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theme/themeOverride8.xml" ContentType="application/vnd.openxmlformats-officedocument.themeOverride+xml"/>
  <Override PartName="/ppt/drawings/drawing1.xml" ContentType="application/vnd.openxmlformats-officedocument.drawingml.chartshapes+xml"/>
  <Override PartName="/ppt/charts/chart10.xml" ContentType="application/vnd.openxmlformats-officedocument.drawingml.chart+xml"/>
  <Override PartName="/ppt/theme/themeOverride9.xml" ContentType="application/vnd.openxmlformats-officedocument.themeOverride+xml"/>
  <Override PartName="/ppt/charts/chart11.xml" ContentType="application/vnd.openxmlformats-officedocument.drawingml.chart+xml"/>
  <Override PartName="/ppt/theme/themeOverride10.xml" ContentType="application/vnd.openxmlformats-officedocument.themeOverride+xml"/>
  <Override PartName="/ppt/charts/chart12.xml" ContentType="application/vnd.openxmlformats-officedocument.drawingml.chart+xml"/>
  <Override PartName="/ppt/theme/themeOverride11.xml" ContentType="application/vnd.openxmlformats-officedocument.themeOverride+xml"/>
  <Override PartName="/ppt/charts/chart13.xml" ContentType="application/vnd.openxmlformats-officedocument.drawingml.chart+xml"/>
  <Override PartName="/ppt/theme/themeOverride12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  <p:sldMasterId id="2147483719" r:id="rId2"/>
    <p:sldMasterId id="2147483738" r:id="rId3"/>
    <p:sldMasterId id="2147483757" r:id="rId4"/>
  </p:sldMasterIdLst>
  <p:notesMasterIdLst>
    <p:notesMasterId r:id="rId77"/>
  </p:notesMasterIdLst>
  <p:sldIdLst>
    <p:sldId id="257" r:id="rId5"/>
    <p:sldId id="342" r:id="rId6"/>
    <p:sldId id="261" r:id="rId7"/>
    <p:sldId id="338" r:id="rId8"/>
    <p:sldId id="339" r:id="rId9"/>
    <p:sldId id="340" r:id="rId10"/>
    <p:sldId id="266" r:id="rId11"/>
    <p:sldId id="267" r:id="rId12"/>
    <p:sldId id="343" r:id="rId13"/>
    <p:sldId id="344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9" r:id="rId22"/>
    <p:sldId id="334" r:id="rId23"/>
    <p:sldId id="276" r:id="rId24"/>
    <p:sldId id="335" r:id="rId25"/>
    <p:sldId id="278" r:id="rId26"/>
    <p:sldId id="280" r:id="rId27"/>
    <p:sldId id="281" r:id="rId28"/>
    <p:sldId id="336" r:id="rId29"/>
    <p:sldId id="283" r:id="rId30"/>
    <p:sldId id="284" r:id="rId31"/>
    <p:sldId id="319" r:id="rId32"/>
    <p:sldId id="285" r:id="rId33"/>
    <p:sldId id="286" r:id="rId34"/>
    <p:sldId id="288" r:id="rId35"/>
    <p:sldId id="321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322" r:id="rId47"/>
    <p:sldId id="341" r:id="rId48"/>
    <p:sldId id="299" r:id="rId49"/>
    <p:sldId id="300" r:id="rId50"/>
    <p:sldId id="301" r:id="rId51"/>
    <p:sldId id="328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20" r:id="rId60"/>
    <p:sldId id="337" r:id="rId61"/>
    <p:sldId id="309" r:id="rId62"/>
    <p:sldId id="310" r:id="rId63"/>
    <p:sldId id="311" r:id="rId64"/>
    <p:sldId id="356" r:id="rId65"/>
    <p:sldId id="345" r:id="rId66"/>
    <p:sldId id="346" r:id="rId67"/>
    <p:sldId id="347" r:id="rId68"/>
    <p:sldId id="348" r:id="rId69"/>
    <p:sldId id="349" r:id="rId70"/>
    <p:sldId id="350" r:id="rId71"/>
    <p:sldId id="351" r:id="rId72"/>
    <p:sldId id="352" r:id="rId73"/>
    <p:sldId id="353" r:id="rId74"/>
    <p:sldId id="354" r:id="rId75"/>
    <p:sldId id="355" r:id="rId76"/>
  </p:sldIdLst>
  <p:sldSz cx="10333038" cy="7200900"/>
  <p:notesSz cx="6888163" cy="10020300"/>
  <p:defaultTextStyle>
    <a:defPPr>
      <a:defRPr lang="ru-RU"/>
    </a:defPPr>
    <a:lvl1pPr marL="0" algn="l" defTabSz="9891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494582" algn="l" defTabSz="9891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989164" algn="l" defTabSz="9891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483746" algn="l" defTabSz="9891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1978328" algn="l" defTabSz="9891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472909" algn="l" defTabSz="9891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2967492" algn="l" defTabSz="9891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462074" algn="l" defTabSz="9891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3956655" algn="l" defTabSz="98916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68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7554"/>
    <a:srgbClr val="DFACA5"/>
    <a:srgbClr val="89BDA8"/>
    <a:srgbClr val="AFD1C2"/>
    <a:srgbClr val="BDA67D"/>
    <a:srgbClr val="CEC0AA"/>
    <a:srgbClr val="EB5931"/>
    <a:srgbClr val="D7968D"/>
    <a:srgbClr val="FF00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40" autoAdjust="0"/>
    <p:restoredTop sz="93778" autoAdjust="0"/>
  </p:normalViewPr>
  <p:slideViewPr>
    <p:cSldViewPr>
      <p:cViewPr>
        <p:scale>
          <a:sx n="89" d="100"/>
          <a:sy n="89" d="100"/>
        </p:scale>
        <p:origin x="-1008" y="186"/>
      </p:cViewPr>
      <p:guideLst>
        <p:guide orient="horz" pos="2268"/>
        <p:guide pos="3255"/>
      </p:guideLst>
    </p:cSldViewPr>
  </p:slideViewPr>
  <p:outlineViewPr>
    <p:cViewPr>
      <p:scale>
        <a:sx n="33" d="100"/>
        <a:sy n="33" d="100"/>
      </p:scale>
      <p:origin x="6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9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9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10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1.xlsx"/><Relationship Id="rId1" Type="http://schemas.openxmlformats.org/officeDocument/2006/relationships/themeOverride" Target="../theme/themeOverride11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2.xlsx"/><Relationship Id="rId1" Type="http://schemas.openxmlformats.org/officeDocument/2006/relationships/themeOverride" Target="../theme/themeOverride12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Svd2071\&#1087;&#1086;&#1095;&#1090;&#1072;\2015%20&#1075;&#1086;&#1076;\&#1040;&#1073;&#1072;&#1082;&#1072;&#1088;\&#1057;&#1074;&#1086;&#1076;&#1085;&#1099;&#1081;%20&#1076;&#1086;&#1082;&#1083;&#1072;&#1076;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ru-RU" sz="1400" dirty="0">
                <a:solidFill>
                  <a:schemeClr val="tx1"/>
                </a:solidFill>
              </a:rPr>
              <a:t>Число субъектов малого и среднего предпринимательства на 10 </a:t>
            </a:r>
            <a:r>
              <a:rPr lang="ru-RU" sz="1400" dirty="0" smtClean="0">
                <a:solidFill>
                  <a:schemeClr val="tx1"/>
                </a:solidFill>
              </a:rPr>
              <a:t>тыс. чел. нас.</a:t>
            </a:r>
            <a:endParaRPr lang="ru-RU" sz="1400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4784442021083241"/>
          <c:y val="1.716738197424892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2462468908943631E-2"/>
          <c:y val="9.7575163619569014E-2"/>
          <c:w val="0.91012562361002569"/>
          <c:h val="0.615074628546968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2017 г.</c:v>
                </c:pt>
              </c:strCache>
            </c:strRef>
          </c:tx>
          <c:spPr>
            <a:solidFill>
              <a:srgbClr val="FF3399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Лист1!$A$3:$A$23</c:f>
              <c:strCache>
                <c:ptCount val="21"/>
                <c:pt idx="0">
                  <c:v>Махачкала</c:v>
                </c:pt>
                <c:pt idx="1">
                  <c:v>Ногайский район</c:v>
                </c:pt>
                <c:pt idx="2">
                  <c:v>Лакский район</c:v>
                </c:pt>
                <c:pt idx="3">
                  <c:v>Карабудахкентский район</c:v>
                </c:pt>
                <c:pt idx="4">
                  <c:v>Акушинский район</c:v>
                </c:pt>
                <c:pt idx="5">
                  <c:v>Кулинский район</c:v>
                </c:pt>
                <c:pt idx="6">
                  <c:v>Шамильский район</c:v>
                </c:pt>
                <c:pt idx="7">
                  <c:v>Буйнакский район</c:v>
                </c:pt>
                <c:pt idx="8">
                  <c:v>Хасавюрт</c:v>
                </c:pt>
                <c:pt idx="9">
                  <c:v>Кизляр</c:v>
                </c:pt>
                <c:pt idx="10">
                  <c:v>…</c:v>
                </c:pt>
                <c:pt idx="11">
                  <c:v>Кизлярский район</c:v>
                </c:pt>
                <c:pt idx="12">
                  <c:v>Хасавюртовский район</c:v>
                </c:pt>
                <c:pt idx="13">
                  <c:v>Бабаюртовский район</c:v>
                </c:pt>
                <c:pt idx="14">
                  <c:v>Кайтагский район</c:v>
                </c:pt>
                <c:pt idx="15">
                  <c:v>Хивский район</c:v>
                </c:pt>
                <c:pt idx="16">
                  <c:v>Унцукульский район</c:v>
                </c:pt>
                <c:pt idx="17">
                  <c:v>Гумбетовский район</c:v>
                </c:pt>
                <c:pt idx="18">
                  <c:v>Табасаранский район</c:v>
                </c:pt>
                <c:pt idx="19">
                  <c:v>Цунтинский район</c:v>
                </c:pt>
                <c:pt idx="20">
                  <c:v>Агульский район</c:v>
                </c:pt>
              </c:strCache>
            </c:strRef>
          </c:cat>
          <c:val>
            <c:numRef>
              <c:f>Лист1!$B$3:$B$23</c:f>
              <c:numCache>
                <c:formatCode>0.0</c:formatCode>
                <c:ptCount val="21"/>
                <c:pt idx="0">
                  <c:v>377.8</c:v>
                </c:pt>
                <c:pt idx="1">
                  <c:v>330.5</c:v>
                </c:pt>
                <c:pt idx="2">
                  <c:v>294.10000000000002</c:v>
                </c:pt>
                <c:pt idx="3">
                  <c:v>250</c:v>
                </c:pt>
                <c:pt idx="4">
                  <c:v>295.60000000000002</c:v>
                </c:pt>
                <c:pt idx="5">
                  <c:v>295.39999999999998</c:v>
                </c:pt>
                <c:pt idx="6">
                  <c:v>217.4</c:v>
                </c:pt>
                <c:pt idx="7">
                  <c:v>250</c:v>
                </c:pt>
                <c:pt idx="8">
                  <c:v>202.5</c:v>
                </c:pt>
                <c:pt idx="9">
                  <c:v>246.7</c:v>
                </c:pt>
                <c:pt idx="11">
                  <c:v>139.30000000000001</c:v>
                </c:pt>
                <c:pt idx="12">
                  <c:v>121.9</c:v>
                </c:pt>
                <c:pt idx="13">
                  <c:v>123.3</c:v>
                </c:pt>
                <c:pt idx="14">
                  <c:v>126.8</c:v>
                </c:pt>
                <c:pt idx="15">
                  <c:v>110.8</c:v>
                </c:pt>
                <c:pt idx="16">
                  <c:v>144.9</c:v>
                </c:pt>
                <c:pt idx="17">
                  <c:v>102.1</c:v>
                </c:pt>
                <c:pt idx="18">
                  <c:v>112.8</c:v>
                </c:pt>
                <c:pt idx="19">
                  <c:v>119</c:v>
                </c:pt>
                <c:pt idx="20">
                  <c:v>113.3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A2F-46F2-A8A6-3410106251FB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2018 г.</c:v>
                </c:pt>
              </c:strCache>
            </c:strRef>
          </c:tx>
          <c:spPr>
            <a:solidFill>
              <a:srgbClr val="3366FF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Лист1!$A$3:$A$23</c:f>
              <c:strCache>
                <c:ptCount val="21"/>
                <c:pt idx="0">
                  <c:v>Махачкала</c:v>
                </c:pt>
                <c:pt idx="1">
                  <c:v>Ногайский район</c:v>
                </c:pt>
                <c:pt idx="2">
                  <c:v>Лакский район</c:v>
                </c:pt>
                <c:pt idx="3">
                  <c:v>Карабудахкентский район</c:v>
                </c:pt>
                <c:pt idx="4">
                  <c:v>Акушинский район</c:v>
                </c:pt>
                <c:pt idx="5">
                  <c:v>Кулинский район</c:v>
                </c:pt>
                <c:pt idx="6">
                  <c:v>Шамильский район</c:v>
                </c:pt>
                <c:pt idx="7">
                  <c:v>Буйнакский район</c:v>
                </c:pt>
                <c:pt idx="8">
                  <c:v>Хасавюрт</c:v>
                </c:pt>
                <c:pt idx="9">
                  <c:v>Кизляр</c:v>
                </c:pt>
                <c:pt idx="10">
                  <c:v>…</c:v>
                </c:pt>
                <c:pt idx="11">
                  <c:v>Кизлярский район</c:v>
                </c:pt>
                <c:pt idx="12">
                  <c:v>Хасавюртовский район</c:v>
                </c:pt>
                <c:pt idx="13">
                  <c:v>Бабаюртовский район</c:v>
                </c:pt>
                <c:pt idx="14">
                  <c:v>Кайтагский район</c:v>
                </c:pt>
                <c:pt idx="15">
                  <c:v>Хивский район</c:v>
                </c:pt>
                <c:pt idx="16">
                  <c:v>Унцукульский район</c:v>
                </c:pt>
                <c:pt idx="17">
                  <c:v>Гумбетовский район</c:v>
                </c:pt>
                <c:pt idx="18">
                  <c:v>Табасаранский район</c:v>
                </c:pt>
                <c:pt idx="19">
                  <c:v>Цунтинский район</c:v>
                </c:pt>
                <c:pt idx="20">
                  <c:v>Агульский район</c:v>
                </c:pt>
              </c:strCache>
            </c:strRef>
          </c:cat>
          <c:val>
            <c:numRef>
              <c:f>Лист1!$C$3:$C$23</c:f>
              <c:numCache>
                <c:formatCode>General</c:formatCode>
                <c:ptCount val="21"/>
                <c:pt idx="0">
                  <c:v>361.4</c:v>
                </c:pt>
                <c:pt idx="1">
                  <c:v>329.4</c:v>
                </c:pt>
                <c:pt idx="2">
                  <c:v>322.60000000000002</c:v>
                </c:pt>
                <c:pt idx="3">
                  <c:v>292.3</c:v>
                </c:pt>
                <c:pt idx="4">
                  <c:v>288.8</c:v>
                </c:pt>
                <c:pt idx="5">
                  <c:v>281.3</c:v>
                </c:pt>
                <c:pt idx="6">
                  <c:v>264.89999999999998</c:v>
                </c:pt>
                <c:pt idx="7">
                  <c:v>258.8</c:v>
                </c:pt>
                <c:pt idx="8" formatCode="0.0">
                  <c:v>250</c:v>
                </c:pt>
                <c:pt idx="9">
                  <c:v>249.9</c:v>
                </c:pt>
                <c:pt idx="11" formatCode="0.0">
                  <c:v>133.19999999999999</c:v>
                </c:pt>
                <c:pt idx="12" formatCode="0.0">
                  <c:v>130.19999999999999</c:v>
                </c:pt>
                <c:pt idx="13" formatCode="0.0">
                  <c:v>128.30000000000001</c:v>
                </c:pt>
                <c:pt idx="14" formatCode="0.0">
                  <c:v>127.2</c:v>
                </c:pt>
                <c:pt idx="15" formatCode="0.0">
                  <c:v>120.5</c:v>
                </c:pt>
                <c:pt idx="16" formatCode="0.0">
                  <c:v>118.6</c:v>
                </c:pt>
                <c:pt idx="17" formatCode="0.0">
                  <c:v>116</c:v>
                </c:pt>
                <c:pt idx="18" formatCode="0.0">
                  <c:v>114</c:v>
                </c:pt>
                <c:pt idx="19" formatCode="0.0">
                  <c:v>111.1</c:v>
                </c:pt>
                <c:pt idx="20" formatCode="0.0">
                  <c:v>110.8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A2F-46F2-A8A6-3410106251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9154688"/>
        <c:axId val="109156224"/>
      </c:barChart>
      <c:lineChart>
        <c:grouping val="standard"/>
        <c:varyColors val="0"/>
        <c:ser>
          <c:idx val="2"/>
          <c:order val="2"/>
          <c:tx>
            <c:strRef>
              <c:f>Лист1!$D$2</c:f>
              <c:strCache>
                <c:ptCount val="1"/>
                <c:pt idx="0">
                  <c:v>среднее по республике</c:v>
                </c:pt>
              </c:strCache>
            </c:strRef>
          </c:tx>
          <c:spPr>
            <a:ln w="69850">
              <a:solidFill>
                <a:srgbClr val="00CCFF"/>
              </a:solidFill>
            </a:ln>
          </c:spPr>
          <c:marker>
            <c:symbol val="none"/>
          </c:marker>
          <c:cat>
            <c:strRef>
              <c:f>Лист1!$A$3:$A$23</c:f>
              <c:strCache>
                <c:ptCount val="21"/>
                <c:pt idx="0">
                  <c:v>Махачкала</c:v>
                </c:pt>
                <c:pt idx="1">
                  <c:v>Ногайский район</c:v>
                </c:pt>
                <c:pt idx="2">
                  <c:v>Лакский район</c:v>
                </c:pt>
                <c:pt idx="3">
                  <c:v>Карабудахкентский район</c:v>
                </c:pt>
                <c:pt idx="4">
                  <c:v>Акушинский район</c:v>
                </c:pt>
                <c:pt idx="5">
                  <c:v>Кулинский район</c:v>
                </c:pt>
                <c:pt idx="6">
                  <c:v>Шамильский район</c:v>
                </c:pt>
                <c:pt idx="7">
                  <c:v>Буйнакский район</c:v>
                </c:pt>
                <c:pt idx="8">
                  <c:v>Хасавюрт</c:v>
                </c:pt>
                <c:pt idx="9">
                  <c:v>Кизляр</c:v>
                </c:pt>
                <c:pt idx="10">
                  <c:v>…</c:v>
                </c:pt>
                <c:pt idx="11">
                  <c:v>Кизлярский район</c:v>
                </c:pt>
                <c:pt idx="12">
                  <c:v>Хасавюртовский район</c:v>
                </c:pt>
                <c:pt idx="13">
                  <c:v>Бабаюртовский район</c:v>
                </c:pt>
                <c:pt idx="14">
                  <c:v>Кайтагский район</c:v>
                </c:pt>
                <c:pt idx="15">
                  <c:v>Хивский район</c:v>
                </c:pt>
                <c:pt idx="16">
                  <c:v>Унцукульский район</c:v>
                </c:pt>
                <c:pt idx="17">
                  <c:v>Гумбетовский район</c:v>
                </c:pt>
                <c:pt idx="18">
                  <c:v>Табасаранский район</c:v>
                </c:pt>
                <c:pt idx="19">
                  <c:v>Цунтинский район</c:v>
                </c:pt>
                <c:pt idx="20">
                  <c:v>Агульский район</c:v>
                </c:pt>
              </c:strCache>
            </c:strRef>
          </c:cat>
          <c:val>
            <c:numRef>
              <c:f>Лист1!$D$3:$D$23</c:f>
              <c:numCache>
                <c:formatCode>General</c:formatCode>
                <c:ptCount val="21"/>
                <c:pt idx="0">
                  <c:v>186.5</c:v>
                </c:pt>
                <c:pt idx="1">
                  <c:v>186.5</c:v>
                </c:pt>
                <c:pt idx="2">
                  <c:v>186.5</c:v>
                </c:pt>
                <c:pt idx="3">
                  <c:v>186.5</c:v>
                </c:pt>
                <c:pt idx="4">
                  <c:v>186.5</c:v>
                </c:pt>
                <c:pt idx="5">
                  <c:v>186.5</c:v>
                </c:pt>
                <c:pt idx="6">
                  <c:v>186.5</c:v>
                </c:pt>
                <c:pt idx="7">
                  <c:v>186.5</c:v>
                </c:pt>
                <c:pt idx="8">
                  <c:v>186.5</c:v>
                </c:pt>
                <c:pt idx="9">
                  <c:v>186.5</c:v>
                </c:pt>
                <c:pt idx="10">
                  <c:v>186.5</c:v>
                </c:pt>
                <c:pt idx="11">
                  <c:v>186.5</c:v>
                </c:pt>
                <c:pt idx="12">
                  <c:v>186.5</c:v>
                </c:pt>
                <c:pt idx="13">
                  <c:v>186.5</c:v>
                </c:pt>
                <c:pt idx="14">
                  <c:v>186.5</c:v>
                </c:pt>
                <c:pt idx="15">
                  <c:v>186.5</c:v>
                </c:pt>
                <c:pt idx="16">
                  <c:v>186.5</c:v>
                </c:pt>
                <c:pt idx="17">
                  <c:v>186.5</c:v>
                </c:pt>
                <c:pt idx="18">
                  <c:v>186.5</c:v>
                </c:pt>
                <c:pt idx="19">
                  <c:v>186.5</c:v>
                </c:pt>
                <c:pt idx="20">
                  <c:v>186.5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A2F-46F2-A8A6-3410106251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9154688"/>
        <c:axId val="109156224"/>
      </c:lineChart>
      <c:catAx>
        <c:axId val="1091546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9156224"/>
        <c:crosses val="autoZero"/>
        <c:auto val="1"/>
        <c:lblAlgn val="ctr"/>
        <c:lblOffset val="100"/>
        <c:noMultiLvlLbl val="0"/>
      </c:catAx>
      <c:valAx>
        <c:axId val="10915622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091546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9014897946916939"/>
          <c:y val="9.3349329187928778E-2"/>
          <c:w val="0.54085792711025626"/>
          <c:h val="8.0826152095794898E-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5520182418074116E-2"/>
          <c:y val="3.3213373117272689E-2"/>
          <c:w val="0.9763417593395064"/>
          <c:h val="0.48734294501967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508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359D1E"/>
              </a:solidFill>
              <a:scene3d>
                <a:camera prst="orthographicFront"/>
                <a:lightRig rig="threePt" dir="t"/>
              </a:scene3d>
              <a:sp3d>
                <a:bevelT w="508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BE8-402E-8631-1CA915202D4F}"/>
              </c:ext>
            </c:extLst>
          </c:dPt>
          <c:dPt>
            <c:idx val="1"/>
            <c:invertIfNegative val="0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508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BE8-402E-8631-1CA915202D4F}"/>
              </c:ext>
            </c:extLst>
          </c:dPt>
          <c:dPt>
            <c:idx val="2"/>
            <c:invertIfNegative val="0"/>
            <c:bubble3D val="0"/>
            <c:spPr>
              <a:solidFill>
                <a:srgbClr val="FF5050"/>
              </a:solidFill>
              <a:scene3d>
                <a:camera prst="orthographicFront"/>
                <a:lightRig rig="threePt" dir="t"/>
              </a:scene3d>
              <a:sp3d>
                <a:bevelT w="508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BE8-402E-8631-1CA915202D4F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BBE8-402E-8631-1CA915202D4F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BBE8-402E-8631-1CA915202D4F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BBE8-402E-8631-1CA915202D4F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BBE8-402E-8631-1CA915202D4F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BBE8-402E-8631-1CA915202D4F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BBE8-402E-8631-1CA915202D4F}"/>
              </c:ext>
            </c:extLst>
          </c:dPt>
          <c:dLbls>
            <c:numFmt formatCode="#,##0.0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РФ</c:v>
                </c:pt>
                <c:pt idx="1">
                  <c:v>СКФО</c:v>
                </c:pt>
                <c:pt idx="2">
                  <c:v>Республика
Дагестан</c:v>
                </c:pt>
                <c:pt idx="3">
                  <c:v>Ставро-польский
край</c:v>
                </c:pt>
                <c:pt idx="4">
                  <c:v>Кабардино-Балкарская
Республика</c:v>
                </c:pt>
                <c:pt idx="5">
                  <c:v>Карачаево-Черкесская
Республика</c:v>
                </c:pt>
                <c:pt idx="6">
                  <c:v>Республика Северная
Осетия - Алания</c:v>
                </c:pt>
                <c:pt idx="7">
                  <c:v>Чеченская
Республика</c:v>
                </c:pt>
                <c:pt idx="8">
                  <c:v>Республика
Ингушетия</c:v>
                </c:pt>
              </c:strCache>
            </c:strRef>
          </c:cat>
          <c:val>
            <c:numRef>
              <c:f>Лист1!$B$2:$B$10</c:f>
              <c:numCache>
                <c:formatCode>0.00</c:formatCode>
                <c:ptCount val="9"/>
                <c:pt idx="0">
                  <c:v>0.52</c:v>
                </c:pt>
                <c:pt idx="1">
                  <c:v>0.36</c:v>
                </c:pt>
                <c:pt idx="2">
                  <c:v>0.32</c:v>
                </c:pt>
                <c:pt idx="3">
                  <c:v>0.33</c:v>
                </c:pt>
                <c:pt idx="4">
                  <c:v>0.5</c:v>
                </c:pt>
                <c:pt idx="5">
                  <c:v>0.38</c:v>
                </c:pt>
                <c:pt idx="6">
                  <c:v>0.3</c:v>
                </c:pt>
                <c:pt idx="7">
                  <c:v>0.42</c:v>
                </c:pt>
                <c:pt idx="8">
                  <c:v>0.48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BBE8-402E-8631-1CA915202D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559616"/>
        <c:axId val="136565504"/>
      </c:barChart>
      <c:catAx>
        <c:axId val="13655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5400000" vert="horz"/>
          <a:lstStyle/>
          <a:p>
            <a:pPr>
              <a:defRPr sz="1200" b="1"/>
            </a:pPr>
            <a:endParaRPr lang="ru-RU"/>
          </a:p>
        </c:txPr>
        <c:crossAx val="136565504"/>
        <c:crosses val="autoZero"/>
        <c:auto val="1"/>
        <c:lblAlgn val="ctr"/>
        <c:lblOffset val="100"/>
        <c:noMultiLvlLbl val="0"/>
      </c:catAx>
      <c:valAx>
        <c:axId val="136565504"/>
        <c:scaling>
          <c:orientation val="minMax"/>
          <c:max val="0.9"/>
          <c:min val="0"/>
        </c:scaling>
        <c:delete val="0"/>
        <c:axPos val="l"/>
        <c:majorGridlines/>
        <c:numFmt formatCode="0%" sourceLinked="0"/>
        <c:majorTickMark val="out"/>
        <c:minorTickMark val="none"/>
        <c:tickLblPos val="none"/>
        <c:crossAx val="136559616"/>
        <c:crosses val="autoZero"/>
        <c:crossBetween val="between"/>
        <c:majorUnit val="0.5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1.8027611668121536E-2"/>
          <c:y val="8.3295696613419762E-2"/>
          <c:w val="0.97087210130819879"/>
          <c:h val="0.542726835273634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tx2"/>
            </a:solidFill>
            <a:scene3d>
              <a:camera prst="orthographicFront"/>
              <a:lightRig rig="threePt" dir="t"/>
            </a:scene3d>
            <a:sp3d>
              <a:bevelT w="50800"/>
            </a:sp3d>
          </c:spPr>
          <c:invertIfNegative val="0"/>
          <c:dLbls>
            <c:dLbl>
              <c:idx val="0"/>
              <c:layout>
                <c:manualLayout>
                  <c:x val="-2.7777783853408285E-3"/>
                  <c:y val="6.43439541308018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327-423D-9084-99D2059009F6}"/>
                </c:ex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1862</c:v>
                </c:pt>
                <c:pt idx="1">
                  <c:v>2000.1</c:v>
                </c:pt>
                <c:pt idx="2">
                  <c:v>976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327-423D-9084-99D2059009F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счет индивидуальных застройщиков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63500"/>
            </a:sp3d>
          </c:spPr>
          <c:invertIfNegative val="0"/>
          <c:dLbls>
            <c:dLbl>
              <c:idx val="0"/>
              <c:layout>
                <c:manualLayout>
                  <c:x val="9.9186540408709624E-18"/>
                  <c:y val="0.20950915880835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0327-423D-9084-99D2059009F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0.204271429838145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0327-423D-9084-99D2059009F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6344829610139381E-4"/>
                  <c:y val="0.146655998746244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0327-423D-9084-99D2059009F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0.193795971897728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327-423D-9084-99D2059009F6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4.3281899441491509E-3"/>
                  <c:y val="0.183320513957310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0327-423D-9084-99D2059009F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1596.5</c:v>
                </c:pt>
                <c:pt idx="1">
                  <c:v>1446.9</c:v>
                </c:pt>
                <c:pt idx="2">
                  <c:v>568.1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0327-423D-9084-99D2059009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90"/>
        <c:axId val="136855552"/>
        <c:axId val="136857088"/>
      </c:barChart>
      <c:catAx>
        <c:axId val="136855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0"/>
            </a:pPr>
            <a:endParaRPr lang="ru-RU"/>
          </a:p>
        </c:txPr>
        <c:crossAx val="136857088"/>
        <c:crosses val="autoZero"/>
        <c:auto val="1"/>
        <c:lblAlgn val="ctr"/>
        <c:lblOffset val="100"/>
        <c:noMultiLvlLbl val="0"/>
      </c:catAx>
      <c:valAx>
        <c:axId val="136857088"/>
        <c:scaling>
          <c:orientation val="minMax"/>
          <c:max val="2100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one"/>
        <c:crossAx val="136855552"/>
        <c:crosses val="autoZero"/>
        <c:crossBetween val="between"/>
        <c:majorUnit val="800"/>
      </c:valAx>
    </c:plotArea>
    <c:legend>
      <c:legendPos val="r"/>
      <c:layout>
        <c:manualLayout>
          <c:xMode val="edge"/>
          <c:yMode val="edge"/>
          <c:x val="0"/>
          <c:y val="0.86288204852180805"/>
          <c:w val="1"/>
          <c:h val="0.10786262103327288"/>
        </c:manualLayout>
      </c:layout>
      <c:overlay val="0"/>
      <c:txPr>
        <a:bodyPr/>
        <a:lstStyle/>
        <a:p>
          <a:pPr>
            <a:defRPr sz="10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930660762166167"/>
          <c:y val="3.1007751937984496E-2"/>
          <c:w val="0.73990466305797742"/>
          <c:h val="0.8983744790886339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Лист9!$B$2</c:f>
              <c:strCache>
                <c:ptCount val="1"/>
                <c:pt idx="0">
                  <c:v>2017 г.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Лист9!$A$3:$A$23</c:f>
              <c:strCache>
                <c:ptCount val="21"/>
                <c:pt idx="0">
                  <c:v>Дербент</c:v>
                </c:pt>
                <c:pt idx="1">
                  <c:v>Кумторкалинский район</c:v>
                </c:pt>
                <c:pt idx="2">
                  <c:v>Хунзахский район</c:v>
                </c:pt>
                <c:pt idx="3">
                  <c:v>Каспийск</c:v>
                </c:pt>
                <c:pt idx="4">
                  <c:v>Карабудахкентский район</c:v>
                </c:pt>
                <c:pt idx="5">
                  <c:v>Махачкала</c:v>
                </c:pt>
                <c:pt idx="6">
                  <c:v>Тарумовский район</c:v>
                </c:pt>
                <c:pt idx="7">
                  <c:v>Ахтынский район</c:v>
                </c:pt>
                <c:pt idx="8">
                  <c:v>Дербентский район</c:v>
                </c:pt>
                <c:pt idx="9">
                  <c:v>Кизляр</c:v>
                </c:pt>
                <c:pt idx="10">
                  <c:v>…</c:v>
                </c:pt>
                <c:pt idx="11">
                  <c:v>Докузпаринский район</c:v>
                </c:pt>
                <c:pt idx="12">
                  <c:v>С.-Стальский район</c:v>
                </c:pt>
                <c:pt idx="13">
                  <c:v>Чародинский район</c:v>
                </c:pt>
                <c:pt idx="14">
                  <c:v>Цумадинский район</c:v>
                </c:pt>
                <c:pt idx="15">
                  <c:v>Курахский район</c:v>
                </c:pt>
                <c:pt idx="16">
                  <c:v>Цунтинский район</c:v>
                </c:pt>
                <c:pt idx="17">
                  <c:v> Агульский район</c:v>
                </c:pt>
                <c:pt idx="18">
                  <c:v>Тляратинский район</c:v>
                </c:pt>
                <c:pt idx="19">
                  <c:v>Южно-Сухокумск</c:v>
                </c:pt>
                <c:pt idx="20">
                  <c:v>Бежтинский участок</c:v>
                </c:pt>
              </c:strCache>
            </c:strRef>
          </c:cat>
          <c:val>
            <c:numRef>
              <c:f>Лист9!$B$3:$B$23</c:f>
              <c:numCache>
                <c:formatCode>General</c:formatCode>
                <c:ptCount val="21"/>
                <c:pt idx="0">
                  <c:v>56</c:v>
                </c:pt>
                <c:pt idx="1">
                  <c:v>32</c:v>
                </c:pt>
                <c:pt idx="2">
                  <c:v>29</c:v>
                </c:pt>
                <c:pt idx="3">
                  <c:v>63</c:v>
                </c:pt>
                <c:pt idx="4">
                  <c:v>33</c:v>
                </c:pt>
                <c:pt idx="5">
                  <c:v>55</c:v>
                </c:pt>
                <c:pt idx="6">
                  <c:v>49</c:v>
                </c:pt>
                <c:pt idx="7">
                  <c:v>23</c:v>
                </c:pt>
                <c:pt idx="8">
                  <c:v>40</c:v>
                </c:pt>
                <c:pt idx="9">
                  <c:v>65</c:v>
                </c:pt>
                <c:pt idx="11">
                  <c:v>14</c:v>
                </c:pt>
                <c:pt idx="12">
                  <c:v>30</c:v>
                </c:pt>
                <c:pt idx="13">
                  <c:v>9</c:v>
                </c:pt>
                <c:pt idx="14">
                  <c:v>16</c:v>
                </c:pt>
                <c:pt idx="15">
                  <c:v>15</c:v>
                </c:pt>
                <c:pt idx="16">
                  <c:v>13</c:v>
                </c:pt>
                <c:pt idx="17">
                  <c:v>12</c:v>
                </c:pt>
                <c:pt idx="18">
                  <c:v>8</c:v>
                </c:pt>
                <c:pt idx="19">
                  <c:v>19</c:v>
                </c:pt>
                <c:pt idx="20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9E7-44BE-82C1-1CA0CD3B3524}"/>
            </c:ext>
          </c:extLst>
        </c:ser>
        <c:ser>
          <c:idx val="1"/>
          <c:order val="1"/>
          <c:tx>
            <c:strRef>
              <c:f>Лист9!$C$2</c:f>
              <c:strCache>
                <c:ptCount val="1"/>
                <c:pt idx="0">
                  <c:v>2018 г.</c:v>
                </c:pt>
              </c:strCache>
            </c:strRef>
          </c:tx>
          <c:spPr>
            <a:solidFill>
              <a:srgbClr val="FF6699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Лист9!$A$3:$A$23</c:f>
              <c:strCache>
                <c:ptCount val="21"/>
                <c:pt idx="0">
                  <c:v>Дербент</c:v>
                </c:pt>
                <c:pt idx="1">
                  <c:v>Кумторкалинский район</c:v>
                </c:pt>
                <c:pt idx="2">
                  <c:v>Хунзахский район</c:v>
                </c:pt>
                <c:pt idx="3">
                  <c:v>Каспийск</c:v>
                </c:pt>
                <c:pt idx="4">
                  <c:v>Карабудахкентский район</c:v>
                </c:pt>
                <c:pt idx="5">
                  <c:v>Махачкала</c:v>
                </c:pt>
                <c:pt idx="6">
                  <c:v>Тарумовский район</c:v>
                </c:pt>
                <c:pt idx="7">
                  <c:v>Ахтынский район</c:v>
                </c:pt>
                <c:pt idx="8">
                  <c:v>Дербентский район</c:v>
                </c:pt>
                <c:pt idx="9">
                  <c:v>Кизляр</c:v>
                </c:pt>
                <c:pt idx="10">
                  <c:v>…</c:v>
                </c:pt>
                <c:pt idx="11">
                  <c:v>Докузпаринский район</c:v>
                </c:pt>
                <c:pt idx="12">
                  <c:v>С.-Стальский район</c:v>
                </c:pt>
                <c:pt idx="13">
                  <c:v>Чародинский район</c:v>
                </c:pt>
                <c:pt idx="14">
                  <c:v>Цумадинский район</c:v>
                </c:pt>
                <c:pt idx="15">
                  <c:v>Курахский район</c:v>
                </c:pt>
                <c:pt idx="16">
                  <c:v>Цунтинский район</c:v>
                </c:pt>
                <c:pt idx="17">
                  <c:v> Агульский район</c:v>
                </c:pt>
                <c:pt idx="18">
                  <c:v>Тляратинский район</c:v>
                </c:pt>
                <c:pt idx="19">
                  <c:v>Южно-Сухокумск</c:v>
                </c:pt>
                <c:pt idx="20">
                  <c:v>Бежтинский участок</c:v>
                </c:pt>
              </c:strCache>
            </c:strRef>
          </c:cat>
          <c:val>
            <c:numRef>
              <c:f>Лист9!$C$3:$C$23</c:f>
              <c:numCache>
                <c:formatCode>General</c:formatCode>
                <c:ptCount val="21"/>
                <c:pt idx="0">
                  <c:v>76</c:v>
                </c:pt>
                <c:pt idx="1">
                  <c:v>72</c:v>
                </c:pt>
                <c:pt idx="2">
                  <c:v>69</c:v>
                </c:pt>
                <c:pt idx="3">
                  <c:v>63</c:v>
                </c:pt>
                <c:pt idx="4">
                  <c:v>63</c:v>
                </c:pt>
                <c:pt idx="5">
                  <c:v>62</c:v>
                </c:pt>
                <c:pt idx="6">
                  <c:v>61</c:v>
                </c:pt>
                <c:pt idx="7">
                  <c:v>61</c:v>
                </c:pt>
                <c:pt idx="8">
                  <c:v>59</c:v>
                </c:pt>
                <c:pt idx="9">
                  <c:v>55</c:v>
                </c:pt>
                <c:pt idx="11">
                  <c:v>30</c:v>
                </c:pt>
                <c:pt idx="12">
                  <c:v>29</c:v>
                </c:pt>
                <c:pt idx="13">
                  <c:v>28</c:v>
                </c:pt>
                <c:pt idx="14">
                  <c:v>26</c:v>
                </c:pt>
                <c:pt idx="15">
                  <c:v>25</c:v>
                </c:pt>
                <c:pt idx="16">
                  <c:v>23</c:v>
                </c:pt>
                <c:pt idx="17">
                  <c:v>22</c:v>
                </c:pt>
                <c:pt idx="18">
                  <c:v>22</c:v>
                </c:pt>
                <c:pt idx="19">
                  <c:v>20</c:v>
                </c:pt>
                <c:pt idx="20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9E7-44BE-82C1-1CA0CD3B35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7133056"/>
        <c:axId val="137138944"/>
      </c:barChart>
      <c:catAx>
        <c:axId val="13713305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37138944"/>
        <c:crosses val="autoZero"/>
        <c:auto val="1"/>
        <c:lblAlgn val="ctr"/>
        <c:lblOffset val="100"/>
        <c:noMultiLvlLbl val="0"/>
      </c:catAx>
      <c:valAx>
        <c:axId val="13713894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371330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843705369290695"/>
          <c:y val="3.9888052785565113E-2"/>
          <c:w val="0.20188633294350183"/>
          <c:h val="0.10194736228795925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7347799242707095E-2"/>
          <c:y val="0"/>
          <c:w val="0.96133853979794592"/>
          <c:h val="0.839070214982967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млрд. рублей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scene3d>
              <a:camera prst="orthographicFront"/>
              <a:lightRig rig="threePt" dir="t"/>
            </a:scene3d>
            <a:sp3d>
              <a:bevelT w="63500"/>
            </a:sp3d>
          </c:spPr>
          <c:invertIfNegative val="0"/>
          <c:dLbls>
            <c:dLbl>
              <c:idx val="4"/>
              <c:layout>
                <c:manualLayout>
                  <c:x val="4.7667376297528506E-3"/>
                  <c:y val="-1.02345979374464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D66-49A7-8F60-9A59F175E719}"/>
                </c:ex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33.5</c:v>
                </c:pt>
                <c:pt idx="1">
                  <c:v>32.5</c:v>
                </c:pt>
                <c:pt idx="2">
                  <c:v>39.1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D66-49A7-8F60-9A59F175E7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axId val="138239360"/>
        <c:axId val="138241152"/>
      </c:barChart>
      <c:catAx>
        <c:axId val="138239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 baseline="0"/>
            </a:pPr>
            <a:endParaRPr lang="ru-RU"/>
          </a:p>
        </c:txPr>
        <c:crossAx val="138241152"/>
        <c:crosses val="autoZero"/>
        <c:auto val="1"/>
        <c:lblAlgn val="ctr"/>
        <c:lblOffset val="100"/>
        <c:noMultiLvlLbl val="0"/>
      </c:catAx>
      <c:valAx>
        <c:axId val="138241152"/>
        <c:scaling>
          <c:orientation val="minMax"/>
          <c:max val="5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one"/>
        <c:spPr>
          <a:solidFill>
            <a:schemeClr val="accent1"/>
          </a:solidFill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138239360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5.5364535636408502E-2"/>
          <c:y val="5.0368871405957555E-2"/>
          <c:w val="0.91442908454285765"/>
          <c:h val="0.65112841178033865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Лист2!$C$1</c:f>
              <c:strCache>
                <c:ptCount val="1"/>
                <c:pt idx="0">
                  <c:v>2018г.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chemeClr val="tx2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0"/>
            </a:gradFill>
          </c:spPr>
          <c:invertIfNegative val="0"/>
          <c:dLbls>
            <c:dLbl>
              <c:idx val="1"/>
              <c:layout>
                <c:manualLayout>
                  <c:x val="3.9782547135531303E-3"/>
                  <c:y val="-6.02636606330246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842A-4FEF-8573-3D234F736E61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4676598172467053E-3"/>
                  <c:y val="9.0395490949537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42A-4FEF-8573-3D234F736E61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6.9354139575205894E-3"/>
                  <c:y val="-3.01318303165123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842A-4FEF-8573-3D234F736E61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-1.5612916647605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42A-4FEF-8573-3D234F736E61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9323492479992331E-3"/>
                  <c:y val="-2.10170513461467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842A-4FEF-8573-3D234F736E61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1.3566868638527343E-3"/>
                  <c:y val="-3.1123992758974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842A-4FEF-8573-3D234F736E61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733888542298719E-3"/>
                  <c:y val="-1.42778253396681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842A-4FEF-8573-3D234F736E61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1.733888542298719E-3"/>
                  <c:y val="4.69119988846555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842A-4FEF-8573-3D234F736E61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3.0903617546768308E-3"/>
                  <c:y val="-4.34864535748751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842A-4FEF-8573-3D234F736E61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3.6623067522412039E-3"/>
                  <c:y val="-1.1264815891916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842A-4FEF-8573-3D234F736E61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1.3260849045177102E-3"/>
                  <c:y val="9.0395490949537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842A-4FEF-8573-3D234F736E61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0"/>
                  <c:y val="1.2052732126604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842A-4FEF-8573-3D234F736E61}"/>
                </c:ex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0"/>
                  <c:y val="1.2052732126604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842A-4FEF-8573-3D234F736E61}"/>
                </c:ext>
                <c:ext xmlns:c15="http://schemas.microsoft.com/office/drawing/2012/chart" uri="{CE6537A1-D6FC-4f65-9D91-7224C49458BB}"/>
              </c:extLst>
            </c:dLbl>
            <c:dLbl>
              <c:idx val="14"/>
              <c:layout>
                <c:manualLayout>
                  <c:x val="-6.0239033269807629E-4"/>
                  <c:y val="-5.68373666542497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842A-4FEF-8573-3D234F736E6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Лист2!$A$2:$A$16</c:f>
              <c:strCache>
                <c:ptCount val="15"/>
                <c:pt idx="0">
                  <c:v>Южно-Сухокумск</c:v>
                </c:pt>
                <c:pt idx="1">
                  <c:v>Шамильский район</c:v>
                </c:pt>
                <c:pt idx="2">
                  <c:v>Унцукульский район</c:v>
                </c:pt>
                <c:pt idx="3">
                  <c:v>Избербаш</c:v>
                </c:pt>
                <c:pt idx="4">
                  <c:v>Ахвахский район</c:v>
                </c:pt>
                <c:pt idx="5">
                  <c:v>Сергокалинский район</c:v>
                </c:pt>
                <c:pt idx="6">
                  <c:v>Дахадаевский район</c:v>
                </c:pt>
                <c:pt idx="7">
                  <c:v>Кизляр</c:v>
                </c:pt>
                <c:pt idx="8">
                  <c:v>Каспийск</c:v>
                </c:pt>
                <c:pt idx="9">
                  <c:v>Махачкала</c:v>
                </c:pt>
                <c:pt idx="10">
                  <c:v>Буйнакский район</c:v>
                </c:pt>
                <c:pt idx="11">
                  <c:v>Кизлярский район</c:v>
                </c:pt>
                <c:pt idx="12">
                  <c:v>Чародинский район</c:v>
                </c:pt>
                <c:pt idx="13">
                  <c:v>Казбековский район</c:v>
                </c:pt>
                <c:pt idx="14">
                  <c:v>Дербентский район</c:v>
                </c:pt>
              </c:strCache>
            </c:strRef>
          </c:cat>
          <c:val>
            <c:numRef>
              <c:f>Лист2!$C$2:$C$16</c:f>
              <c:numCache>
                <c:formatCode>0.0</c:formatCode>
                <c:ptCount val="15"/>
                <c:pt idx="0">
                  <c:v>17106</c:v>
                </c:pt>
                <c:pt idx="1">
                  <c:v>17038.2</c:v>
                </c:pt>
                <c:pt idx="2">
                  <c:v>12723.1</c:v>
                </c:pt>
                <c:pt idx="3">
                  <c:v>10447.9</c:v>
                </c:pt>
                <c:pt idx="4">
                  <c:v>8491.1</c:v>
                </c:pt>
                <c:pt idx="5">
                  <c:v>5454.1</c:v>
                </c:pt>
                <c:pt idx="6">
                  <c:v>5082.3999999999996</c:v>
                </c:pt>
                <c:pt idx="7">
                  <c:v>4844</c:v>
                </c:pt>
                <c:pt idx="8">
                  <c:v>4790.2</c:v>
                </c:pt>
                <c:pt idx="9">
                  <c:v>4680.3999999999996</c:v>
                </c:pt>
                <c:pt idx="10">
                  <c:v>3313.2</c:v>
                </c:pt>
                <c:pt idx="11">
                  <c:v>3207.5</c:v>
                </c:pt>
                <c:pt idx="12">
                  <c:v>2921</c:v>
                </c:pt>
                <c:pt idx="13">
                  <c:v>2771.2</c:v>
                </c:pt>
                <c:pt idx="14">
                  <c:v>2655.6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842A-4FEF-8573-3D234F736E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9510016"/>
        <c:axId val="109692032"/>
      </c:barChart>
      <c:lineChart>
        <c:grouping val="standard"/>
        <c:varyColors val="0"/>
        <c:ser>
          <c:idx val="0"/>
          <c:order val="0"/>
          <c:tx>
            <c:strRef>
              <c:f>Лист2!$B$1</c:f>
              <c:strCache>
                <c:ptCount val="1"/>
                <c:pt idx="0">
                  <c:v>2017 г.</c:v>
                </c:pt>
              </c:strCache>
            </c:strRef>
          </c:tx>
          <c:spPr>
            <a:ln w="50800">
              <a:solidFill>
                <a:srgbClr val="FF66CC"/>
              </a:solidFill>
            </a:ln>
          </c:spPr>
          <c:marker>
            <c:symbol val="none"/>
          </c:marker>
          <c:cat>
            <c:strRef>
              <c:f>Лист2!$A$2:$A$16</c:f>
              <c:strCache>
                <c:ptCount val="15"/>
                <c:pt idx="0">
                  <c:v>Южно-Сухокумск</c:v>
                </c:pt>
                <c:pt idx="1">
                  <c:v>Шамильский район</c:v>
                </c:pt>
                <c:pt idx="2">
                  <c:v>Унцукульский район</c:v>
                </c:pt>
                <c:pt idx="3">
                  <c:v>Избербаш</c:v>
                </c:pt>
                <c:pt idx="4">
                  <c:v>Ахвахский район</c:v>
                </c:pt>
                <c:pt idx="5">
                  <c:v>Сергокалинский район</c:v>
                </c:pt>
                <c:pt idx="6">
                  <c:v>Дахадаевский район</c:v>
                </c:pt>
                <c:pt idx="7">
                  <c:v>Кизляр</c:v>
                </c:pt>
                <c:pt idx="8">
                  <c:v>Каспийск</c:v>
                </c:pt>
                <c:pt idx="9">
                  <c:v>Махачкала</c:v>
                </c:pt>
                <c:pt idx="10">
                  <c:v>Буйнакский район</c:v>
                </c:pt>
                <c:pt idx="11">
                  <c:v>Кизлярский район</c:v>
                </c:pt>
                <c:pt idx="12">
                  <c:v>Чародинский район</c:v>
                </c:pt>
                <c:pt idx="13">
                  <c:v>Казбековский район</c:v>
                </c:pt>
                <c:pt idx="14">
                  <c:v>Дербентский район</c:v>
                </c:pt>
              </c:strCache>
            </c:strRef>
          </c:cat>
          <c:val>
            <c:numRef>
              <c:f>Лист2!$B$2:$B$16</c:f>
              <c:numCache>
                <c:formatCode>0.0</c:formatCode>
                <c:ptCount val="15"/>
                <c:pt idx="0">
                  <c:v>22370.9</c:v>
                </c:pt>
                <c:pt idx="1">
                  <c:v>18031</c:v>
                </c:pt>
                <c:pt idx="2">
                  <c:v>4536.7</c:v>
                </c:pt>
                <c:pt idx="3">
                  <c:v>9947.2999999999993</c:v>
                </c:pt>
                <c:pt idx="4">
                  <c:v>1</c:v>
                </c:pt>
                <c:pt idx="5">
                  <c:v>389.4</c:v>
                </c:pt>
                <c:pt idx="6">
                  <c:v>1</c:v>
                </c:pt>
                <c:pt idx="7">
                  <c:v>8836.7000000000007</c:v>
                </c:pt>
                <c:pt idx="8">
                  <c:v>6539.4</c:v>
                </c:pt>
                <c:pt idx="9">
                  <c:v>2724.5</c:v>
                </c:pt>
                <c:pt idx="10">
                  <c:v>3219.3</c:v>
                </c:pt>
                <c:pt idx="11">
                  <c:v>1272</c:v>
                </c:pt>
                <c:pt idx="12">
                  <c:v>1296.0999999999999</c:v>
                </c:pt>
                <c:pt idx="13">
                  <c:v>556.1</c:v>
                </c:pt>
                <c:pt idx="14">
                  <c:v>1159.4000000000001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F-842A-4FEF-8573-3D234F736E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9510016"/>
        <c:axId val="109692032"/>
      </c:lineChart>
      <c:catAx>
        <c:axId val="109510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9692032"/>
        <c:crosses val="autoZero"/>
        <c:auto val="1"/>
        <c:lblAlgn val="ctr"/>
        <c:lblOffset val="100"/>
        <c:noMultiLvlLbl val="0"/>
      </c:catAx>
      <c:valAx>
        <c:axId val="109692032"/>
        <c:scaling>
          <c:logBase val="10"/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095100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7837884698742957"/>
          <c:y val="3.8733162950091236E-2"/>
          <c:w val="0.27658430862592115"/>
          <c:h val="0.10897425555398438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5512740490506858E-2"/>
          <c:y val="4.5117740508722706E-2"/>
          <c:w val="0.96767764949684165"/>
          <c:h val="0.796731745566864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млрд. руб.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63500"/>
            </a:sp3d>
          </c:spPr>
          <c:invertIfNegative val="0"/>
          <c:dLbls>
            <c:dLbl>
              <c:idx val="3"/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108.5</c:v>
                </c:pt>
                <c:pt idx="1">
                  <c:v>119</c:v>
                </c:pt>
                <c:pt idx="2">
                  <c:v>124.4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439-4AB4-9272-52BBC5E86B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32542464"/>
        <c:axId val="132544000"/>
      </c:barChart>
      <c:catAx>
        <c:axId val="1325424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32544000"/>
        <c:crosses val="autoZero"/>
        <c:auto val="1"/>
        <c:lblAlgn val="ctr"/>
        <c:lblOffset val="100"/>
        <c:noMultiLvlLbl val="0"/>
      </c:catAx>
      <c:valAx>
        <c:axId val="132544000"/>
        <c:scaling>
          <c:orientation val="minMax"/>
          <c:max val="140"/>
          <c:min val="50"/>
        </c:scaling>
        <c:delete val="0"/>
        <c:axPos val="l"/>
        <c:majorGridlines/>
        <c:numFmt formatCode="0%" sourceLinked="0"/>
        <c:majorTickMark val="out"/>
        <c:minorTickMark val="none"/>
        <c:tickLblPos val="none"/>
        <c:crossAx val="132542464"/>
        <c:crosses val="autoZero"/>
        <c:crossBetween val="between"/>
        <c:majorUnit val="35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5520182418074116E-2"/>
          <c:y val="3.3213373117272689E-2"/>
          <c:w val="0.9763417593395064"/>
          <c:h val="0.470382093157393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508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359D1E"/>
              </a:solidFill>
              <a:scene3d>
                <a:camera prst="orthographicFront"/>
                <a:lightRig rig="threePt" dir="t"/>
              </a:scene3d>
              <a:sp3d>
                <a:bevelT w="508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901-4167-BFFB-D663ACA3DD06}"/>
              </c:ext>
            </c:extLst>
          </c:dPt>
          <c:dPt>
            <c:idx val="1"/>
            <c:invertIfNegative val="0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508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901-4167-BFFB-D663ACA3DD06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 w="508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901-4167-BFFB-D663ACA3DD06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6901-4167-BFFB-D663ACA3DD06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6901-4167-BFFB-D663ACA3DD06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6901-4167-BFFB-D663ACA3DD06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6901-4167-BFFB-D663ACA3DD06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6901-4167-BFFB-D663ACA3DD06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6901-4167-BFFB-D663ACA3DD06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РФ</c:v>
                </c:pt>
                <c:pt idx="1">
                  <c:v>СКФО</c:v>
                </c:pt>
                <c:pt idx="2">
                  <c:v>Республика
Дагестан</c:v>
                </c:pt>
                <c:pt idx="3">
                  <c:v>Ставро-польский
край</c:v>
                </c:pt>
                <c:pt idx="4">
                  <c:v>Чеченская
Республика</c:v>
                </c:pt>
                <c:pt idx="5">
                  <c:v>Кабардино-Балкарская
Республика</c:v>
                </c:pt>
                <c:pt idx="6">
                  <c:v>Карачаево-Черкесская
Республика</c:v>
                </c:pt>
                <c:pt idx="7">
                  <c:v>Республика Северная
Осетия - Алания</c:v>
                </c:pt>
                <c:pt idx="8">
                  <c:v>Республика
Ингушетия</c:v>
                </c:pt>
              </c:strCache>
            </c:strRef>
          </c:cat>
          <c:val>
            <c:numRef>
              <c:f>Лист1!$B$2:$B$10</c:f>
              <c:numCache>
                <c:formatCode>0.0%</c:formatCode>
                <c:ptCount val="9"/>
                <c:pt idx="0">
                  <c:v>0.998</c:v>
                </c:pt>
                <c:pt idx="1">
                  <c:v>0.99299999999999999</c:v>
                </c:pt>
                <c:pt idx="2">
                  <c:v>1.0109999999999999</c:v>
                </c:pt>
                <c:pt idx="3">
                  <c:v>0.95399999999999996</c:v>
                </c:pt>
                <c:pt idx="4">
                  <c:v>0.97</c:v>
                </c:pt>
                <c:pt idx="5">
                  <c:v>1.0309999999999999</c:v>
                </c:pt>
                <c:pt idx="6">
                  <c:v>1.0149999999999999</c:v>
                </c:pt>
                <c:pt idx="7">
                  <c:v>1.0880000000000001</c:v>
                </c:pt>
                <c:pt idx="8">
                  <c:v>1.115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6901-4167-BFFB-D663ACA3DD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2589824"/>
        <c:axId val="132603904"/>
      </c:barChart>
      <c:catAx>
        <c:axId val="1325898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5400000" vert="horz"/>
          <a:lstStyle/>
          <a:p>
            <a:pPr>
              <a:defRPr sz="1200" b="1"/>
            </a:pPr>
            <a:endParaRPr lang="ru-RU"/>
          </a:p>
        </c:txPr>
        <c:crossAx val="132603904"/>
        <c:crosses val="autoZero"/>
        <c:auto val="1"/>
        <c:lblAlgn val="ctr"/>
        <c:lblOffset val="100"/>
        <c:noMultiLvlLbl val="0"/>
      </c:catAx>
      <c:valAx>
        <c:axId val="132603904"/>
        <c:scaling>
          <c:orientation val="minMax"/>
          <c:max val="1.25"/>
          <c:min val="0.8"/>
        </c:scaling>
        <c:delete val="0"/>
        <c:axPos val="l"/>
        <c:majorGridlines/>
        <c:numFmt formatCode="0%" sourceLinked="0"/>
        <c:majorTickMark val="out"/>
        <c:minorTickMark val="none"/>
        <c:tickLblPos val="none"/>
        <c:crossAx val="132589824"/>
        <c:crosses val="autoZero"/>
        <c:crossBetween val="between"/>
        <c:majorUnit val="0.2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i="1"/>
            </a:pPr>
            <a:r>
              <a:rPr lang="ru-RU" i="1"/>
              <a:t>Доля прибыльных  сельскохозяйственных организаций в общем их числе (%)</a:t>
            </a:r>
          </a:p>
        </c:rich>
      </c:tx>
      <c:layout>
        <c:manualLayout>
          <c:xMode val="edge"/>
          <c:yMode val="edge"/>
          <c:x val="0.14118493006949845"/>
          <c:y val="1.4142264253743497E-3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354985432796024"/>
          <c:y val="0.19077446493768577"/>
          <c:w val="0.88510077749715244"/>
          <c:h val="0.5029158345549681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Лист3!$B$2</c:f>
              <c:strCache>
                <c:ptCount val="1"/>
                <c:pt idx="0">
                  <c:v>2017г.</c:v>
                </c:pt>
              </c:strCache>
            </c:strRef>
          </c:tx>
          <c:spPr>
            <a:solidFill>
              <a:srgbClr val="00CCFF"/>
            </a:solidFill>
          </c:spPr>
          <c:invertIfNegative val="0"/>
          <c:cat>
            <c:strRef>
              <c:f>Лист3!$A$3:$A$23</c:f>
              <c:strCache>
                <c:ptCount val="21"/>
                <c:pt idx="0">
                  <c:v>Кулинский район</c:v>
                </c:pt>
                <c:pt idx="1">
                  <c:v>Кумторкалинский район</c:v>
                </c:pt>
                <c:pt idx="2">
                  <c:v>Лакский район</c:v>
                </c:pt>
                <c:pt idx="3">
                  <c:v>Кизлярский район</c:v>
                </c:pt>
                <c:pt idx="4">
                  <c:v>Хунзахский район</c:v>
                </c:pt>
                <c:pt idx="5">
                  <c:v>Кайтагский район</c:v>
                </c:pt>
                <c:pt idx="6">
                  <c:v>Хасавюртовский район</c:v>
                </c:pt>
                <c:pt idx="7">
                  <c:v>Левашинский район</c:v>
                </c:pt>
                <c:pt idx="8">
                  <c:v>Магарамкентский район</c:v>
                </c:pt>
                <c:pt idx="9">
                  <c:v>Табасаранский район</c:v>
                </c:pt>
                <c:pt idx="10">
                  <c:v>…</c:v>
                </c:pt>
                <c:pt idx="11">
                  <c:v>Кизилюртовский район</c:v>
                </c:pt>
                <c:pt idx="12">
                  <c:v>Курахский район</c:v>
                </c:pt>
                <c:pt idx="13">
                  <c:v>Акушинский район</c:v>
                </c:pt>
                <c:pt idx="14">
                  <c:v>Ахвахский район</c:v>
                </c:pt>
                <c:pt idx="15">
                  <c:v>Ногайский район</c:v>
                </c:pt>
                <c:pt idx="16">
                  <c:v>Карабудахкентский район</c:v>
                </c:pt>
                <c:pt idx="17">
                  <c:v>Каякентский район</c:v>
                </c:pt>
                <c:pt idx="18">
                  <c:v> Дербентский район</c:v>
                </c:pt>
                <c:pt idx="19">
                  <c:v>Бабаюртовский район</c:v>
                </c:pt>
                <c:pt idx="20">
                  <c:v>Агульский район</c:v>
                </c:pt>
              </c:strCache>
            </c:strRef>
          </c:cat>
          <c:val>
            <c:numRef>
              <c:f>Лист3!$B$3:$B$23</c:f>
              <c:numCache>
                <c:formatCode>0.0</c:formatCode>
                <c:ptCount val="21"/>
                <c:pt idx="0">
                  <c:v>100</c:v>
                </c:pt>
                <c:pt idx="1">
                  <c:v>100</c:v>
                </c:pt>
                <c:pt idx="2">
                  <c:v>85</c:v>
                </c:pt>
                <c:pt idx="3">
                  <c:v>100</c:v>
                </c:pt>
                <c:pt idx="4">
                  <c:v>100</c:v>
                </c:pt>
                <c:pt idx="5">
                  <c:v>75</c:v>
                </c:pt>
                <c:pt idx="6">
                  <c:v>100</c:v>
                </c:pt>
                <c:pt idx="7">
                  <c:v>98</c:v>
                </c:pt>
                <c:pt idx="8">
                  <c:v>100</c:v>
                </c:pt>
                <c:pt idx="9">
                  <c:v>100</c:v>
                </c:pt>
                <c:pt idx="11">
                  <c:v>94</c:v>
                </c:pt>
                <c:pt idx="12">
                  <c:v>85</c:v>
                </c:pt>
                <c:pt idx="13">
                  <c:v>97</c:v>
                </c:pt>
                <c:pt idx="14">
                  <c:v>73</c:v>
                </c:pt>
                <c:pt idx="15">
                  <c:v>89</c:v>
                </c:pt>
                <c:pt idx="16">
                  <c:v>84</c:v>
                </c:pt>
                <c:pt idx="17">
                  <c:v>69</c:v>
                </c:pt>
                <c:pt idx="18">
                  <c:v>70</c:v>
                </c:pt>
                <c:pt idx="19">
                  <c:v>88</c:v>
                </c:pt>
                <c:pt idx="20">
                  <c:v>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E02-4401-9C1C-D367777499CD}"/>
            </c:ext>
          </c:extLst>
        </c:ser>
        <c:ser>
          <c:idx val="1"/>
          <c:order val="1"/>
          <c:tx>
            <c:strRef>
              <c:f>Лист3!$C$2</c:f>
              <c:strCache>
                <c:ptCount val="1"/>
                <c:pt idx="0">
                  <c:v>2018г.</c:v>
                </c:pt>
              </c:strCache>
            </c:strRef>
          </c:tx>
          <c:spPr>
            <a:solidFill>
              <a:srgbClr val="FF66CC"/>
            </a:solidFill>
          </c:spPr>
          <c:invertIfNegative val="0"/>
          <c:cat>
            <c:strRef>
              <c:f>Лист3!$A$3:$A$23</c:f>
              <c:strCache>
                <c:ptCount val="21"/>
                <c:pt idx="0">
                  <c:v>Кулинский район</c:v>
                </c:pt>
                <c:pt idx="1">
                  <c:v>Кумторкалинский район</c:v>
                </c:pt>
                <c:pt idx="2">
                  <c:v>Лакский район</c:v>
                </c:pt>
                <c:pt idx="3">
                  <c:v>Кизлярский район</c:v>
                </c:pt>
                <c:pt idx="4">
                  <c:v>Хунзахский район</c:v>
                </c:pt>
                <c:pt idx="5">
                  <c:v>Кайтагский район</c:v>
                </c:pt>
                <c:pt idx="6">
                  <c:v>Хасавюртовский район</c:v>
                </c:pt>
                <c:pt idx="7">
                  <c:v>Левашинский район</c:v>
                </c:pt>
                <c:pt idx="8">
                  <c:v>Магарамкентский район</c:v>
                </c:pt>
                <c:pt idx="9">
                  <c:v>Табасаранский район</c:v>
                </c:pt>
                <c:pt idx="10">
                  <c:v>…</c:v>
                </c:pt>
                <c:pt idx="11">
                  <c:v>Кизилюртовский район</c:v>
                </c:pt>
                <c:pt idx="12">
                  <c:v>Курахский район</c:v>
                </c:pt>
                <c:pt idx="13">
                  <c:v>Акушинский район</c:v>
                </c:pt>
                <c:pt idx="14">
                  <c:v>Ахвахский район</c:v>
                </c:pt>
                <c:pt idx="15">
                  <c:v>Ногайский район</c:v>
                </c:pt>
                <c:pt idx="16">
                  <c:v>Карабудахкентский район</c:v>
                </c:pt>
                <c:pt idx="17">
                  <c:v>Каякентский район</c:v>
                </c:pt>
                <c:pt idx="18">
                  <c:v> Дербентский район</c:v>
                </c:pt>
                <c:pt idx="19">
                  <c:v>Бабаюртовский район</c:v>
                </c:pt>
                <c:pt idx="20">
                  <c:v>Агульский район</c:v>
                </c:pt>
              </c:strCache>
            </c:strRef>
          </c:cat>
          <c:val>
            <c:numRef>
              <c:f>Лист3!$C$3:$C$23</c:f>
              <c:numCache>
                <c:formatCode>0.0</c:formatCode>
                <c:ptCount val="21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1">
                  <c:v>95</c:v>
                </c:pt>
                <c:pt idx="12">
                  <c:v>94</c:v>
                </c:pt>
                <c:pt idx="13">
                  <c:v>94</c:v>
                </c:pt>
                <c:pt idx="14">
                  <c:v>92</c:v>
                </c:pt>
                <c:pt idx="15">
                  <c:v>89</c:v>
                </c:pt>
                <c:pt idx="16">
                  <c:v>87</c:v>
                </c:pt>
                <c:pt idx="17">
                  <c:v>85</c:v>
                </c:pt>
                <c:pt idx="18">
                  <c:v>81</c:v>
                </c:pt>
                <c:pt idx="19">
                  <c:v>78</c:v>
                </c:pt>
                <c:pt idx="20">
                  <c:v>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E02-4401-9C1C-D367777499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3586944"/>
        <c:axId val="133588480"/>
        <c:axId val="0"/>
      </c:bar3DChart>
      <c:catAx>
        <c:axId val="1335869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3588480"/>
        <c:crosses val="autoZero"/>
        <c:auto val="1"/>
        <c:lblAlgn val="ctr"/>
        <c:lblOffset val="100"/>
        <c:noMultiLvlLbl val="0"/>
      </c:catAx>
      <c:valAx>
        <c:axId val="133588480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335869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6010371394199009"/>
          <c:y val="9.8374062773512946E-2"/>
          <c:w val="0.29125203326362142"/>
          <c:h val="6.7812793413866521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>
          <a:latin typeface="+mn-lt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5314619974110162E-2"/>
          <c:y val="3.1835181892586009E-2"/>
          <c:w val="0.89659714043779137"/>
          <c:h val="0.703848051251658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Лист5!$B$2</c:f>
              <c:strCache>
                <c:ptCount val="1"/>
                <c:pt idx="0">
                  <c:v>2017 г.</c:v>
                </c:pt>
              </c:strCache>
            </c:strRef>
          </c:tx>
          <c:spPr>
            <a:solidFill>
              <a:srgbClr val="0F6FC6">
                <a:lumMod val="60000"/>
                <a:lumOff val="40000"/>
              </a:srgb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Лист5!$A$3:$A$23</c:f>
              <c:strCache>
                <c:ptCount val="21"/>
                <c:pt idx="0">
                  <c:v>Каспийск</c:v>
                </c:pt>
                <c:pt idx="1">
                  <c:v>Ногайский район</c:v>
                </c:pt>
                <c:pt idx="2">
                  <c:v>Кизляр</c:v>
                </c:pt>
                <c:pt idx="3">
                  <c:v>Дербент</c:v>
                </c:pt>
                <c:pt idx="4">
                  <c:v>Южно-Сухокумск</c:v>
                </c:pt>
                <c:pt idx="5">
                  <c:v>Избербаш</c:v>
                </c:pt>
                <c:pt idx="6">
                  <c:v>Буйнакск</c:v>
                </c:pt>
                <c:pt idx="7">
                  <c:v>Унцукульский район</c:v>
                </c:pt>
                <c:pt idx="8">
                  <c:v>Кизилюрт</c:v>
                </c:pt>
                <c:pt idx="9">
                  <c:v>Гергебильский район</c:v>
                </c:pt>
                <c:pt idx="10">
                  <c:v>…</c:v>
                </c:pt>
                <c:pt idx="11">
                  <c:v>Новолакский район</c:v>
                </c:pt>
                <c:pt idx="12">
                  <c:v>Цунтинский район</c:v>
                </c:pt>
                <c:pt idx="13">
                  <c:v>Тарумовский район</c:v>
                </c:pt>
                <c:pt idx="14">
                  <c:v>Кайтагский район</c:v>
                </c:pt>
                <c:pt idx="15">
                  <c:v>Кизлярский район</c:v>
                </c:pt>
                <c:pt idx="16">
                  <c:v>Дахадаевский район</c:v>
                </c:pt>
                <c:pt idx="17">
                  <c:v>Кизилюртовский район</c:v>
                </c:pt>
                <c:pt idx="18">
                  <c:v>Акушинский район</c:v>
                </c:pt>
                <c:pt idx="19">
                  <c:v>Рутульский район</c:v>
                </c:pt>
                <c:pt idx="20">
                  <c:v>Хасавюртовский район</c:v>
                </c:pt>
              </c:strCache>
            </c:strRef>
          </c:cat>
          <c:val>
            <c:numRef>
              <c:f>Лист5!$B$3:$B$23</c:f>
              <c:numCache>
                <c:formatCode>0.0</c:formatCode>
                <c:ptCount val="21"/>
                <c:pt idx="0">
                  <c:v>69</c:v>
                </c:pt>
                <c:pt idx="1">
                  <c:v>66.3</c:v>
                </c:pt>
                <c:pt idx="2">
                  <c:v>62.2</c:v>
                </c:pt>
                <c:pt idx="3">
                  <c:v>58</c:v>
                </c:pt>
                <c:pt idx="4">
                  <c:v>56.4</c:v>
                </c:pt>
                <c:pt idx="5">
                  <c:v>53.9</c:v>
                </c:pt>
                <c:pt idx="6">
                  <c:v>52.1</c:v>
                </c:pt>
                <c:pt idx="7">
                  <c:v>51</c:v>
                </c:pt>
                <c:pt idx="8">
                  <c:v>46.7</c:v>
                </c:pt>
                <c:pt idx="9">
                  <c:v>45.3</c:v>
                </c:pt>
                <c:pt idx="11">
                  <c:v>12.4</c:v>
                </c:pt>
                <c:pt idx="12">
                  <c:v>13.1</c:v>
                </c:pt>
                <c:pt idx="13">
                  <c:v>15.4</c:v>
                </c:pt>
                <c:pt idx="14">
                  <c:v>14.9</c:v>
                </c:pt>
                <c:pt idx="15">
                  <c:v>12.8</c:v>
                </c:pt>
                <c:pt idx="16">
                  <c:v>11.9</c:v>
                </c:pt>
                <c:pt idx="17">
                  <c:v>13.2</c:v>
                </c:pt>
                <c:pt idx="18">
                  <c:v>11.3</c:v>
                </c:pt>
                <c:pt idx="19">
                  <c:v>10.9</c:v>
                </c:pt>
                <c:pt idx="20">
                  <c:v>9.6999999999999993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106-456D-805B-A3B8F6B77D31}"/>
            </c:ext>
          </c:extLst>
        </c:ser>
        <c:ser>
          <c:idx val="1"/>
          <c:order val="1"/>
          <c:tx>
            <c:strRef>
              <c:f>Лист5!$C$2</c:f>
              <c:strCache>
                <c:ptCount val="1"/>
                <c:pt idx="0">
                  <c:v>2018 г.</c:v>
                </c:pt>
              </c:strCache>
            </c:strRef>
          </c:tx>
          <c:spPr>
            <a:solidFill>
              <a:srgbClr val="FF9999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Лист5!$A$3:$A$23</c:f>
              <c:strCache>
                <c:ptCount val="21"/>
                <c:pt idx="0">
                  <c:v>Каспийск</c:v>
                </c:pt>
                <c:pt idx="1">
                  <c:v>Ногайский район</c:v>
                </c:pt>
                <c:pt idx="2">
                  <c:v>Кизляр</c:v>
                </c:pt>
                <c:pt idx="3">
                  <c:v>Дербент</c:v>
                </c:pt>
                <c:pt idx="4">
                  <c:v>Южно-Сухокумск</c:v>
                </c:pt>
                <c:pt idx="5">
                  <c:v>Избербаш</c:v>
                </c:pt>
                <c:pt idx="6">
                  <c:v>Буйнакск</c:v>
                </c:pt>
                <c:pt idx="7">
                  <c:v>Унцукульский район</c:v>
                </c:pt>
                <c:pt idx="8">
                  <c:v>Кизилюрт</c:v>
                </c:pt>
                <c:pt idx="9">
                  <c:v>Гергебильский район</c:v>
                </c:pt>
                <c:pt idx="10">
                  <c:v>…</c:v>
                </c:pt>
                <c:pt idx="11">
                  <c:v>Новолакский район</c:v>
                </c:pt>
                <c:pt idx="12">
                  <c:v>Цунтинский район</c:v>
                </c:pt>
                <c:pt idx="13">
                  <c:v>Тарумовский район</c:v>
                </c:pt>
                <c:pt idx="14">
                  <c:v>Кайтагский район</c:v>
                </c:pt>
                <c:pt idx="15">
                  <c:v>Кизлярский район</c:v>
                </c:pt>
                <c:pt idx="16">
                  <c:v>Дахадаевский район</c:v>
                </c:pt>
                <c:pt idx="17">
                  <c:v>Кизилюртовский район</c:v>
                </c:pt>
                <c:pt idx="18">
                  <c:v>Акушинский район</c:v>
                </c:pt>
                <c:pt idx="19">
                  <c:v>Рутульский район</c:v>
                </c:pt>
                <c:pt idx="20">
                  <c:v>Хасавюртовский район</c:v>
                </c:pt>
              </c:strCache>
            </c:strRef>
          </c:cat>
          <c:val>
            <c:numRef>
              <c:f>Лист5!$C$3:$C$23</c:f>
              <c:numCache>
                <c:formatCode>General</c:formatCode>
                <c:ptCount val="21"/>
                <c:pt idx="0">
                  <c:v>67.5</c:v>
                </c:pt>
                <c:pt idx="1">
                  <c:v>66.3</c:v>
                </c:pt>
                <c:pt idx="2">
                  <c:v>62.2</c:v>
                </c:pt>
                <c:pt idx="3">
                  <c:v>58</c:v>
                </c:pt>
                <c:pt idx="4">
                  <c:v>56.4</c:v>
                </c:pt>
                <c:pt idx="5">
                  <c:v>53.9</c:v>
                </c:pt>
                <c:pt idx="6">
                  <c:v>52.1</c:v>
                </c:pt>
                <c:pt idx="7">
                  <c:v>51</c:v>
                </c:pt>
                <c:pt idx="8">
                  <c:v>46.7</c:v>
                </c:pt>
                <c:pt idx="9">
                  <c:v>45.3</c:v>
                </c:pt>
                <c:pt idx="11">
                  <c:v>16.899999999999999</c:v>
                </c:pt>
                <c:pt idx="12">
                  <c:v>15.7</c:v>
                </c:pt>
                <c:pt idx="13">
                  <c:v>15.4</c:v>
                </c:pt>
                <c:pt idx="14">
                  <c:v>15.4</c:v>
                </c:pt>
                <c:pt idx="15">
                  <c:v>12.8</c:v>
                </c:pt>
                <c:pt idx="16">
                  <c:v>12.4</c:v>
                </c:pt>
                <c:pt idx="17">
                  <c:v>11.9</c:v>
                </c:pt>
                <c:pt idx="18">
                  <c:v>11.2</c:v>
                </c:pt>
                <c:pt idx="19">
                  <c:v>10.7</c:v>
                </c:pt>
                <c:pt idx="20">
                  <c:v>9.1999999999999993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106-456D-805B-A3B8F6B77D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3352448"/>
        <c:axId val="133436160"/>
      </c:barChart>
      <c:lineChart>
        <c:grouping val="standard"/>
        <c:varyColors val="0"/>
        <c:ser>
          <c:idx val="2"/>
          <c:order val="2"/>
          <c:tx>
            <c:strRef>
              <c:f>Лист5!$D$2</c:f>
              <c:strCache>
                <c:ptCount val="1"/>
                <c:pt idx="0">
                  <c:v>среднее по республике</c:v>
                </c:pt>
              </c:strCache>
            </c:strRef>
          </c:tx>
          <c:spPr>
            <a:ln w="63500">
              <a:solidFill>
                <a:srgbClr val="7CCA62">
                  <a:lumMod val="60000"/>
                  <a:lumOff val="40000"/>
                </a:srgbClr>
              </a:solidFill>
            </a:ln>
          </c:spPr>
          <c:marker>
            <c:symbol val="none"/>
          </c:marker>
          <c:cat>
            <c:strRef>
              <c:f>Лист5!$A$3:$A$23</c:f>
              <c:strCache>
                <c:ptCount val="21"/>
                <c:pt idx="0">
                  <c:v>Каспийск</c:v>
                </c:pt>
                <c:pt idx="1">
                  <c:v>Ногайский район</c:v>
                </c:pt>
                <c:pt idx="2">
                  <c:v>Кизляр</c:v>
                </c:pt>
                <c:pt idx="3">
                  <c:v>Дербент</c:v>
                </c:pt>
                <c:pt idx="4">
                  <c:v>Южно-Сухокумск</c:v>
                </c:pt>
                <c:pt idx="5">
                  <c:v>Избербаш</c:v>
                </c:pt>
                <c:pt idx="6">
                  <c:v>Буйнакск</c:v>
                </c:pt>
                <c:pt idx="7">
                  <c:v>Унцукульский район</c:v>
                </c:pt>
                <c:pt idx="8">
                  <c:v>Кизилюрт</c:v>
                </c:pt>
                <c:pt idx="9">
                  <c:v>Гергебильский район</c:v>
                </c:pt>
                <c:pt idx="10">
                  <c:v>…</c:v>
                </c:pt>
                <c:pt idx="11">
                  <c:v>Новолакский район</c:v>
                </c:pt>
                <c:pt idx="12">
                  <c:v>Цунтинский район</c:v>
                </c:pt>
                <c:pt idx="13">
                  <c:v>Тарумовский район</c:v>
                </c:pt>
                <c:pt idx="14">
                  <c:v>Кайтагский район</c:v>
                </c:pt>
                <c:pt idx="15">
                  <c:v>Кизлярский район</c:v>
                </c:pt>
                <c:pt idx="16">
                  <c:v>Дахадаевский район</c:v>
                </c:pt>
                <c:pt idx="17">
                  <c:v>Кизилюртовский район</c:v>
                </c:pt>
                <c:pt idx="18">
                  <c:v>Акушинский район</c:v>
                </c:pt>
                <c:pt idx="19">
                  <c:v>Рутульский район</c:v>
                </c:pt>
                <c:pt idx="20">
                  <c:v>Хасавюртовский район</c:v>
                </c:pt>
              </c:strCache>
            </c:strRef>
          </c:cat>
          <c:val>
            <c:numRef>
              <c:f>Лист5!$D$3:$D$23</c:f>
              <c:numCache>
                <c:formatCode>General</c:formatCode>
                <c:ptCount val="21"/>
                <c:pt idx="0">
                  <c:v>31.2</c:v>
                </c:pt>
                <c:pt idx="1">
                  <c:v>31.2</c:v>
                </c:pt>
                <c:pt idx="2">
                  <c:v>31.2</c:v>
                </c:pt>
                <c:pt idx="3">
                  <c:v>31.2</c:v>
                </c:pt>
                <c:pt idx="4">
                  <c:v>31.2</c:v>
                </c:pt>
                <c:pt idx="5">
                  <c:v>31.2</c:v>
                </c:pt>
                <c:pt idx="6">
                  <c:v>31.2</c:v>
                </c:pt>
                <c:pt idx="7">
                  <c:v>31.2</c:v>
                </c:pt>
                <c:pt idx="8">
                  <c:v>31.2</c:v>
                </c:pt>
                <c:pt idx="9">
                  <c:v>31.2</c:v>
                </c:pt>
                <c:pt idx="10">
                  <c:v>31.2</c:v>
                </c:pt>
                <c:pt idx="11">
                  <c:v>31.2</c:v>
                </c:pt>
                <c:pt idx="12">
                  <c:v>31.2</c:v>
                </c:pt>
                <c:pt idx="13">
                  <c:v>31.2</c:v>
                </c:pt>
                <c:pt idx="14">
                  <c:v>31.2</c:v>
                </c:pt>
                <c:pt idx="15">
                  <c:v>31.2</c:v>
                </c:pt>
                <c:pt idx="16">
                  <c:v>31.2</c:v>
                </c:pt>
                <c:pt idx="17">
                  <c:v>31.2</c:v>
                </c:pt>
                <c:pt idx="18">
                  <c:v>31.2</c:v>
                </c:pt>
                <c:pt idx="19">
                  <c:v>31.2</c:v>
                </c:pt>
                <c:pt idx="20">
                  <c:v>31.2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D106-456D-805B-A3B8F6B77D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3352448"/>
        <c:axId val="133436160"/>
      </c:lineChart>
      <c:catAx>
        <c:axId val="1333524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3436160"/>
        <c:crosses val="autoZero"/>
        <c:auto val="1"/>
        <c:lblAlgn val="ctr"/>
        <c:lblOffset val="100"/>
        <c:noMultiLvlLbl val="0"/>
      </c:catAx>
      <c:valAx>
        <c:axId val="133436160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333524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215431428071179"/>
          <c:y val="2.9392472373693638E-2"/>
          <c:w val="0.57845082714475271"/>
          <c:h val="0.10393903987807976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Лист6!$B$2</c:f>
              <c:strCache>
                <c:ptCount val="1"/>
                <c:pt idx="0">
                  <c:v>2017 г.</c:v>
                </c:pt>
              </c:strCache>
            </c:strRef>
          </c:tx>
          <c:invertIfNegative val="0"/>
          <c:cat>
            <c:strRef>
              <c:f>Лист6!$A$3:$A$17</c:f>
              <c:strCache>
                <c:ptCount val="15"/>
                <c:pt idx="0">
                  <c:v>Лакский район</c:v>
                </c:pt>
                <c:pt idx="1">
                  <c:v>Цумадинский район</c:v>
                </c:pt>
                <c:pt idx="2">
                  <c:v>Гунибский район</c:v>
                </c:pt>
                <c:pt idx="3">
                  <c:v>Кизляр</c:v>
                </c:pt>
                <c:pt idx="4">
                  <c:v>Дагестанские Огни</c:v>
                </c:pt>
                <c:pt idx="5">
                  <c:v>Чародинский район</c:v>
                </c:pt>
                <c:pt idx="6">
                  <c:v>Казбековский район</c:v>
                </c:pt>
                <c:pt idx="7">
                  <c:v>Дахадаевский район</c:v>
                </c:pt>
                <c:pt idx="8">
                  <c:v>Махачкала</c:v>
                </c:pt>
                <c:pt idx="9">
                  <c:v>Южно-Сухокумск</c:v>
                </c:pt>
                <c:pt idx="10">
                  <c:v>Каспийск</c:v>
                </c:pt>
                <c:pt idx="11">
                  <c:v>Дербент</c:v>
                </c:pt>
                <c:pt idx="12">
                  <c:v>Избербаш</c:v>
                </c:pt>
                <c:pt idx="13">
                  <c:v>Табасаранский район</c:v>
                </c:pt>
                <c:pt idx="14">
                  <c:v>С.-Стальский район</c:v>
                </c:pt>
              </c:strCache>
            </c:strRef>
          </c:cat>
          <c:val>
            <c:numRef>
              <c:f>Лист6!$B$3:$B$17</c:f>
              <c:numCache>
                <c:formatCode>0.0</c:formatCode>
                <c:ptCount val="15"/>
                <c:pt idx="0">
                  <c:v>0</c:v>
                </c:pt>
                <c:pt idx="1">
                  <c:v>14</c:v>
                </c:pt>
                <c:pt idx="2">
                  <c:v>2.2999999999999998</c:v>
                </c:pt>
                <c:pt idx="3">
                  <c:v>2.8</c:v>
                </c:pt>
                <c:pt idx="4">
                  <c:v>1.2</c:v>
                </c:pt>
                <c:pt idx="5">
                  <c:v>2.6</c:v>
                </c:pt>
                <c:pt idx="6">
                  <c:v>6.9</c:v>
                </c:pt>
                <c:pt idx="7">
                  <c:v>0.8</c:v>
                </c:pt>
                <c:pt idx="8">
                  <c:v>3.2</c:v>
                </c:pt>
                <c:pt idx="9">
                  <c:v>1.8</c:v>
                </c:pt>
                <c:pt idx="10">
                  <c:v>3.4</c:v>
                </c:pt>
                <c:pt idx="11">
                  <c:v>1.6</c:v>
                </c:pt>
                <c:pt idx="12">
                  <c:v>4</c:v>
                </c:pt>
                <c:pt idx="13">
                  <c:v>6</c:v>
                </c:pt>
                <c:pt idx="1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8DE-406C-B502-710D480574F8}"/>
            </c:ext>
          </c:extLst>
        </c:ser>
        <c:ser>
          <c:idx val="1"/>
          <c:order val="1"/>
          <c:tx>
            <c:strRef>
              <c:f>Лист6!$C$2</c:f>
              <c:strCache>
                <c:ptCount val="1"/>
                <c:pt idx="0">
                  <c:v>2018 г.</c:v>
                </c:pt>
              </c:strCache>
            </c:strRef>
          </c:tx>
          <c:spPr>
            <a:solidFill>
              <a:srgbClr val="009DD9">
                <a:lumMod val="40000"/>
                <a:lumOff val="60000"/>
              </a:srgbClr>
            </a:solidFill>
          </c:spPr>
          <c:invertIfNegative val="0"/>
          <c:cat>
            <c:strRef>
              <c:f>Лист6!$A$3:$A$17</c:f>
              <c:strCache>
                <c:ptCount val="15"/>
                <c:pt idx="0">
                  <c:v>Лакский район</c:v>
                </c:pt>
                <c:pt idx="1">
                  <c:v>Цумадинский район</c:v>
                </c:pt>
                <c:pt idx="2">
                  <c:v>Гунибский район</c:v>
                </c:pt>
                <c:pt idx="3">
                  <c:v>Кизляр</c:v>
                </c:pt>
                <c:pt idx="4">
                  <c:v>Дагестанские Огни</c:v>
                </c:pt>
                <c:pt idx="5">
                  <c:v>Чародинский район</c:v>
                </c:pt>
                <c:pt idx="6">
                  <c:v>Казбековский район</c:v>
                </c:pt>
                <c:pt idx="7">
                  <c:v>Дахадаевский район</c:v>
                </c:pt>
                <c:pt idx="8">
                  <c:v>Махачкала</c:v>
                </c:pt>
                <c:pt idx="9">
                  <c:v>Южно-Сухокумск</c:v>
                </c:pt>
                <c:pt idx="10">
                  <c:v>Каспийск</c:v>
                </c:pt>
                <c:pt idx="11">
                  <c:v>Дербент</c:v>
                </c:pt>
                <c:pt idx="12">
                  <c:v>Избербаш</c:v>
                </c:pt>
                <c:pt idx="13">
                  <c:v>Табасаранский район</c:v>
                </c:pt>
                <c:pt idx="14">
                  <c:v>С.-Стальский район</c:v>
                </c:pt>
              </c:strCache>
            </c:strRef>
          </c:cat>
          <c:val>
            <c:numRef>
              <c:f>Лист6!$C$3:$C$17</c:f>
              <c:numCache>
                <c:formatCode>0.0</c:formatCode>
                <c:ptCount val="1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1.5</c:v>
                </c:pt>
                <c:pt idx="4">
                  <c:v>2.1</c:v>
                </c:pt>
                <c:pt idx="5">
                  <c:v>2.1</c:v>
                </c:pt>
                <c:pt idx="6">
                  <c:v>2.2999999999999998</c:v>
                </c:pt>
                <c:pt idx="7">
                  <c:v>2.2999999999999998</c:v>
                </c:pt>
                <c:pt idx="8">
                  <c:v>2.5</c:v>
                </c:pt>
                <c:pt idx="9">
                  <c:v>2.7</c:v>
                </c:pt>
                <c:pt idx="10">
                  <c:v>2.9</c:v>
                </c:pt>
                <c:pt idx="11">
                  <c:v>3.1</c:v>
                </c:pt>
                <c:pt idx="12">
                  <c:v>3.4</c:v>
                </c:pt>
                <c:pt idx="13">
                  <c:v>3.9</c:v>
                </c:pt>
                <c:pt idx="14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8DE-406C-B502-710D480574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4023040"/>
        <c:axId val="134024576"/>
        <c:axId val="0"/>
      </c:bar3DChart>
      <c:catAx>
        <c:axId val="1340230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4024576"/>
        <c:crosses val="autoZero"/>
        <c:auto val="1"/>
        <c:lblAlgn val="ctr"/>
        <c:lblOffset val="100"/>
        <c:noMultiLvlLbl val="0"/>
      </c:catAx>
      <c:valAx>
        <c:axId val="13402457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340230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7556907484135743"/>
          <c:y val="3.0463376744249707E-2"/>
          <c:w val="0.22630318445009379"/>
          <c:h val="8.9808097092371295E-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4.0487964730878311E-2"/>
          <c:y val="2.5431972152926592E-2"/>
          <c:w val="0.95136414644712175"/>
          <c:h val="0.763414949566950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Лист7!$B$2</c:f>
              <c:strCache>
                <c:ptCount val="1"/>
                <c:pt idx="0">
                  <c:v>2017 г.</c:v>
                </c:pt>
              </c:strCache>
            </c:strRef>
          </c:tx>
          <c:spPr>
            <a:solidFill>
              <a:srgbClr val="0F6FC6">
                <a:lumMod val="60000"/>
                <a:lumOff val="40000"/>
              </a:srgb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Лист7!$A$3:$A$23</c:f>
              <c:strCache>
                <c:ptCount val="21"/>
                <c:pt idx="0">
                  <c:v>Хасавюрт</c:v>
                </c:pt>
                <c:pt idx="1">
                  <c:v>Махачкала</c:v>
                </c:pt>
                <c:pt idx="2">
                  <c:v>Кизилюрт</c:v>
                </c:pt>
                <c:pt idx="3">
                  <c:v>Хасавюртовский район</c:v>
                </c:pt>
                <c:pt idx="4">
                  <c:v>Каспийск</c:v>
                </c:pt>
                <c:pt idx="5">
                  <c:v>Дербент</c:v>
                </c:pt>
                <c:pt idx="6">
                  <c:v>Буйнакск</c:v>
                </c:pt>
                <c:pt idx="7">
                  <c:v>Лакский район</c:v>
                </c:pt>
                <c:pt idx="8">
                  <c:v>Сергокалинский район</c:v>
                </c:pt>
                <c:pt idx="9">
                  <c:v>Гунибский район</c:v>
                </c:pt>
                <c:pt idx="10">
                  <c:v>…</c:v>
                </c:pt>
                <c:pt idx="11">
                  <c:v>Бежтинский участок</c:v>
                </c:pt>
                <c:pt idx="12">
                  <c:v>Цунтинский район</c:v>
                </c:pt>
                <c:pt idx="13">
                  <c:v>Ахтынский район</c:v>
                </c:pt>
                <c:pt idx="14">
                  <c:v>Новолакский район</c:v>
                </c:pt>
                <c:pt idx="15">
                  <c:v>Бабаюртовский район</c:v>
                </c:pt>
                <c:pt idx="16">
                  <c:v>Кайтагский район</c:v>
                </c:pt>
                <c:pt idx="17">
                  <c:v>Ногайский район</c:v>
                </c:pt>
                <c:pt idx="18">
                  <c:v>Буйнакский район</c:v>
                </c:pt>
                <c:pt idx="19">
                  <c:v>Карабудахкентский район</c:v>
                </c:pt>
                <c:pt idx="20">
                  <c:v>Агульский район</c:v>
                </c:pt>
              </c:strCache>
            </c:strRef>
          </c:cat>
          <c:val>
            <c:numRef>
              <c:f>Лист7!$B$3:$B$23</c:f>
              <c:numCache>
                <c:formatCode>0.0</c:formatCode>
                <c:ptCount val="21"/>
                <c:pt idx="0">
                  <c:v>47</c:v>
                </c:pt>
                <c:pt idx="1">
                  <c:v>47</c:v>
                </c:pt>
                <c:pt idx="2">
                  <c:v>45</c:v>
                </c:pt>
                <c:pt idx="3">
                  <c:v>44</c:v>
                </c:pt>
                <c:pt idx="4">
                  <c:v>45</c:v>
                </c:pt>
                <c:pt idx="5">
                  <c:v>44</c:v>
                </c:pt>
                <c:pt idx="6">
                  <c:v>42</c:v>
                </c:pt>
                <c:pt idx="7">
                  <c:v>40.5</c:v>
                </c:pt>
                <c:pt idx="8">
                  <c:v>40</c:v>
                </c:pt>
                <c:pt idx="9">
                  <c:v>40.5</c:v>
                </c:pt>
                <c:pt idx="11">
                  <c:v>37</c:v>
                </c:pt>
                <c:pt idx="12">
                  <c:v>37</c:v>
                </c:pt>
                <c:pt idx="13">
                  <c:v>37.5</c:v>
                </c:pt>
                <c:pt idx="14">
                  <c:v>37.5</c:v>
                </c:pt>
                <c:pt idx="15">
                  <c:v>37.5</c:v>
                </c:pt>
                <c:pt idx="16">
                  <c:v>36.5</c:v>
                </c:pt>
                <c:pt idx="17">
                  <c:v>36.5</c:v>
                </c:pt>
                <c:pt idx="18">
                  <c:v>36</c:v>
                </c:pt>
                <c:pt idx="19">
                  <c:v>36</c:v>
                </c:pt>
                <c:pt idx="20">
                  <c:v>29.5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603-4EE2-9E1A-A31DD9A3EB7B}"/>
            </c:ext>
          </c:extLst>
        </c:ser>
        <c:ser>
          <c:idx val="1"/>
          <c:order val="1"/>
          <c:tx>
            <c:strRef>
              <c:f>Лист7!$C$2</c:f>
              <c:strCache>
                <c:ptCount val="1"/>
                <c:pt idx="0">
                  <c:v>2018г.</c:v>
                </c:pt>
              </c:strCache>
            </c:strRef>
          </c:tx>
          <c:spPr>
            <a:solidFill>
              <a:srgbClr val="FF9999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Лист7!$A$3:$A$23</c:f>
              <c:strCache>
                <c:ptCount val="21"/>
                <c:pt idx="0">
                  <c:v>Хасавюрт</c:v>
                </c:pt>
                <c:pt idx="1">
                  <c:v>Махачкала</c:v>
                </c:pt>
                <c:pt idx="2">
                  <c:v>Кизилюрт</c:v>
                </c:pt>
                <c:pt idx="3">
                  <c:v>Хасавюртовский район</c:v>
                </c:pt>
                <c:pt idx="4">
                  <c:v>Каспийск</c:v>
                </c:pt>
                <c:pt idx="5">
                  <c:v>Дербент</c:v>
                </c:pt>
                <c:pt idx="6">
                  <c:v>Буйнакск</c:v>
                </c:pt>
                <c:pt idx="7">
                  <c:v>Лакский район</c:v>
                </c:pt>
                <c:pt idx="8">
                  <c:v>Сергокалинский район</c:v>
                </c:pt>
                <c:pt idx="9">
                  <c:v>Гунибский район</c:v>
                </c:pt>
                <c:pt idx="10">
                  <c:v>…</c:v>
                </c:pt>
                <c:pt idx="11">
                  <c:v>Бежтинский участок</c:v>
                </c:pt>
                <c:pt idx="12">
                  <c:v>Цунтинский район</c:v>
                </c:pt>
                <c:pt idx="13">
                  <c:v>Ахтынский район</c:v>
                </c:pt>
                <c:pt idx="14">
                  <c:v>Новолакский район</c:v>
                </c:pt>
                <c:pt idx="15">
                  <c:v>Бабаюртовский район</c:v>
                </c:pt>
                <c:pt idx="16">
                  <c:v>Кайтагский район</c:v>
                </c:pt>
                <c:pt idx="17">
                  <c:v>Ногайский район</c:v>
                </c:pt>
                <c:pt idx="18">
                  <c:v>Буйнакский район</c:v>
                </c:pt>
                <c:pt idx="19">
                  <c:v>Карабудахкентский район</c:v>
                </c:pt>
                <c:pt idx="20">
                  <c:v>Агульский район</c:v>
                </c:pt>
              </c:strCache>
            </c:strRef>
          </c:cat>
          <c:val>
            <c:numRef>
              <c:f>Лист7!$C$3:$C$23</c:f>
              <c:numCache>
                <c:formatCode>0.0</c:formatCode>
                <c:ptCount val="21"/>
                <c:pt idx="0">
                  <c:v>47</c:v>
                </c:pt>
                <c:pt idx="1">
                  <c:v>47</c:v>
                </c:pt>
                <c:pt idx="2">
                  <c:v>45</c:v>
                </c:pt>
                <c:pt idx="3">
                  <c:v>45</c:v>
                </c:pt>
                <c:pt idx="4">
                  <c:v>44</c:v>
                </c:pt>
                <c:pt idx="5">
                  <c:v>44</c:v>
                </c:pt>
                <c:pt idx="6">
                  <c:v>42</c:v>
                </c:pt>
                <c:pt idx="7">
                  <c:v>42</c:v>
                </c:pt>
                <c:pt idx="8">
                  <c:v>40.5</c:v>
                </c:pt>
                <c:pt idx="9">
                  <c:v>40.5</c:v>
                </c:pt>
                <c:pt idx="11">
                  <c:v>40.4</c:v>
                </c:pt>
                <c:pt idx="12">
                  <c:v>40.4</c:v>
                </c:pt>
                <c:pt idx="13">
                  <c:v>40.1</c:v>
                </c:pt>
                <c:pt idx="14">
                  <c:v>40.1</c:v>
                </c:pt>
                <c:pt idx="15">
                  <c:v>39.9</c:v>
                </c:pt>
                <c:pt idx="16">
                  <c:v>39.6</c:v>
                </c:pt>
                <c:pt idx="17">
                  <c:v>39.6</c:v>
                </c:pt>
                <c:pt idx="18">
                  <c:v>38.799999999999997</c:v>
                </c:pt>
                <c:pt idx="19">
                  <c:v>38.799999999999997</c:v>
                </c:pt>
                <c:pt idx="20">
                  <c:v>32.1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603-4EE2-9E1A-A31DD9A3EB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096000"/>
        <c:axId val="136105984"/>
      </c:barChart>
      <c:lineChart>
        <c:grouping val="standard"/>
        <c:varyColors val="0"/>
        <c:ser>
          <c:idx val="2"/>
          <c:order val="2"/>
          <c:tx>
            <c:strRef>
              <c:f>Лист7!$D$2</c:f>
              <c:strCache>
                <c:ptCount val="1"/>
                <c:pt idx="0">
                  <c:v>среднее по республике</c:v>
                </c:pt>
              </c:strCache>
            </c:strRef>
          </c:tx>
          <c:spPr>
            <a:ln w="69850">
              <a:solidFill>
                <a:srgbClr val="FFCC00"/>
              </a:solidFill>
            </a:ln>
          </c:spPr>
          <c:marker>
            <c:symbol val="none"/>
          </c:marker>
          <c:cat>
            <c:strRef>
              <c:f>Лист7!$A$3:$A$23</c:f>
              <c:strCache>
                <c:ptCount val="21"/>
                <c:pt idx="0">
                  <c:v>Хасавюрт</c:v>
                </c:pt>
                <c:pt idx="1">
                  <c:v>Махачкала</c:v>
                </c:pt>
                <c:pt idx="2">
                  <c:v>Кизилюрт</c:v>
                </c:pt>
                <c:pt idx="3">
                  <c:v>Хасавюртовский район</c:v>
                </c:pt>
                <c:pt idx="4">
                  <c:v>Каспийск</c:v>
                </c:pt>
                <c:pt idx="5">
                  <c:v>Дербент</c:v>
                </c:pt>
                <c:pt idx="6">
                  <c:v>Буйнакск</c:v>
                </c:pt>
                <c:pt idx="7">
                  <c:v>Лакский район</c:v>
                </c:pt>
                <c:pt idx="8">
                  <c:v>Сергокалинский район</c:v>
                </c:pt>
                <c:pt idx="9">
                  <c:v>Гунибский район</c:v>
                </c:pt>
                <c:pt idx="10">
                  <c:v>…</c:v>
                </c:pt>
                <c:pt idx="11">
                  <c:v>Бежтинский участок</c:v>
                </c:pt>
                <c:pt idx="12">
                  <c:v>Цунтинский район</c:v>
                </c:pt>
                <c:pt idx="13">
                  <c:v>Ахтынский район</c:v>
                </c:pt>
                <c:pt idx="14">
                  <c:v>Новолакский район</c:v>
                </c:pt>
                <c:pt idx="15">
                  <c:v>Бабаюртовский район</c:v>
                </c:pt>
                <c:pt idx="16">
                  <c:v>Кайтагский район</c:v>
                </c:pt>
                <c:pt idx="17">
                  <c:v>Ногайский район</c:v>
                </c:pt>
                <c:pt idx="18">
                  <c:v>Буйнакский район</c:v>
                </c:pt>
                <c:pt idx="19">
                  <c:v>Карабудахкентский район</c:v>
                </c:pt>
                <c:pt idx="20">
                  <c:v>Агульский район</c:v>
                </c:pt>
              </c:strCache>
            </c:strRef>
          </c:cat>
          <c:val>
            <c:numRef>
              <c:f>Лист7!$D$3:$D$23</c:f>
              <c:numCache>
                <c:formatCode>0.0</c:formatCode>
                <c:ptCount val="21"/>
                <c:pt idx="0">
                  <c:v>44</c:v>
                </c:pt>
                <c:pt idx="1">
                  <c:v>44</c:v>
                </c:pt>
                <c:pt idx="2">
                  <c:v>44</c:v>
                </c:pt>
                <c:pt idx="3">
                  <c:v>44</c:v>
                </c:pt>
                <c:pt idx="4">
                  <c:v>44</c:v>
                </c:pt>
                <c:pt idx="5">
                  <c:v>44</c:v>
                </c:pt>
                <c:pt idx="6">
                  <c:v>44</c:v>
                </c:pt>
                <c:pt idx="7">
                  <c:v>44</c:v>
                </c:pt>
                <c:pt idx="8">
                  <c:v>44</c:v>
                </c:pt>
                <c:pt idx="9">
                  <c:v>44</c:v>
                </c:pt>
                <c:pt idx="10">
                  <c:v>44</c:v>
                </c:pt>
                <c:pt idx="11">
                  <c:v>44</c:v>
                </c:pt>
                <c:pt idx="12">
                  <c:v>44</c:v>
                </c:pt>
                <c:pt idx="13">
                  <c:v>44</c:v>
                </c:pt>
                <c:pt idx="14">
                  <c:v>44</c:v>
                </c:pt>
                <c:pt idx="15">
                  <c:v>44</c:v>
                </c:pt>
                <c:pt idx="16">
                  <c:v>44</c:v>
                </c:pt>
                <c:pt idx="17">
                  <c:v>44</c:v>
                </c:pt>
                <c:pt idx="18">
                  <c:v>44</c:v>
                </c:pt>
                <c:pt idx="19">
                  <c:v>44</c:v>
                </c:pt>
                <c:pt idx="20">
                  <c:v>44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4603-4EE2-9E1A-A31DD9A3EB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6096000"/>
        <c:axId val="136105984"/>
      </c:lineChart>
      <c:catAx>
        <c:axId val="1360960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6105984"/>
        <c:crosses val="autoZero"/>
        <c:auto val="1"/>
        <c:lblAlgn val="ctr"/>
        <c:lblOffset val="100"/>
        <c:noMultiLvlLbl val="0"/>
      </c:catAx>
      <c:valAx>
        <c:axId val="13610598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360960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3422707554457781"/>
          <c:y val="2.7841482060523299E-2"/>
          <c:w val="0.45522353674742427"/>
          <c:h val="0.1242648054815403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8295022390801406E-2"/>
          <c:y val="4.8298081942528152E-2"/>
          <c:w val="0.90292937216391456"/>
          <c:h val="0.629580736122762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Лист8!$B$2</c:f>
              <c:strCache>
                <c:ptCount val="1"/>
                <c:pt idx="0">
                  <c:v>2017 г.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strRef>
              <c:f>Лист8!$A$3:$A$23</c:f>
              <c:strCache>
                <c:ptCount val="21"/>
                <c:pt idx="0">
                  <c:v>Кулинский район</c:v>
                </c:pt>
                <c:pt idx="1">
                  <c:v>Магарамкентский район</c:v>
                </c:pt>
                <c:pt idx="2">
                  <c:v>Дахадаевский район</c:v>
                </c:pt>
                <c:pt idx="3">
                  <c:v>Каякентский район</c:v>
                </c:pt>
                <c:pt idx="4">
                  <c:v>Хунзахский район</c:v>
                </c:pt>
                <c:pt idx="5">
                  <c:v>Чародинский район</c:v>
                </c:pt>
                <c:pt idx="6">
                  <c:v>Лакский район</c:v>
                </c:pt>
                <c:pt idx="7">
                  <c:v>Сергокалинский район</c:v>
                </c:pt>
                <c:pt idx="8">
                  <c:v>Ногайский район</c:v>
                </c:pt>
                <c:pt idx="9">
                  <c:v>Дербентский район</c:v>
                </c:pt>
                <c:pt idx="10">
                  <c:v>…</c:v>
                </c:pt>
                <c:pt idx="11">
                  <c:v>Новолакский район</c:v>
                </c:pt>
                <c:pt idx="12">
                  <c:v>Ботлихский район</c:v>
                </c:pt>
                <c:pt idx="13">
                  <c:v>Рутульский район</c:v>
                </c:pt>
                <c:pt idx="14">
                  <c:v>Хасавюртовский район</c:v>
                </c:pt>
                <c:pt idx="15">
                  <c:v>Цунтинский район</c:v>
                </c:pt>
                <c:pt idx="16">
                  <c:v>Ахвахский район</c:v>
                </c:pt>
                <c:pt idx="17">
                  <c:v>Южно-Сухокумск</c:v>
                </c:pt>
                <c:pt idx="18">
                  <c:v>Цумадинский район</c:v>
                </c:pt>
                <c:pt idx="19">
                  <c:v>Тляратинский район</c:v>
                </c:pt>
                <c:pt idx="20">
                  <c:v>Агульский район</c:v>
                </c:pt>
              </c:strCache>
            </c:strRef>
          </c:cat>
          <c:val>
            <c:numRef>
              <c:f>Лист8!$B$3:$B$23</c:f>
              <c:numCache>
                <c:formatCode>0.0</c:formatCode>
                <c:ptCount val="21"/>
                <c:pt idx="0">
                  <c:v>33</c:v>
                </c:pt>
                <c:pt idx="1">
                  <c:v>30</c:v>
                </c:pt>
                <c:pt idx="2">
                  <c:v>30</c:v>
                </c:pt>
                <c:pt idx="3">
                  <c:v>29</c:v>
                </c:pt>
                <c:pt idx="4">
                  <c:v>28</c:v>
                </c:pt>
                <c:pt idx="5">
                  <c:v>26</c:v>
                </c:pt>
                <c:pt idx="6">
                  <c:v>24</c:v>
                </c:pt>
                <c:pt idx="7">
                  <c:v>25</c:v>
                </c:pt>
                <c:pt idx="8">
                  <c:v>23</c:v>
                </c:pt>
                <c:pt idx="9">
                  <c:v>22</c:v>
                </c:pt>
                <c:pt idx="11">
                  <c:v>16</c:v>
                </c:pt>
                <c:pt idx="12">
                  <c:v>15</c:v>
                </c:pt>
                <c:pt idx="13">
                  <c:v>20</c:v>
                </c:pt>
                <c:pt idx="14">
                  <c:v>15</c:v>
                </c:pt>
                <c:pt idx="15">
                  <c:v>14</c:v>
                </c:pt>
                <c:pt idx="16">
                  <c:v>14</c:v>
                </c:pt>
                <c:pt idx="17">
                  <c:v>13</c:v>
                </c:pt>
                <c:pt idx="18">
                  <c:v>12</c:v>
                </c:pt>
                <c:pt idx="19">
                  <c:v>10</c:v>
                </c:pt>
                <c:pt idx="20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BF5-4E4C-92BD-4F146D855DB8}"/>
            </c:ext>
          </c:extLst>
        </c:ser>
        <c:ser>
          <c:idx val="1"/>
          <c:order val="1"/>
          <c:tx>
            <c:strRef>
              <c:f>Лист8!$C$2</c:f>
              <c:strCache>
                <c:ptCount val="1"/>
                <c:pt idx="0">
                  <c:v>2018 г.</c:v>
                </c:pt>
              </c:strCache>
            </c:strRef>
          </c:tx>
          <c:spPr>
            <a:solidFill>
              <a:srgbClr val="FF9933"/>
            </a:solidFill>
          </c:spPr>
          <c:invertIfNegative val="0"/>
          <c:cat>
            <c:strRef>
              <c:f>Лист8!$A$3:$A$23</c:f>
              <c:strCache>
                <c:ptCount val="21"/>
                <c:pt idx="0">
                  <c:v>Кулинский район</c:v>
                </c:pt>
                <c:pt idx="1">
                  <c:v>Магарамкентский район</c:v>
                </c:pt>
                <c:pt idx="2">
                  <c:v>Дахадаевский район</c:v>
                </c:pt>
                <c:pt idx="3">
                  <c:v>Каякентский район</c:v>
                </c:pt>
                <c:pt idx="4">
                  <c:v>Хунзахский район</c:v>
                </c:pt>
                <c:pt idx="5">
                  <c:v>Чародинский район</c:v>
                </c:pt>
                <c:pt idx="6">
                  <c:v>Лакский район</c:v>
                </c:pt>
                <c:pt idx="7">
                  <c:v>Сергокалинский район</c:v>
                </c:pt>
                <c:pt idx="8">
                  <c:v>Ногайский район</c:v>
                </c:pt>
                <c:pt idx="9">
                  <c:v>Дербентский район</c:v>
                </c:pt>
                <c:pt idx="10">
                  <c:v>…</c:v>
                </c:pt>
                <c:pt idx="11">
                  <c:v>Новолакский район</c:v>
                </c:pt>
                <c:pt idx="12">
                  <c:v>Ботлихский район</c:v>
                </c:pt>
                <c:pt idx="13">
                  <c:v>Рутульский район</c:v>
                </c:pt>
                <c:pt idx="14">
                  <c:v>Хасавюртовский район</c:v>
                </c:pt>
                <c:pt idx="15">
                  <c:v>Цунтинский район</c:v>
                </c:pt>
                <c:pt idx="16">
                  <c:v>Ахвахский район</c:v>
                </c:pt>
                <c:pt idx="17">
                  <c:v>Южно-Сухокумск</c:v>
                </c:pt>
                <c:pt idx="18">
                  <c:v>Цумадинский район</c:v>
                </c:pt>
                <c:pt idx="19">
                  <c:v>Тляратинский район</c:v>
                </c:pt>
                <c:pt idx="20">
                  <c:v>Агульский район</c:v>
                </c:pt>
              </c:strCache>
            </c:strRef>
          </c:cat>
          <c:val>
            <c:numRef>
              <c:f>Лист8!$C$3:$C$23</c:f>
              <c:numCache>
                <c:formatCode>0.0</c:formatCode>
                <c:ptCount val="21"/>
                <c:pt idx="0">
                  <c:v>34</c:v>
                </c:pt>
                <c:pt idx="1">
                  <c:v>31</c:v>
                </c:pt>
                <c:pt idx="2">
                  <c:v>31</c:v>
                </c:pt>
                <c:pt idx="3">
                  <c:v>30</c:v>
                </c:pt>
                <c:pt idx="4">
                  <c:v>28</c:v>
                </c:pt>
                <c:pt idx="5">
                  <c:v>26</c:v>
                </c:pt>
                <c:pt idx="6">
                  <c:v>25</c:v>
                </c:pt>
                <c:pt idx="7">
                  <c:v>25</c:v>
                </c:pt>
                <c:pt idx="8">
                  <c:v>24</c:v>
                </c:pt>
                <c:pt idx="9">
                  <c:v>23</c:v>
                </c:pt>
                <c:pt idx="11">
                  <c:v>16</c:v>
                </c:pt>
                <c:pt idx="12">
                  <c:v>15</c:v>
                </c:pt>
                <c:pt idx="13">
                  <c:v>15</c:v>
                </c:pt>
                <c:pt idx="14">
                  <c:v>15</c:v>
                </c:pt>
                <c:pt idx="15">
                  <c:v>14</c:v>
                </c:pt>
                <c:pt idx="16">
                  <c:v>14</c:v>
                </c:pt>
                <c:pt idx="17">
                  <c:v>14</c:v>
                </c:pt>
                <c:pt idx="18">
                  <c:v>12</c:v>
                </c:pt>
                <c:pt idx="19">
                  <c:v>10</c:v>
                </c:pt>
                <c:pt idx="20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BF5-4E4C-92BD-4F146D855D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5801856"/>
        <c:axId val="135807744"/>
      </c:barChart>
      <c:lineChart>
        <c:grouping val="standard"/>
        <c:varyColors val="0"/>
        <c:ser>
          <c:idx val="2"/>
          <c:order val="2"/>
          <c:tx>
            <c:strRef>
              <c:f>Лист8!$D$2</c:f>
              <c:strCache>
                <c:ptCount val="1"/>
                <c:pt idx="0">
                  <c:v>среднее по республике</c:v>
                </c:pt>
              </c:strCache>
            </c:strRef>
          </c:tx>
          <c:spPr>
            <a:ln w="50800">
              <a:solidFill>
                <a:srgbClr val="FF66CC"/>
              </a:solidFill>
            </a:ln>
          </c:spPr>
          <c:marker>
            <c:symbol val="none"/>
          </c:marker>
          <c:cat>
            <c:strRef>
              <c:f>Лист8!$A$3:$A$23</c:f>
              <c:strCache>
                <c:ptCount val="21"/>
                <c:pt idx="0">
                  <c:v>Кулинский район</c:v>
                </c:pt>
                <c:pt idx="1">
                  <c:v>Магарамкентский район</c:v>
                </c:pt>
                <c:pt idx="2">
                  <c:v>Дахадаевский район</c:v>
                </c:pt>
                <c:pt idx="3">
                  <c:v>Каякентский район</c:v>
                </c:pt>
                <c:pt idx="4">
                  <c:v>Хунзахский район</c:v>
                </c:pt>
                <c:pt idx="5">
                  <c:v>Чародинский район</c:v>
                </c:pt>
                <c:pt idx="6">
                  <c:v>Лакский район</c:v>
                </c:pt>
                <c:pt idx="7">
                  <c:v>Сергокалинский район</c:v>
                </c:pt>
                <c:pt idx="8">
                  <c:v>Ногайский район</c:v>
                </c:pt>
                <c:pt idx="9">
                  <c:v>Дербентский район</c:v>
                </c:pt>
                <c:pt idx="10">
                  <c:v>…</c:v>
                </c:pt>
                <c:pt idx="11">
                  <c:v>Новолакский район</c:v>
                </c:pt>
                <c:pt idx="12">
                  <c:v>Ботлихский район</c:v>
                </c:pt>
                <c:pt idx="13">
                  <c:v>Рутульский район</c:v>
                </c:pt>
                <c:pt idx="14">
                  <c:v>Хасавюртовский район</c:v>
                </c:pt>
                <c:pt idx="15">
                  <c:v>Цунтинский район</c:v>
                </c:pt>
                <c:pt idx="16">
                  <c:v>Ахвахский район</c:v>
                </c:pt>
                <c:pt idx="17">
                  <c:v>Южно-Сухокумск</c:v>
                </c:pt>
                <c:pt idx="18">
                  <c:v>Цумадинский район</c:v>
                </c:pt>
                <c:pt idx="19">
                  <c:v>Тляратинский район</c:v>
                </c:pt>
                <c:pt idx="20">
                  <c:v>Агульский район</c:v>
                </c:pt>
              </c:strCache>
            </c:strRef>
          </c:cat>
          <c:val>
            <c:numRef>
              <c:f>Лист8!$D$3:$D$23</c:f>
              <c:numCache>
                <c:formatCode>General</c:formatCode>
                <c:ptCount val="21"/>
                <c:pt idx="0">
                  <c:v>19.399999999999999</c:v>
                </c:pt>
                <c:pt idx="1">
                  <c:v>19.399999999999999</c:v>
                </c:pt>
                <c:pt idx="2">
                  <c:v>19.399999999999999</c:v>
                </c:pt>
                <c:pt idx="3">
                  <c:v>19.399999999999999</c:v>
                </c:pt>
                <c:pt idx="4">
                  <c:v>19.399999999999999</c:v>
                </c:pt>
                <c:pt idx="5">
                  <c:v>19.399999999999999</c:v>
                </c:pt>
                <c:pt idx="6">
                  <c:v>19.399999999999999</c:v>
                </c:pt>
                <c:pt idx="7">
                  <c:v>19.399999999999999</c:v>
                </c:pt>
                <c:pt idx="8">
                  <c:v>19.399999999999999</c:v>
                </c:pt>
                <c:pt idx="9">
                  <c:v>19.399999999999999</c:v>
                </c:pt>
                <c:pt idx="10">
                  <c:v>19.399999999999999</c:v>
                </c:pt>
                <c:pt idx="11">
                  <c:v>19.399999999999999</c:v>
                </c:pt>
                <c:pt idx="12">
                  <c:v>19.399999999999999</c:v>
                </c:pt>
                <c:pt idx="13">
                  <c:v>19.399999999999999</c:v>
                </c:pt>
                <c:pt idx="14">
                  <c:v>19.399999999999999</c:v>
                </c:pt>
                <c:pt idx="15">
                  <c:v>19.399999999999999</c:v>
                </c:pt>
                <c:pt idx="16">
                  <c:v>19.399999999999999</c:v>
                </c:pt>
                <c:pt idx="17">
                  <c:v>19.399999999999999</c:v>
                </c:pt>
                <c:pt idx="18">
                  <c:v>19.399999999999999</c:v>
                </c:pt>
                <c:pt idx="19">
                  <c:v>19.399999999999999</c:v>
                </c:pt>
                <c:pt idx="20">
                  <c:v>19.399999999999999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ABF5-4E4C-92BD-4F146D855D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801856"/>
        <c:axId val="135807744"/>
      </c:lineChart>
      <c:catAx>
        <c:axId val="1358018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5807744"/>
        <c:crosses val="autoZero"/>
        <c:auto val="1"/>
        <c:lblAlgn val="ctr"/>
        <c:lblOffset val="100"/>
        <c:noMultiLvlLbl val="0"/>
      </c:catAx>
      <c:valAx>
        <c:axId val="13580774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358018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0641168820160651"/>
          <c:y val="0.10794159919874276"/>
          <c:w val="0.39022555658339875"/>
          <c:h val="0.1359379902528317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>
          <a:latin typeface="+mn-lt"/>
        </a:defRPr>
      </a:pPr>
      <a:endParaRPr lang="ru-RU"/>
    </a:p>
  </c:txPr>
  <c:externalData r:id="rId2">
    <c:autoUpdate val="0"/>
  </c:externalData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E7CB9F-E8B5-435E-9C1A-36F779F6F5BA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1274C1F-FF92-4196-AA79-572EB6B4C45D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xfrm>
          <a:off x="515774" y="1572"/>
          <a:ext cx="2408611" cy="303767"/>
        </a:xfrm>
        <a:gradFill rotWithShape="1">
          <a:gsLst>
            <a:gs pos="0">
              <a:srgbClr val="9BBB59">
                <a:shade val="51000"/>
                <a:satMod val="130000"/>
              </a:srgbClr>
            </a:gs>
            <a:gs pos="80000">
              <a:srgbClr val="9BBB59">
                <a:shade val="93000"/>
                <a:satMod val="130000"/>
              </a:srgbClr>
            </a:gs>
            <a:gs pos="100000">
              <a:srgbClr val="9BBB59"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400" b="1" dirty="0" smtClean="0">
              <a:solidFill>
                <a:srgbClr val="000000"/>
              </a:solidFill>
              <a:latin typeface="Calibri"/>
              <a:ea typeface="+mn-ea"/>
              <a:cs typeface="+mn-cs"/>
            </a:rPr>
            <a:t>Территории – лидеры</a:t>
          </a:r>
          <a:endParaRPr lang="ru-RU" sz="14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62272347-6288-4C03-AE03-151F778AE5BF}" type="parTrans" cxnId="{01BCB741-441F-4F25-92C7-B0B7F9781374}">
      <dgm:prSet/>
      <dgm:spPr/>
      <dgm:t>
        <a:bodyPr/>
        <a:lstStyle/>
        <a:p>
          <a:endParaRPr lang="ru-RU" sz="1200"/>
        </a:p>
      </dgm:t>
    </dgm:pt>
    <dgm:pt modelId="{865DF7B4-088C-480C-9C5B-45A9DEADA03F}" type="sibTrans" cxnId="{01BCB741-441F-4F25-92C7-B0B7F9781374}">
      <dgm:prSet/>
      <dgm:spPr/>
      <dgm:t>
        <a:bodyPr/>
        <a:lstStyle/>
        <a:p>
          <a:endParaRPr lang="ru-RU" sz="1200"/>
        </a:p>
      </dgm:t>
    </dgm:pt>
    <dgm:pt modelId="{35331B0D-CA86-4CB1-B5AE-9AEAF0853113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xfrm>
          <a:off x="997496" y="381281"/>
          <a:ext cx="2010461" cy="303767"/>
        </a:xfrm>
        <a:gradFill rotWithShape="1">
          <a:gsLst>
            <a:gs pos="0">
              <a:srgbClr val="9BBB59">
                <a:tint val="50000"/>
                <a:satMod val="300000"/>
              </a:srgbClr>
            </a:gs>
            <a:gs pos="35000">
              <a:srgbClr val="9BBB59">
                <a:tint val="37000"/>
                <a:satMod val="300000"/>
              </a:srgbClr>
            </a:gs>
            <a:gs pos="100000">
              <a:srgbClr val="9BBB59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9BBB59">
              <a:shade val="95000"/>
              <a:satMod val="10500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1. </a:t>
          </a:r>
          <a:r>
            <a:rPr lang="ru-RU" sz="1200" b="1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г.Дербнт</a:t>
          </a:r>
          <a:endParaRPr lang="ru-RU" sz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B997B3A4-C074-467B-B28F-00F23F5F7DB8}" type="parTrans" cxnId="{A78DB8B1-19EE-4C9F-9947-B3BBF038075D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xfrm>
          <a:off x="756635" y="305339"/>
          <a:ext cx="240861" cy="227825"/>
        </a:xfrm>
        <a:noFill/>
        <a:ln w="25400" cap="flat" cmpd="sng" algn="ctr">
          <a:solidFill>
            <a:srgbClr val="9BBB59">
              <a:shade val="50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 sz="1200"/>
        </a:p>
      </dgm:t>
    </dgm:pt>
    <dgm:pt modelId="{E69C58C3-8326-464D-978C-724BDE631EFD}" type="sibTrans" cxnId="{A78DB8B1-19EE-4C9F-9947-B3BBF038075D}">
      <dgm:prSet/>
      <dgm:spPr/>
      <dgm:t>
        <a:bodyPr/>
        <a:lstStyle/>
        <a:p>
          <a:endParaRPr lang="ru-RU" sz="1200"/>
        </a:p>
      </dgm:t>
    </dgm:pt>
    <dgm:pt modelId="{D1B06383-7F4E-4D32-8BD9-12DFE2896302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xfrm>
          <a:off x="997496" y="760990"/>
          <a:ext cx="2010466" cy="303767"/>
        </a:xfrm>
        <a:gradFill rotWithShape="1">
          <a:gsLst>
            <a:gs pos="0">
              <a:srgbClr val="9BBB59">
                <a:tint val="50000"/>
                <a:satMod val="300000"/>
              </a:srgbClr>
            </a:gs>
            <a:gs pos="35000">
              <a:srgbClr val="9BBB59">
                <a:tint val="37000"/>
                <a:satMod val="300000"/>
              </a:srgbClr>
            </a:gs>
            <a:gs pos="100000">
              <a:srgbClr val="9BBB59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9BBB59">
              <a:shade val="95000"/>
              <a:satMod val="10500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2. </a:t>
          </a:r>
          <a:r>
            <a:rPr lang="ru-RU" sz="1200" b="1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г.Каспийск</a:t>
          </a:r>
          <a:endParaRPr lang="ru-RU" sz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96CF2074-E34B-4FB6-B4F3-78D46B38878F}" type="parTrans" cxnId="{354BE991-ADF9-4D49-B3C8-46CE34B67348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xfrm>
          <a:off x="756635" y="305339"/>
          <a:ext cx="240861" cy="607534"/>
        </a:xfrm>
        <a:noFill/>
        <a:ln w="25400" cap="flat" cmpd="sng" algn="ctr">
          <a:solidFill>
            <a:srgbClr val="9BBB59">
              <a:shade val="50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 sz="1200"/>
        </a:p>
      </dgm:t>
    </dgm:pt>
    <dgm:pt modelId="{66E73716-3026-44D4-BC6C-57ACD977B4C3}" type="sibTrans" cxnId="{354BE991-ADF9-4D49-B3C8-46CE34B67348}">
      <dgm:prSet/>
      <dgm:spPr/>
      <dgm:t>
        <a:bodyPr/>
        <a:lstStyle/>
        <a:p>
          <a:endParaRPr lang="ru-RU" sz="1200"/>
        </a:p>
      </dgm:t>
    </dgm:pt>
    <dgm:pt modelId="{A30C5835-FD67-4D2B-B664-69661B941E66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xfrm>
          <a:off x="997496" y="1140698"/>
          <a:ext cx="2010466" cy="303767"/>
        </a:xfrm>
        <a:gradFill rotWithShape="1">
          <a:gsLst>
            <a:gs pos="0">
              <a:srgbClr val="9BBB59">
                <a:tint val="50000"/>
                <a:satMod val="300000"/>
              </a:srgbClr>
            </a:gs>
            <a:gs pos="35000">
              <a:srgbClr val="9BBB59">
                <a:tint val="37000"/>
                <a:satMod val="300000"/>
              </a:srgbClr>
            </a:gs>
            <a:gs pos="100000">
              <a:srgbClr val="9BBB59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9BBB59">
              <a:shade val="95000"/>
              <a:satMod val="10500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3. </a:t>
          </a:r>
          <a:r>
            <a:rPr lang="ru-RU" sz="1200" b="1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Шамильский</a:t>
          </a:r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 район</a:t>
          </a:r>
          <a:endParaRPr lang="ru-RU" sz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677FEF6C-1726-46DB-9AB4-9ABBD910EAEE}" type="parTrans" cxnId="{FE8C74A5-2313-449B-854C-C6281ABB789D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xfrm>
          <a:off x="756635" y="305339"/>
          <a:ext cx="240861" cy="987242"/>
        </a:xfrm>
        <a:noFill/>
        <a:ln w="25400" cap="flat" cmpd="sng" algn="ctr">
          <a:solidFill>
            <a:srgbClr val="9BBB59">
              <a:shade val="50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 sz="1200"/>
        </a:p>
      </dgm:t>
    </dgm:pt>
    <dgm:pt modelId="{6BEAF7B2-FA53-4C15-BD1B-BD0DD4038306}" type="sibTrans" cxnId="{FE8C74A5-2313-449B-854C-C6281ABB789D}">
      <dgm:prSet/>
      <dgm:spPr/>
      <dgm:t>
        <a:bodyPr/>
        <a:lstStyle/>
        <a:p>
          <a:endParaRPr lang="ru-RU" sz="1200"/>
        </a:p>
      </dgm:t>
    </dgm:pt>
    <dgm:pt modelId="{43498322-9C44-4988-8D41-C52FBAFF1754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xfrm>
          <a:off x="997496" y="1520407"/>
          <a:ext cx="2003350" cy="303767"/>
        </a:xfrm>
        <a:gradFill rotWithShape="1">
          <a:gsLst>
            <a:gs pos="0">
              <a:srgbClr val="9BBB59">
                <a:tint val="50000"/>
                <a:satMod val="300000"/>
              </a:srgbClr>
            </a:gs>
            <a:gs pos="35000">
              <a:srgbClr val="9BBB59">
                <a:tint val="37000"/>
                <a:satMod val="300000"/>
              </a:srgbClr>
            </a:gs>
            <a:gs pos="100000">
              <a:srgbClr val="9BBB59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9BBB59">
              <a:shade val="95000"/>
              <a:satMod val="10500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4. </a:t>
          </a:r>
          <a:r>
            <a:rPr lang="ru-RU" sz="1200" b="1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Лакский</a:t>
          </a:r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 район</a:t>
          </a:r>
          <a:endParaRPr lang="ru-RU" sz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803DBA8E-9115-418D-B332-A155D856FA82}" type="parTrans" cxnId="{4A806B00-D3B7-499E-B509-D3D974DB7C51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xfrm>
          <a:off x="756635" y="305339"/>
          <a:ext cx="240861" cy="1366951"/>
        </a:xfrm>
        <a:noFill/>
        <a:ln w="25400" cap="flat" cmpd="sng" algn="ctr">
          <a:solidFill>
            <a:srgbClr val="9BBB59">
              <a:shade val="50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 sz="1200"/>
        </a:p>
      </dgm:t>
    </dgm:pt>
    <dgm:pt modelId="{3CE5D45B-49F6-4847-9A15-4A498477F727}" type="sibTrans" cxnId="{4A806B00-D3B7-499E-B509-D3D974DB7C51}">
      <dgm:prSet/>
      <dgm:spPr/>
      <dgm:t>
        <a:bodyPr/>
        <a:lstStyle/>
        <a:p>
          <a:endParaRPr lang="ru-RU" sz="1200"/>
        </a:p>
      </dgm:t>
    </dgm:pt>
    <dgm:pt modelId="{50799E2A-ED8B-488D-ADE2-448D5F9A2EE5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xfrm>
          <a:off x="997496" y="1900116"/>
          <a:ext cx="2010466" cy="303767"/>
        </a:xfrm>
        <a:gradFill rotWithShape="1">
          <a:gsLst>
            <a:gs pos="0">
              <a:srgbClr val="9BBB59">
                <a:tint val="50000"/>
                <a:satMod val="300000"/>
              </a:srgbClr>
            </a:gs>
            <a:gs pos="35000">
              <a:srgbClr val="9BBB59">
                <a:tint val="37000"/>
                <a:satMod val="300000"/>
              </a:srgbClr>
            </a:gs>
            <a:gs pos="100000">
              <a:srgbClr val="9BBB59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9BBB59">
              <a:shade val="95000"/>
              <a:satMod val="10500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5. </a:t>
          </a:r>
          <a:r>
            <a:rPr lang="ru-RU" sz="1200" b="1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Хунзахский</a:t>
          </a:r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 район</a:t>
          </a:r>
          <a:endParaRPr lang="ru-RU" sz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4F951FD7-C8F0-4481-9B76-CFF66335D5E8}" type="parTrans" cxnId="{9A9C74D3-2B57-46BB-B0C3-EFA1C82EAC70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xfrm>
          <a:off x="756635" y="305339"/>
          <a:ext cx="240861" cy="1746660"/>
        </a:xfrm>
        <a:noFill/>
        <a:ln w="25400" cap="flat" cmpd="sng" algn="ctr">
          <a:solidFill>
            <a:srgbClr val="9BBB59">
              <a:shade val="50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 sz="1200"/>
        </a:p>
      </dgm:t>
    </dgm:pt>
    <dgm:pt modelId="{BB7B4088-5C94-4876-B5BC-761A1DA41357}" type="sibTrans" cxnId="{9A9C74D3-2B57-46BB-B0C3-EFA1C82EAC70}">
      <dgm:prSet/>
      <dgm:spPr/>
      <dgm:t>
        <a:bodyPr/>
        <a:lstStyle/>
        <a:p>
          <a:endParaRPr lang="ru-RU" sz="1200"/>
        </a:p>
      </dgm:t>
    </dgm:pt>
    <dgm:pt modelId="{6A917090-1237-4BC4-B9FE-E43C80DE1824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xfrm>
          <a:off x="997496" y="2279825"/>
          <a:ext cx="2010466" cy="303767"/>
        </a:xfrm>
        <a:gradFill rotWithShape="1">
          <a:gsLst>
            <a:gs pos="0">
              <a:srgbClr val="9BBB59">
                <a:tint val="50000"/>
                <a:satMod val="300000"/>
              </a:srgbClr>
            </a:gs>
            <a:gs pos="35000">
              <a:srgbClr val="9BBB59">
                <a:tint val="37000"/>
                <a:satMod val="300000"/>
              </a:srgbClr>
            </a:gs>
            <a:gs pos="100000">
              <a:srgbClr val="9BBB59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9BBB59">
              <a:shade val="95000"/>
              <a:satMod val="10500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6. </a:t>
          </a:r>
          <a:r>
            <a:rPr lang="ru-RU" sz="1200" b="1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Дахадаевский</a:t>
          </a:r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 район</a:t>
          </a:r>
          <a:endParaRPr lang="ru-RU" sz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8DF454EE-AE44-4C57-9FE8-6EB7548E81E3}" type="parTrans" cxnId="{368D7163-8C7A-4261-A52C-BDD49A7D3491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xfrm>
          <a:off x="756635" y="305339"/>
          <a:ext cx="240861" cy="2126369"/>
        </a:xfrm>
        <a:noFill/>
        <a:ln w="25400" cap="flat" cmpd="sng" algn="ctr">
          <a:solidFill>
            <a:srgbClr val="9BBB59">
              <a:shade val="50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 sz="1200"/>
        </a:p>
      </dgm:t>
    </dgm:pt>
    <dgm:pt modelId="{EF901193-478E-4AE1-9845-465A4EBA53FC}" type="sibTrans" cxnId="{368D7163-8C7A-4261-A52C-BDD49A7D3491}">
      <dgm:prSet/>
      <dgm:spPr/>
      <dgm:t>
        <a:bodyPr/>
        <a:lstStyle/>
        <a:p>
          <a:endParaRPr lang="ru-RU" sz="1200"/>
        </a:p>
      </dgm:t>
    </dgm:pt>
    <dgm:pt modelId="{54D5A3B7-7181-4937-B627-35B3472AE6DB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xfrm>
          <a:off x="997496" y="2659534"/>
          <a:ext cx="2010466" cy="303767"/>
        </a:xfrm>
        <a:gradFill rotWithShape="1">
          <a:gsLst>
            <a:gs pos="0">
              <a:srgbClr val="9BBB59">
                <a:tint val="50000"/>
                <a:satMod val="300000"/>
              </a:srgbClr>
            </a:gs>
            <a:gs pos="35000">
              <a:srgbClr val="9BBB59">
                <a:tint val="37000"/>
                <a:satMod val="300000"/>
              </a:srgbClr>
            </a:gs>
            <a:gs pos="100000">
              <a:srgbClr val="9BBB59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9BBB59">
              <a:shade val="95000"/>
              <a:satMod val="10500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7. </a:t>
          </a:r>
          <a:r>
            <a:rPr lang="ru-RU" sz="1200" b="1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Казбековский</a:t>
          </a:r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 район</a:t>
          </a:r>
          <a:endParaRPr lang="ru-RU" sz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31E401E2-C826-4B72-AFC8-1BE93FF16690}" type="parTrans" cxnId="{63E2FC79-BFB9-461F-A8F6-5E4DF64BCC02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xfrm>
          <a:off x="756635" y="305339"/>
          <a:ext cx="240861" cy="2506077"/>
        </a:xfrm>
        <a:noFill/>
        <a:ln w="25400" cap="flat" cmpd="sng" algn="ctr">
          <a:solidFill>
            <a:srgbClr val="9BBB59">
              <a:shade val="50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 sz="1200"/>
        </a:p>
      </dgm:t>
    </dgm:pt>
    <dgm:pt modelId="{2D19D8B5-ACD0-4B0D-ABEB-38FE28BA692A}" type="sibTrans" cxnId="{63E2FC79-BFB9-461F-A8F6-5E4DF64BCC02}">
      <dgm:prSet/>
      <dgm:spPr/>
      <dgm:t>
        <a:bodyPr/>
        <a:lstStyle/>
        <a:p>
          <a:endParaRPr lang="ru-RU" sz="1200"/>
        </a:p>
      </dgm:t>
    </dgm:pt>
    <dgm:pt modelId="{0CC55E9E-A6B2-435E-8B47-3C9104FE1279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xfrm>
          <a:off x="997496" y="3039242"/>
          <a:ext cx="2010466" cy="303767"/>
        </a:xfrm>
        <a:gradFill rotWithShape="1">
          <a:gsLst>
            <a:gs pos="0">
              <a:srgbClr val="9BBB59">
                <a:tint val="50000"/>
                <a:satMod val="300000"/>
              </a:srgbClr>
            </a:gs>
            <a:gs pos="35000">
              <a:srgbClr val="9BBB59">
                <a:tint val="37000"/>
                <a:satMod val="300000"/>
              </a:srgbClr>
            </a:gs>
            <a:gs pos="100000">
              <a:srgbClr val="9BBB59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9BBB59">
              <a:shade val="95000"/>
              <a:satMod val="10500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8. Буйнакский район</a:t>
          </a:r>
          <a:endParaRPr lang="ru-RU" sz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FE0D972F-6910-4F5D-9EDB-52D3B9B4F0DF}" type="parTrans" cxnId="{DE8BF610-E060-4461-9EA4-FC8BD2AA9EEB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xfrm>
          <a:off x="756635" y="305339"/>
          <a:ext cx="240861" cy="2885786"/>
        </a:xfrm>
        <a:noFill/>
        <a:ln w="25400" cap="flat" cmpd="sng" algn="ctr">
          <a:solidFill>
            <a:srgbClr val="9BBB59">
              <a:shade val="50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 sz="1200"/>
        </a:p>
      </dgm:t>
    </dgm:pt>
    <dgm:pt modelId="{C85771EF-516A-401A-8866-0BE712ABF958}" type="sibTrans" cxnId="{DE8BF610-E060-4461-9EA4-FC8BD2AA9EEB}">
      <dgm:prSet/>
      <dgm:spPr/>
      <dgm:t>
        <a:bodyPr/>
        <a:lstStyle/>
        <a:p>
          <a:endParaRPr lang="ru-RU" sz="1200"/>
        </a:p>
      </dgm:t>
    </dgm:pt>
    <dgm:pt modelId="{DCC1C74F-03E1-4144-8E52-1711C409B37F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xfrm>
          <a:off x="997496" y="3418951"/>
          <a:ext cx="2010466" cy="303767"/>
        </a:xfrm>
        <a:gradFill rotWithShape="1">
          <a:gsLst>
            <a:gs pos="0">
              <a:srgbClr val="9BBB59">
                <a:tint val="50000"/>
                <a:satMod val="300000"/>
              </a:srgbClr>
            </a:gs>
            <a:gs pos="35000">
              <a:srgbClr val="9BBB59">
                <a:tint val="37000"/>
                <a:satMod val="300000"/>
              </a:srgbClr>
            </a:gs>
            <a:gs pos="100000">
              <a:srgbClr val="9BBB59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9BBB59">
              <a:shade val="95000"/>
              <a:satMod val="10500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9. Хасавюртовский район</a:t>
          </a:r>
          <a:endParaRPr lang="ru-RU" sz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2E48F8F5-6F47-4E40-A474-24BED8428966}" type="parTrans" cxnId="{B675EE33-83E1-47A8-8E88-F664AF6236E9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xfrm>
          <a:off x="756635" y="305339"/>
          <a:ext cx="240861" cy="3265495"/>
        </a:xfrm>
        <a:noFill/>
        <a:ln w="25400" cap="flat" cmpd="sng" algn="ctr">
          <a:solidFill>
            <a:srgbClr val="9BBB59">
              <a:shade val="50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 sz="1200"/>
        </a:p>
      </dgm:t>
    </dgm:pt>
    <dgm:pt modelId="{1D1F13C7-4BB9-4231-8A2D-EC8FEE3589FF}" type="sibTrans" cxnId="{B675EE33-83E1-47A8-8E88-F664AF6236E9}">
      <dgm:prSet/>
      <dgm:spPr/>
      <dgm:t>
        <a:bodyPr/>
        <a:lstStyle/>
        <a:p>
          <a:endParaRPr lang="ru-RU" sz="1200"/>
        </a:p>
      </dgm:t>
    </dgm:pt>
    <dgm:pt modelId="{25F535F3-A991-4972-AF82-E790096488D9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xfrm>
          <a:off x="997496" y="3798660"/>
          <a:ext cx="2010466" cy="303767"/>
        </a:xfrm>
        <a:gradFill rotWithShape="1">
          <a:gsLst>
            <a:gs pos="0">
              <a:srgbClr val="9BBB59">
                <a:tint val="50000"/>
                <a:satMod val="300000"/>
              </a:srgbClr>
            </a:gs>
            <a:gs pos="35000">
              <a:srgbClr val="9BBB59">
                <a:tint val="37000"/>
                <a:satMod val="300000"/>
              </a:srgbClr>
            </a:gs>
            <a:gs pos="100000">
              <a:srgbClr val="9BBB59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9BBB59">
              <a:shade val="95000"/>
              <a:satMod val="10500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10. </a:t>
          </a:r>
          <a:r>
            <a:rPr lang="ru-RU" sz="1200" b="1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Кизилюртовский</a:t>
          </a:r>
          <a:r>
            <a:rPr lang="ru-RU" sz="12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 район</a:t>
          </a:r>
          <a:endParaRPr lang="ru-RU" sz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79C8EC12-2825-49D8-B98C-9C867DA272BB}" type="parTrans" cxnId="{52610333-217B-479C-B716-EF73901846C3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xfrm>
          <a:off x="756635" y="305339"/>
          <a:ext cx="240861" cy="3645204"/>
        </a:xfrm>
        <a:noFill/>
        <a:ln w="25400" cap="flat" cmpd="sng" algn="ctr">
          <a:solidFill>
            <a:srgbClr val="9BBB59">
              <a:shade val="50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ru-RU" sz="1200"/>
        </a:p>
      </dgm:t>
    </dgm:pt>
    <dgm:pt modelId="{2CE2AAE0-9CDB-4E32-9052-7A871FB9238C}" type="sibTrans" cxnId="{52610333-217B-479C-B716-EF73901846C3}">
      <dgm:prSet/>
      <dgm:spPr/>
      <dgm:t>
        <a:bodyPr/>
        <a:lstStyle/>
        <a:p>
          <a:endParaRPr lang="ru-RU" sz="1200"/>
        </a:p>
      </dgm:t>
    </dgm:pt>
    <dgm:pt modelId="{57F0D603-6BB7-41A7-9B4A-03CC6808B335}" type="pres">
      <dgm:prSet presAssocID="{D8E7CB9F-E8B5-435E-9C1A-36F779F6F5B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35E096C-E4BB-4EBC-A9A4-C3B8E9186AA6}" type="pres">
      <dgm:prSet presAssocID="{E1274C1F-FF92-4196-AA79-572EB6B4C45D}" presName="root" presStyleCnt="0"/>
      <dgm:spPr/>
    </dgm:pt>
    <dgm:pt modelId="{442BEDD4-9DBF-48F7-8E57-1F6C82B4F0FA}" type="pres">
      <dgm:prSet presAssocID="{E1274C1F-FF92-4196-AA79-572EB6B4C45D}" presName="rootComposite" presStyleCnt="0"/>
      <dgm:spPr/>
    </dgm:pt>
    <dgm:pt modelId="{8066B7BA-3392-4B72-A32C-6AB13CB0869F}" type="pres">
      <dgm:prSet presAssocID="{E1274C1F-FF92-4196-AA79-572EB6B4C45D}" presName="rootText" presStyleLbl="node1" presStyleIdx="0" presStyleCnt="1" custScaleX="396457" custLinFactNeighborX="-2547" custLinFactNeighborY="-39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A1893F4C-0FD1-47E7-AC1D-F6DF72D5CB34}" type="pres">
      <dgm:prSet presAssocID="{E1274C1F-FF92-4196-AA79-572EB6B4C45D}" presName="rootConnector" presStyleLbl="node1" presStyleIdx="0" presStyleCnt="1"/>
      <dgm:spPr/>
      <dgm:t>
        <a:bodyPr/>
        <a:lstStyle/>
        <a:p>
          <a:endParaRPr lang="ru-RU"/>
        </a:p>
      </dgm:t>
    </dgm:pt>
    <dgm:pt modelId="{FA23EBC8-39D4-42D6-A7CC-8ACFF630764E}" type="pres">
      <dgm:prSet presAssocID="{E1274C1F-FF92-4196-AA79-572EB6B4C45D}" presName="childShape" presStyleCnt="0"/>
      <dgm:spPr/>
    </dgm:pt>
    <dgm:pt modelId="{14D50DFB-D7B1-459A-BC7C-E0D3DFD702EF}" type="pres">
      <dgm:prSet presAssocID="{B997B3A4-C074-467B-B28F-00F23F5F7DB8}" presName="Name13" presStyleLbl="parChTrans1D2" presStyleIdx="0" presStyleCnt="10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7825"/>
              </a:lnTo>
              <a:lnTo>
                <a:pt x="272761" y="227825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E4B15C22-AC56-4C0B-A715-E249CEA40854}" type="pres">
      <dgm:prSet presAssocID="{35331B0D-CA86-4CB1-B5AE-9AEAF0853113}" presName="childText" presStyleLbl="bgAcc1" presStyleIdx="0" presStyleCnt="10" custScaleX="413652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AD309EC4-BD88-4DAA-AC84-D6C585F39098}" type="pres">
      <dgm:prSet presAssocID="{96CF2074-E34B-4FB6-B4F3-78D46B38878F}" presName="Name13" presStyleLbl="parChTrans1D2" presStyleIdx="1" presStyleCnt="10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7534"/>
              </a:lnTo>
              <a:lnTo>
                <a:pt x="272761" y="607534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B9C1BF8C-66FD-4B22-BB84-2CD1CA1E1CEE}" type="pres">
      <dgm:prSet presAssocID="{D1B06383-7F4E-4D32-8BD9-12DFE2896302}" presName="childText" presStyleLbl="bgAcc1" presStyleIdx="1" presStyleCnt="10" custScaleX="413653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10E063EA-12FB-422D-A6E6-799BA178E6E9}" type="pres">
      <dgm:prSet presAssocID="{677FEF6C-1726-46DB-9AB4-9ABBD910EAEE}" presName="Name13" presStyleLbl="parChTrans1D2" presStyleIdx="2" presStyleCnt="10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7242"/>
              </a:lnTo>
              <a:lnTo>
                <a:pt x="272761" y="987242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D0B40B8E-B4C5-4FB9-8F64-7BF1C5C24B13}" type="pres">
      <dgm:prSet presAssocID="{A30C5835-FD67-4D2B-B664-69661B941E66}" presName="childText" presStyleLbl="bgAcc1" presStyleIdx="2" presStyleCnt="10" custScaleX="413653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86F53E82-B96A-4E36-8802-68AB6AC8B075}" type="pres">
      <dgm:prSet presAssocID="{803DBA8E-9115-418D-B332-A155D856FA82}" presName="Name13" presStyleLbl="parChTrans1D2" presStyleIdx="3" presStyleCnt="10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6951"/>
              </a:lnTo>
              <a:lnTo>
                <a:pt x="272761" y="1366951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6A5872AA-F88B-48B3-9E2D-3E8AE37DB5CF}" type="pres">
      <dgm:prSet presAssocID="{43498322-9C44-4988-8D41-C52FBAFF1754}" presName="childText" presStyleLbl="bgAcc1" presStyleIdx="3" presStyleCnt="10" custScaleX="412189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D0109236-21CA-4038-9769-73F3DCBFD2FC}" type="pres">
      <dgm:prSet presAssocID="{4F951FD7-C8F0-4481-9B76-CFF66335D5E8}" presName="Name13" presStyleLbl="parChTrans1D2" presStyleIdx="4" presStyleCnt="10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6660"/>
              </a:lnTo>
              <a:lnTo>
                <a:pt x="272761" y="1746660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5219E8A7-97FD-4961-94FF-2ABF354ECAF9}" type="pres">
      <dgm:prSet presAssocID="{50799E2A-ED8B-488D-ADE2-448D5F9A2EE5}" presName="childText" presStyleLbl="bgAcc1" presStyleIdx="4" presStyleCnt="10" custScaleX="413653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227C3A0D-5599-444E-A6D4-8928CAD3422C}" type="pres">
      <dgm:prSet presAssocID="{8DF454EE-AE44-4C57-9FE8-6EB7548E81E3}" presName="Name13" presStyleLbl="parChTrans1D2" presStyleIdx="5" presStyleCnt="10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6369"/>
              </a:lnTo>
              <a:lnTo>
                <a:pt x="272761" y="2126369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099079E7-1E0F-4CFC-8010-ECF7F0E8620C}" type="pres">
      <dgm:prSet presAssocID="{6A917090-1237-4BC4-B9FE-E43C80DE1824}" presName="childText" presStyleLbl="bgAcc1" presStyleIdx="5" presStyleCnt="10" custScaleX="413653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A74DCFCB-A212-4B84-BFAF-7B38B396FD78}" type="pres">
      <dgm:prSet presAssocID="{31E401E2-C826-4B72-AFC8-1BE93FF16690}" presName="Name13" presStyleLbl="parChTrans1D2" presStyleIdx="6" presStyleCnt="10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6077"/>
              </a:lnTo>
              <a:lnTo>
                <a:pt x="272761" y="2506077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7E97C0A3-FB98-49F4-94C8-F1AEA313A0AD}" type="pres">
      <dgm:prSet presAssocID="{54D5A3B7-7181-4937-B627-35B3472AE6DB}" presName="childText" presStyleLbl="bgAcc1" presStyleIdx="6" presStyleCnt="10" custScaleX="413653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F845696D-7BEB-4C54-A561-2D74E262F189}" type="pres">
      <dgm:prSet presAssocID="{FE0D972F-6910-4F5D-9EDB-52D3B9B4F0DF}" presName="Name13" presStyleLbl="parChTrans1D2" presStyleIdx="7" presStyleCnt="10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85786"/>
              </a:lnTo>
              <a:lnTo>
                <a:pt x="272761" y="2885786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D06F6E00-8E5B-4743-98C1-943FC76480AE}" type="pres">
      <dgm:prSet presAssocID="{0CC55E9E-A6B2-435E-8B47-3C9104FE1279}" presName="childText" presStyleLbl="bgAcc1" presStyleIdx="7" presStyleCnt="10" custScaleX="413653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D49E1758-508B-4522-A96E-2C50501BC4C3}" type="pres">
      <dgm:prSet presAssocID="{2E48F8F5-6F47-4E40-A474-24BED8428966}" presName="Name13" presStyleLbl="parChTrans1D2" presStyleIdx="8" presStyleCnt="10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65495"/>
              </a:lnTo>
              <a:lnTo>
                <a:pt x="272761" y="3265495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A8EDB339-547C-43C0-8A68-0AEB3F3CA7A0}" type="pres">
      <dgm:prSet presAssocID="{DCC1C74F-03E1-4144-8E52-1711C409B37F}" presName="childText" presStyleLbl="bgAcc1" presStyleIdx="8" presStyleCnt="10" custScaleX="413653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ECCF9A8F-5499-4EA9-ABF6-546CC2E8E797}" type="pres">
      <dgm:prSet presAssocID="{79C8EC12-2825-49D8-B98C-9C867DA272BB}" presName="Name13" presStyleLbl="parChTrans1D2" presStyleIdx="9" presStyleCnt="10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45204"/>
              </a:lnTo>
              <a:lnTo>
                <a:pt x="272761" y="3645204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865A2596-46C7-4213-87C5-C49CD9F3F9C5}" type="pres">
      <dgm:prSet presAssocID="{25F535F3-A991-4972-AF82-E790096488D9}" presName="childText" presStyleLbl="bgAcc1" presStyleIdx="9" presStyleCnt="10" custScaleX="413653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</dgm:ptLst>
  <dgm:cxnLst>
    <dgm:cxn modelId="{D87A813D-5D9E-43C8-A576-29A4BA9B0710}" type="presOf" srcId="{E1274C1F-FF92-4196-AA79-572EB6B4C45D}" destId="{8066B7BA-3392-4B72-A32C-6AB13CB0869F}" srcOrd="0" destOrd="0" presId="urn:microsoft.com/office/officeart/2005/8/layout/hierarchy3"/>
    <dgm:cxn modelId="{D8103611-F161-4D55-B662-58755953EC04}" type="presOf" srcId="{54D5A3B7-7181-4937-B627-35B3472AE6DB}" destId="{7E97C0A3-FB98-49F4-94C8-F1AEA313A0AD}" srcOrd="0" destOrd="0" presId="urn:microsoft.com/office/officeart/2005/8/layout/hierarchy3"/>
    <dgm:cxn modelId="{48A8F4C1-D3A2-49D6-BDE5-700E09D6CE85}" type="presOf" srcId="{50799E2A-ED8B-488D-ADE2-448D5F9A2EE5}" destId="{5219E8A7-97FD-4961-94FF-2ABF354ECAF9}" srcOrd="0" destOrd="0" presId="urn:microsoft.com/office/officeart/2005/8/layout/hierarchy3"/>
    <dgm:cxn modelId="{F8587D43-B7BC-4778-B78B-6E284323CBE9}" type="presOf" srcId="{31E401E2-C826-4B72-AFC8-1BE93FF16690}" destId="{A74DCFCB-A212-4B84-BFAF-7B38B396FD78}" srcOrd="0" destOrd="0" presId="urn:microsoft.com/office/officeart/2005/8/layout/hierarchy3"/>
    <dgm:cxn modelId="{52610333-217B-479C-B716-EF73901846C3}" srcId="{E1274C1F-FF92-4196-AA79-572EB6B4C45D}" destId="{25F535F3-A991-4972-AF82-E790096488D9}" srcOrd="9" destOrd="0" parTransId="{79C8EC12-2825-49D8-B98C-9C867DA272BB}" sibTransId="{2CE2AAE0-9CDB-4E32-9052-7A871FB9238C}"/>
    <dgm:cxn modelId="{9A9C74D3-2B57-46BB-B0C3-EFA1C82EAC70}" srcId="{E1274C1F-FF92-4196-AA79-572EB6B4C45D}" destId="{50799E2A-ED8B-488D-ADE2-448D5F9A2EE5}" srcOrd="4" destOrd="0" parTransId="{4F951FD7-C8F0-4481-9B76-CFF66335D5E8}" sibTransId="{BB7B4088-5C94-4876-B5BC-761A1DA41357}"/>
    <dgm:cxn modelId="{368D7163-8C7A-4261-A52C-BDD49A7D3491}" srcId="{E1274C1F-FF92-4196-AA79-572EB6B4C45D}" destId="{6A917090-1237-4BC4-B9FE-E43C80DE1824}" srcOrd="5" destOrd="0" parTransId="{8DF454EE-AE44-4C57-9FE8-6EB7548E81E3}" sibTransId="{EF901193-478E-4AE1-9845-465A4EBA53FC}"/>
    <dgm:cxn modelId="{7EE9A067-D250-4107-B46F-1025681532C3}" type="presOf" srcId="{0CC55E9E-A6B2-435E-8B47-3C9104FE1279}" destId="{D06F6E00-8E5B-4743-98C1-943FC76480AE}" srcOrd="0" destOrd="0" presId="urn:microsoft.com/office/officeart/2005/8/layout/hierarchy3"/>
    <dgm:cxn modelId="{DE8BF610-E060-4461-9EA4-FC8BD2AA9EEB}" srcId="{E1274C1F-FF92-4196-AA79-572EB6B4C45D}" destId="{0CC55E9E-A6B2-435E-8B47-3C9104FE1279}" srcOrd="7" destOrd="0" parTransId="{FE0D972F-6910-4F5D-9EDB-52D3B9B4F0DF}" sibTransId="{C85771EF-516A-401A-8866-0BE712ABF958}"/>
    <dgm:cxn modelId="{354BE991-ADF9-4D49-B3C8-46CE34B67348}" srcId="{E1274C1F-FF92-4196-AA79-572EB6B4C45D}" destId="{D1B06383-7F4E-4D32-8BD9-12DFE2896302}" srcOrd="1" destOrd="0" parTransId="{96CF2074-E34B-4FB6-B4F3-78D46B38878F}" sibTransId="{66E73716-3026-44D4-BC6C-57ACD977B4C3}"/>
    <dgm:cxn modelId="{A792E5CB-4425-41E6-B7D2-9C80C7DE6E87}" type="presOf" srcId="{FE0D972F-6910-4F5D-9EDB-52D3B9B4F0DF}" destId="{F845696D-7BEB-4C54-A561-2D74E262F189}" srcOrd="0" destOrd="0" presId="urn:microsoft.com/office/officeart/2005/8/layout/hierarchy3"/>
    <dgm:cxn modelId="{A78DB8B1-19EE-4C9F-9947-B3BBF038075D}" srcId="{E1274C1F-FF92-4196-AA79-572EB6B4C45D}" destId="{35331B0D-CA86-4CB1-B5AE-9AEAF0853113}" srcOrd="0" destOrd="0" parTransId="{B997B3A4-C074-467B-B28F-00F23F5F7DB8}" sibTransId="{E69C58C3-8326-464D-978C-724BDE631EFD}"/>
    <dgm:cxn modelId="{285D5633-B797-44D7-AACE-3727B3A5D7D3}" type="presOf" srcId="{43498322-9C44-4988-8D41-C52FBAFF1754}" destId="{6A5872AA-F88B-48B3-9E2D-3E8AE37DB5CF}" srcOrd="0" destOrd="0" presId="urn:microsoft.com/office/officeart/2005/8/layout/hierarchy3"/>
    <dgm:cxn modelId="{B675EE33-83E1-47A8-8E88-F664AF6236E9}" srcId="{E1274C1F-FF92-4196-AA79-572EB6B4C45D}" destId="{DCC1C74F-03E1-4144-8E52-1711C409B37F}" srcOrd="8" destOrd="0" parTransId="{2E48F8F5-6F47-4E40-A474-24BED8428966}" sibTransId="{1D1F13C7-4BB9-4231-8A2D-EC8FEE3589FF}"/>
    <dgm:cxn modelId="{41CEB8AE-A26B-4B55-B2F9-54BEEB1CDE95}" type="presOf" srcId="{79C8EC12-2825-49D8-B98C-9C867DA272BB}" destId="{ECCF9A8F-5499-4EA9-ABF6-546CC2E8E797}" srcOrd="0" destOrd="0" presId="urn:microsoft.com/office/officeart/2005/8/layout/hierarchy3"/>
    <dgm:cxn modelId="{769600DC-D9DE-4E69-A8DB-195A842061E8}" type="presOf" srcId="{B997B3A4-C074-467B-B28F-00F23F5F7DB8}" destId="{14D50DFB-D7B1-459A-BC7C-E0D3DFD702EF}" srcOrd="0" destOrd="0" presId="urn:microsoft.com/office/officeart/2005/8/layout/hierarchy3"/>
    <dgm:cxn modelId="{63E2FC79-BFB9-461F-A8F6-5E4DF64BCC02}" srcId="{E1274C1F-FF92-4196-AA79-572EB6B4C45D}" destId="{54D5A3B7-7181-4937-B627-35B3472AE6DB}" srcOrd="6" destOrd="0" parTransId="{31E401E2-C826-4B72-AFC8-1BE93FF16690}" sibTransId="{2D19D8B5-ACD0-4B0D-ABEB-38FE28BA692A}"/>
    <dgm:cxn modelId="{B67642C7-D230-41CD-85AD-814EFA24B31F}" type="presOf" srcId="{677FEF6C-1726-46DB-9AB4-9ABBD910EAEE}" destId="{10E063EA-12FB-422D-A6E6-799BA178E6E9}" srcOrd="0" destOrd="0" presId="urn:microsoft.com/office/officeart/2005/8/layout/hierarchy3"/>
    <dgm:cxn modelId="{E70B7598-A2E9-43FA-9918-F192C92DE633}" type="presOf" srcId="{DCC1C74F-03E1-4144-8E52-1711C409B37F}" destId="{A8EDB339-547C-43C0-8A68-0AEB3F3CA7A0}" srcOrd="0" destOrd="0" presId="urn:microsoft.com/office/officeart/2005/8/layout/hierarchy3"/>
    <dgm:cxn modelId="{6573BF46-3DBA-4FC3-B724-8A2F6F94486A}" type="presOf" srcId="{D8E7CB9F-E8B5-435E-9C1A-36F779F6F5BA}" destId="{57F0D603-6BB7-41A7-9B4A-03CC6808B335}" srcOrd="0" destOrd="0" presId="urn:microsoft.com/office/officeart/2005/8/layout/hierarchy3"/>
    <dgm:cxn modelId="{4A806B00-D3B7-499E-B509-D3D974DB7C51}" srcId="{E1274C1F-FF92-4196-AA79-572EB6B4C45D}" destId="{43498322-9C44-4988-8D41-C52FBAFF1754}" srcOrd="3" destOrd="0" parTransId="{803DBA8E-9115-418D-B332-A155D856FA82}" sibTransId="{3CE5D45B-49F6-4847-9A15-4A498477F727}"/>
    <dgm:cxn modelId="{3A994E97-E87C-425B-8FD4-7A2997414661}" type="presOf" srcId="{803DBA8E-9115-418D-B332-A155D856FA82}" destId="{86F53E82-B96A-4E36-8802-68AB6AC8B075}" srcOrd="0" destOrd="0" presId="urn:microsoft.com/office/officeart/2005/8/layout/hierarchy3"/>
    <dgm:cxn modelId="{149F3051-4A04-4431-94F0-27B3045E7B52}" type="presOf" srcId="{A30C5835-FD67-4D2B-B664-69661B941E66}" destId="{D0B40B8E-B4C5-4FB9-8F64-7BF1C5C24B13}" srcOrd="0" destOrd="0" presId="urn:microsoft.com/office/officeart/2005/8/layout/hierarchy3"/>
    <dgm:cxn modelId="{A6537308-B10F-4FA2-93F5-3C245EC60A52}" type="presOf" srcId="{8DF454EE-AE44-4C57-9FE8-6EB7548E81E3}" destId="{227C3A0D-5599-444E-A6D4-8928CAD3422C}" srcOrd="0" destOrd="0" presId="urn:microsoft.com/office/officeart/2005/8/layout/hierarchy3"/>
    <dgm:cxn modelId="{3157CD24-9A4D-4CFA-9D9D-6EEDCCA310AA}" type="presOf" srcId="{D1B06383-7F4E-4D32-8BD9-12DFE2896302}" destId="{B9C1BF8C-66FD-4B22-BB84-2CD1CA1E1CEE}" srcOrd="0" destOrd="0" presId="urn:microsoft.com/office/officeart/2005/8/layout/hierarchy3"/>
    <dgm:cxn modelId="{7747BD46-6FFE-4B80-9075-03AF9C92BEF4}" type="presOf" srcId="{6A917090-1237-4BC4-B9FE-E43C80DE1824}" destId="{099079E7-1E0F-4CFC-8010-ECF7F0E8620C}" srcOrd="0" destOrd="0" presId="urn:microsoft.com/office/officeart/2005/8/layout/hierarchy3"/>
    <dgm:cxn modelId="{FE8C74A5-2313-449B-854C-C6281ABB789D}" srcId="{E1274C1F-FF92-4196-AA79-572EB6B4C45D}" destId="{A30C5835-FD67-4D2B-B664-69661B941E66}" srcOrd="2" destOrd="0" parTransId="{677FEF6C-1726-46DB-9AB4-9ABBD910EAEE}" sibTransId="{6BEAF7B2-FA53-4C15-BD1B-BD0DD4038306}"/>
    <dgm:cxn modelId="{3DDC7643-383A-4FF9-9341-703B3BBCD242}" type="presOf" srcId="{35331B0D-CA86-4CB1-B5AE-9AEAF0853113}" destId="{E4B15C22-AC56-4C0B-A715-E249CEA40854}" srcOrd="0" destOrd="0" presId="urn:microsoft.com/office/officeart/2005/8/layout/hierarchy3"/>
    <dgm:cxn modelId="{01BCB741-441F-4F25-92C7-B0B7F9781374}" srcId="{D8E7CB9F-E8B5-435E-9C1A-36F779F6F5BA}" destId="{E1274C1F-FF92-4196-AA79-572EB6B4C45D}" srcOrd="0" destOrd="0" parTransId="{62272347-6288-4C03-AE03-151F778AE5BF}" sibTransId="{865DF7B4-088C-480C-9C5B-45A9DEADA03F}"/>
    <dgm:cxn modelId="{3A2F7380-AA63-4453-A31E-84D25A095392}" type="presOf" srcId="{25F535F3-A991-4972-AF82-E790096488D9}" destId="{865A2596-46C7-4213-87C5-C49CD9F3F9C5}" srcOrd="0" destOrd="0" presId="urn:microsoft.com/office/officeart/2005/8/layout/hierarchy3"/>
    <dgm:cxn modelId="{2FCE5080-7CB0-4ACD-B78A-D5B02990C3AD}" type="presOf" srcId="{4F951FD7-C8F0-4481-9B76-CFF66335D5E8}" destId="{D0109236-21CA-4038-9769-73F3DCBFD2FC}" srcOrd="0" destOrd="0" presId="urn:microsoft.com/office/officeart/2005/8/layout/hierarchy3"/>
    <dgm:cxn modelId="{86EB940F-A8AD-41FD-A3B9-ADB325552F69}" type="presOf" srcId="{2E48F8F5-6F47-4E40-A474-24BED8428966}" destId="{D49E1758-508B-4522-A96E-2C50501BC4C3}" srcOrd="0" destOrd="0" presId="urn:microsoft.com/office/officeart/2005/8/layout/hierarchy3"/>
    <dgm:cxn modelId="{8012D242-2262-4646-AEDA-1DE7CB5FB34F}" type="presOf" srcId="{E1274C1F-FF92-4196-AA79-572EB6B4C45D}" destId="{A1893F4C-0FD1-47E7-AC1D-F6DF72D5CB34}" srcOrd="1" destOrd="0" presId="urn:microsoft.com/office/officeart/2005/8/layout/hierarchy3"/>
    <dgm:cxn modelId="{0754FF4F-85DA-41E1-B747-1A5A732BED1D}" type="presOf" srcId="{96CF2074-E34B-4FB6-B4F3-78D46B38878F}" destId="{AD309EC4-BD88-4DAA-AC84-D6C585F39098}" srcOrd="0" destOrd="0" presId="urn:microsoft.com/office/officeart/2005/8/layout/hierarchy3"/>
    <dgm:cxn modelId="{22B46E22-987B-4A1C-B4D5-77D9108DB7B7}" type="presParOf" srcId="{57F0D603-6BB7-41A7-9B4A-03CC6808B335}" destId="{535E096C-E4BB-4EBC-A9A4-C3B8E9186AA6}" srcOrd="0" destOrd="0" presId="urn:microsoft.com/office/officeart/2005/8/layout/hierarchy3"/>
    <dgm:cxn modelId="{AD2C30CC-6A5E-4C47-B89D-D75291470639}" type="presParOf" srcId="{535E096C-E4BB-4EBC-A9A4-C3B8E9186AA6}" destId="{442BEDD4-9DBF-48F7-8E57-1F6C82B4F0FA}" srcOrd="0" destOrd="0" presId="urn:microsoft.com/office/officeart/2005/8/layout/hierarchy3"/>
    <dgm:cxn modelId="{4082DF7B-364B-4EA2-B760-9C4D2F57CC0E}" type="presParOf" srcId="{442BEDD4-9DBF-48F7-8E57-1F6C82B4F0FA}" destId="{8066B7BA-3392-4B72-A32C-6AB13CB0869F}" srcOrd="0" destOrd="0" presId="urn:microsoft.com/office/officeart/2005/8/layout/hierarchy3"/>
    <dgm:cxn modelId="{8E4CD05E-3DF1-41A8-8F41-107450A9FACA}" type="presParOf" srcId="{442BEDD4-9DBF-48F7-8E57-1F6C82B4F0FA}" destId="{A1893F4C-0FD1-47E7-AC1D-F6DF72D5CB34}" srcOrd="1" destOrd="0" presId="urn:microsoft.com/office/officeart/2005/8/layout/hierarchy3"/>
    <dgm:cxn modelId="{D4B948AF-EA3D-464C-93F3-9A65C535C92B}" type="presParOf" srcId="{535E096C-E4BB-4EBC-A9A4-C3B8E9186AA6}" destId="{FA23EBC8-39D4-42D6-A7CC-8ACFF630764E}" srcOrd="1" destOrd="0" presId="urn:microsoft.com/office/officeart/2005/8/layout/hierarchy3"/>
    <dgm:cxn modelId="{2E9EFD87-2B34-4AAD-B443-94E0E9607C69}" type="presParOf" srcId="{FA23EBC8-39D4-42D6-A7CC-8ACFF630764E}" destId="{14D50DFB-D7B1-459A-BC7C-E0D3DFD702EF}" srcOrd="0" destOrd="0" presId="urn:microsoft.com/office/officeart/2005/8/layout/hierarchy3"/>
    <dgm:cxn modelId="{BC0D551A-22CD-4C68-B005-45FF16242A52}" type="presParOf" srcId="{FA23EBC8-39D4-42D6-A7CC-8ACFF630764E}" destId="{E4B15C22-AC56-4C0B-A715-E249CEA40854}" srcOrd="1" destOrd="0" presId="urn:microsoft.com/office/officeart/2005/8/layout/hierarchy3"/>
    <dgm:cxn modelId="{F3C3DD16-4FA6-4AC3-BB13-19CB6645DDD1}" type="presParOf" srcId="{FA23EBC8-39D4-42D6-A7CC-8ACFF630764E}" destId="{AD309EC4-BD88-4DAA-AC84-D6C585F39098}" srcOrd="2" destOrd="0" presId="urn:microsoft.com/office/officeart/2005/8/layout/hierarchy3"/>
    <dgm:cxn modelId="{603193D4-F161-4398-9FDA-879D6CEF4B4B}" type="presParOf" srcId="{FA23EBC8-39D4-42D6-A7CC-8ACFF630764E}" destId="{B9C1BF8C-66FD-4B22-BB84-2CD1CA1E1CEE}" srcOrd="3" destOrd="0" presId="urn:microsoft.com/office/officeart/2005/8/layout/hierarchy3"/>
    <dgm:cxn modelId="{A68085C1-73D7-4F0A-A834-47AC9D7B11D3}" type="presParOf" srcId="{FA23EBC8-39D4-42D6-A7CC-8ACFF630764E}" destId="{10E063EA-12FB-422D-A6E6-799BA178E6E9}" srcOrd="4" destOrd="0" presId="urn:microsoft.com/office/officeart/2005/8/layout/hierarchy3"/>
    <dgm:cxn modelId="{920A2192-7BCD-4D55-9ADC-69F8CFD7AC3F}" type="presParOf" srcId="{FA23EBC8-39D4-42D6-A7CC-8ACFF630764E}" destId="{D0B40B8E-B4C5-4FB9-8F64-7BF1C5C24B13}" srcOrd="5" destOrd="0" presId="urn:microsoft.com/office/officeart/2005/8/layout/hierarchy3"/>
    <dgm:cxn modelId="{0FA57F19-79C0-46CD-A068-6B51A3E1AC3F}" type="presParOf" srcId="{FA23EBC8-39D4-42D6-A7CC-8ACFF630764E}" destId="{86F53E82-B96A-4E36-8802-68AB6AC8B075}" srcOrd="6" destOrd="0" presId="urn:microsoft.com/office/officeart/2005/8/layout/hierarchy3"/>
    <dgm:cxn modelId="{162F6DB3-2262-44AA-B22F-ACD145E3064C}" type="presParOf" srcId="{FA23EBC8-39D4-42D6-A7CC-8ACFF630764E}" destId="{6A5872AA-F88B-48B3-9E2D-3E8AE37DB5CF}" srcOrd="7" destOrd="0" presId="urn:microsoft.com/office/officeart/2005/8/layout/hierarchy3"/>
    <dgm:cxn modelId="{29BF9401-2041-4442-A0D5-49262509C5FF}" type="presParOf" srcId="{FA23EBC8-39D4-42D6-A7CC-8ACFF630764E}" destId="{D0109236-21CA-4038-9769-73F3DCBFD2FC}" srcOrd="8" destOrd="0" presId="urn:microsoft.com/office/officeart/2005/8/layout/hierarchy3"/>
    <dgm:cxn modelId="{B59CCD3C-BB57-47F0-998F-FA3885A75DF9}" type="presParOf" srcId="{FA23EBC8-39D4-42D6-A7CC-8ACFF630764E}" destId="{5219E8A7-97FD-4961-94FF-2ABF354ECAF9}" srcOrd="9" destOrd="0" presId="urn:microsoft.com/office/officeart/2005/8/layout/hierarchy3"/>
    <dgm:cxn modelId="{B5BB232F-F63E-435C-8159-FF213EDA4A9E}" type="presParOf" srcId="{FA23EBC8-39D4-42D6-A7CC-8ACFF630764E}" destId="{227C3A0D-5599-444E-A6D4-8928CAD3422C}" srcOrd="10" destOrd="0" presId="urn:microsoft.com/office/officeart/2005/8/layout/hierarchy3"/>
    <dgm:cxn modelId="{842CC2F8-5BF0-4572-950D-6841DC3CF51B}" type="presParOf" srcId="{FA23EBC8-39D4-42D6-A7CC-8ACFF630764E}" destId="{099079E7-1E0F-4CFC-8010-ECF7F0E8620C}" srcOrd="11" destOrd="0" presId="urn:microsoft.com/office/officeart/2005/8/layout/hierarchy3"/>
    <dgm:cxn modelId="{84579939-CEF4-4D08-A316-5F6ED1166C68}" type="presParOf" srcId="{FA23EBC8-39D4-42D6-A7CC-8ACFF630764E}" destId="{A74DCFCB-A212-4B84-BFAF-7B38B396FD78}" srcOrd="12" destOrd="0" presId="urn:microsoft.com/office/officeart/2005/8/layout/hierarchy3"/>
    <dgm:cxn modelId="{8C83F0DA-EFA3-4C91-94FB-B6F5A3E16DC6}" type="presParOf" srcId="{FA23EBC8-39D4-42D6-A7CC-8ACFF630764E}" destId="{7E97C0A3-FB98-49F4-94C8-F1AEA313A0AD}" srcOrd="13" destOrd="0" presId="urn:microsoft.com/office/officeart/2005/8/layout/hierarchy3"/>
    <dgm:cxn modelId="{B045636D-C120-4828-BD57-01AA61755AED}" type="presParOf" srcId="{FA23EBC8-39D4-42D6-A7CC-8ACFF630764E}" destId="{F845696D-7BEB-4C54-A561-2D74E262F189}" srcOrd="14" destOrd="0" presId="urn:microsoft.com/office/officeart/2005/8/layout/hierarchy3"/>
    <dgm:cxn modelId="{97F50507-C2F2-4353-8926-199F27681744}" type="presParOf" srcId="{FA23EBC8-39D4-42D6-A7CC-8ACFF630764E}" destId="{D06F6E00-8E5B-4743-98C1-943FC76480AE}" srcOrd="15" destOrd="0" presId="urn:microsoft.com/office/officeart/2005/8/layout/hierarchy3"/>
    <dgm:cxn modelId="{002FEE5A-3EC8-48A8-86FF-F30D10959F10}" type="presParOf" srcId="{FA23EBC8-39D4-42D6-A7CC-8ACFF630764E}" destId="{D49E1758-508B-4522-A96E-2C50501BC4C3}" srcOrd="16" destOrd="0" presId="urn:microsoft.com/office/officeart/2005/8/layout/hierarchy3"/>
    <dgm:cxn modelId="{08B074EA-7875-4CE0-8C33-BECCF33048BB}" type="presParOf" srcId="{FA23EBC8-39D4-42D6-A7CC-8ACFF630764E}" destId="{A8EDB339-547C-43C0-8A68-0AEB3F3CA7A0}" srcOrd="17" destOrd="0" presId="urn:microsoft.com/office/officeart/2005/8/layout/hierarchy3"/>
    <dgm:cxn modelId="{83EDC7DF-F7CE-4947-AC85-6CA82401A994}" type="presParOf" srcId="{FA23EBC8-39D4-42D6-A7CC-8ACFF630764E}" destId="{ECCF9A8F-5499-4EA9-ABF6-546CC2E8E797}" srcOrd="18" destOrd="0" presId="urn:microsoft.com/office/officeart/2005/8/layout/hierarchy3"/>
    <dgm:cxn modelId="{3E7F3683-C2ED-4F64-A0A2-44FECA0A889A}" type="presParOf" srcId="{FA23EBC8-39D4-42D6-A7CC-8ACFF630764E}" destId="{865A2596-46C7-4213-87C5-C49CD9F3F9C5}" srcOrd="1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021636-AE4E-4BEA-BC0E-0BADC19486FA}" type="doc">
      <dgm:prSet loTypeId="urn:microsoft.com/office/officeart/2005/8/layout/process2" loCatId="process" qsTypeId="urn:microsoft.com/office/officeart/2005/8/quickstyle/simple1" qsCatId="simple" csTypeId="urn:microsoft.com/office/officeart/2005/8/colors/colorful1" csCatId="colorful" phldr="1"/>
      <dgm:spPr/>
    </dgm:pt>
    <dgm:pt modelId="{9394F3A3-BA3B-4FB9-9046-79043583F09D}">
      <dgm:prSet phldrT="[Текст]" custT="1"/>
      <dgm:spPr>
        <a:xfrm>
          <a:off x="164845" y="3427"/>
          <a:ext cx="3078349" cy="56097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kumimoji="0" lang="ru-RU" sz="12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rPr>
            <a:t>Сход граждан  МО определяет приоритетные для населения проблемы и местный вклад</a:t>
          </a:r>
          <a:endParaRPr lang="ru-RU" sz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3BBF7CFE-77C3-42A4-9F27-26AB7EE2E228}" type="parTrans" cxnId="{266B442B-4F33-4BD5-9370-BFA2DE3DBC07}">
      <dgm:prSet/>
      <dgm:spPr/>
      <dgm:t>
        <a:bodyPr/>
        <a:lstStyle/>
        <a:p>
          <a:endParaRPr lang="ru-RU"/>
        </a:p>
      </dgm:t>
    </dgm:pt>
    <dgm:pt modelId="{D7081339-BFE2-4EE1-B0BA-5D7166C13A96}" type="sibTrans" cxnId="{266B442B-4F33-4BD5-9370-BFA2DE3DBC07}">
      <dgm:prSet/>
      <dgm:spPr>
        <a:xfrm rot="5400000">
          <a:off x="1598836" y="578428"/>
          <a:ext cx="210366" cy="252439"/>
        </a:xfr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CFBF541-D6C6-4B5C-897B-7C5CDE151D3E}">
      <dgm:prSet phldrT="[Текст]" custT="1"/>
      <dgm:spPr>
        <a:xfrm>
          <a:off x="164845" y="844892"/>
          <a:ext cx="3078349" cy="560976"/>
        </a:xfr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kumimoji="0" lang="ru-RU" sz="12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rPr>
            <a:t>Администрация МО совместно с инициативной группой граждан готовят и подают заявку на конкурс</a:t>
          </a:r>
          <a:endParaRPr lang="ru-RU" sz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1662E95-FE40-450C-9FFB-7D8E2BECB202}" type="parTrans" cxnId="{ED417D75-EDE2-4988-A423-EC132721E788}">
      <dgm:prSet/>
      <dgm:spPr/>
      <dgm:t>
        <a:bodyPr/>
        <a:lstStyle/>
        <a:p>
          <a:endParaRPr lang="ru-RU"/>
        </a:p>
      </dgm:t>
    </dgm:pt>
    <dgm:pt modelId="{5EA5FB74-8E3C-4810-A706-27775EA0C69E}" type="sibTrans" cxnId="{ED417D75-EDE2-4988-A423-EC132721E788}">
      <dgm:prSet/>
      <dgm:spPr>
        <a:xfrm rot="5400000">
          <a:off x="1598836" y="1419894"/>
          <a:ext cx="210366" cy="252439"/>
        </a:xfr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47971FA7-06BF-4DB5-91C5-C91A1CC6B7CD}">
      <dgm:prSet phldrT="[Текст]" custT="1"/>
      <dgm:spPr>
        <a:xfrm>
          <a:off x="164845" y="1686358"/>
          <a:ext cx="3078349" cy="560976"/>
        </a:xfrm>
        <a:solidFill>
          <a:srgbClr val="8064A2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kumimoji="0" lang="ru-RU" sz="12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rPr>
            <a:t>Конкурсная комиссия проводит конкурсный </a:t>
          </a:r>
        </a:p>
        <a:p>
          <a:r>
            <a:rPr kumimoji="0" lang="ru-RU" sz="12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rPr>
            <a:t>отбор заявок</a:t>
          </a:r>
          <a:endParaRPr lang="ru-RU" sz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C6EA3830-4E00-4D19-AB70-38396C2F66F5}" type="parTrans" cxnId="{8B136C11-F479-45A4-8D86-B352A3AD6E90}">
      <dgm:prSet/>
      <dgm:spPr/>
      <dgm:t>
        <a:bodyPr/>
        <a:lstStyle/>
        <a:p>
          <a:endParaRPr lang="ru-RU"/>
        </a:p>
      </dgm:t>
    </dgm:pt>
    <dgm:pt modelId="{66F4F7EB-7070-4E5A-B15E-23692CAD40B5}" type="sibTrans" cxnId="{8B136C11-F479-45A4-8D86-B352A3AD6E90}">
      <dgm:prSet/>
      <dgm:spPr>
        <a:xfrm rot="5400000">
          <a:off x="1598836" y="2261359"/>
          <a:ext cx="210366" cy="252439"/>
        </a:xfr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53B22C9-51C0-4286-8BA0-0D70E0D751B5}">
      <dgm:prSet phldrT="[Текст]" custT="1"/>
      <dgm:spPr>
        <a:xfrm>
          <a:off x="164845" y="2527823"/>
          <a:ext cx="3078349" cy="560976"/>
        </a:xfrm>
        <a:solidFill>
          <a:srgbClr val="4BACC6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kumimoji="0" lang="ru-RU" sz="12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rPr>
            <a:t>Перечень отобранных заявок выносится на утверждение в Правительство РД для выделения субсидии</a:t>
          </a:r>
          <a:endParaRPr lang="ru-RU" sz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0778DAC9-82A4-43EC-9A77-678F0006B05B}" type="parTrans" cxnId="{68BCD847-1722-42E0-9168-8DCDCF04D901}">
      <dgm:prSet/>
      <dgm:spPr/>
      <dgm:t>
        <a:bodyPr/>
        <a:lstStyle/>
        <a:p>
          <a:endParaRPr lang="ru-RU"/>
        </a:p>
      </dgm:t>
    </dgm:pt>
    <dgm:pt modelId="{70DAE289-1BEA-4DE9-88E7-9FC9E2B3A84A}" type="sibTrans" cxnId="{68BCD847-1722-42E0-9168-8DCDCF04D901}">
      <dgm:prSet/>
      <dgm:spPr>
        <a:xfrm rot="5400000">
          <a:off x="1598836" y="3102824"/>
          <a:ext cx="210366" cy="252439"/>
        </a:xfr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7DA0533D-B564-4C69-A4D6-503AF91B877D}">
      <dgm:prSet phldrT="[Текст]" custT="1"/>
      <dgm:spPr>
        <a:xfrm>
          <a:off x="164845" y="3369288"/>
          <a:ext cx="3078349" cy="560976"/>
        </a:xfrm>
        <a:solidFill>
          <a:srgbClr val="F79646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kumimoji="0" lang="ru-RU" sz="12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rPr>
            <a:t>Заключение соглашения между МО и главным распорядителем бюджетных средств о получении субсидии</a:t>
          </a:r>
          <a:endParaRPr lang="ru-RU" sz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D1C87ACC-05F1-4041-BC24-98096682A963}" type="parTrans" cxnId="{BF28BA17-EB33-4DB0-91C5-165CF679D307}">
      <dgm:prSet/>
      <dgm:spPr/>
      <dgm:t>
        <a:bodyPr/>
        <a:lstStyle/>
        <a:p>
          <a:endParaRPr lang="ru-RU"/>
        </a:p>
      </dgm:t>
    </dgm:pt>
    <dgm:pt modelId="{B7521AE7-1F02-49E7-A7AE-8176034E0E57}" type="sibTrans" cxnId="{BF28BA17-EB33-4DB0-91C5-165CF679D307}">
      <dgm:prSet/>
      <dgm:spPr>
        <a:xfrm rot="5400000">
          <a:off x="1598836" y="3944290"/>
          <a:ext cx="210366" cy="252439"/>
        </a:xfrm>
        <a:solidFill>
          <a:srgbClr val="F79646"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4F727A18-F301-4C4F-AE34-1066823972F7}">
      <dgm:prSet phldrT="[Текст]" custT="1"/>
      <dgm:spPr>
        <a:xfrm>
          <a:off x="164845" y="4210754"/>
          <a:ext cx="3078349" cy="560976"/>
        </a:xfrm>
        <a:solidFill>
          <a:srgbClr val="4F81BD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kumimoji="0" lang="ru-RU" sz="12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rPr>
            <a:t>Субсидия предоставляется МО</a:t>
          </a:r>
          <a:endParaRPr lang="ru-RU" sz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DADFA2C-A3C9-4C4C-8A7E-B97FABD2F873}" type="parTrans" cxnId="{96974A0E-C51B-4394-8C06-306D29228410}">
      <dgm:prSet/>
      <dgm:spPr/>
      <dgm:t>
        <a:bodyPr/>
        <a:lstStyle/>
        <a:p>
          <a:endParaRPr lang="ru-RU"/>
        </a:p>
      </dgm:t>
    </dgm:pt>
    <dgm:pt modelId="{645C89B2-DA0C-4C73-8362-3C6DC0B2C862}" type="sibTrans" cxnId="{96974A0E-C51B-4394-8C06-306D29228410}">
      <dgm:prSet/>
      <dgm:spPr>
        <a:xfrm rot="5400000">
          <a:off x="1598836" y="4785755"/>
          <a:ext cx="210366" cy="252439"/>
        </a:xfrm>
        <a:solidFill>
          <a:srgbClr val="4F81BD"/>
        </a:solidFill>
        <a:ln>
          <a:noFill/>
        </a:ln>
        <a:effectLst/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1FE4F52-9469-4B7A-8873-215C75500396}">
      <dgm:prSet phldrT="[Текст]" custT="1"/>
      <dgm:spPr>
        <a:xfrm>
          <a:off x="164845" y="5052219"/>
          <a:ext cx="3078349" cy="560976"/>
        </a:xfrm>
        <a:solidFill>
          <a:srgbClr val="EEECE1">
            <a:lumMod val="5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kumimoji="0" lang="ru-RU" sz="12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rPr>
            <a:t>Реализация проекта в течение </a:t>
          </a:r>
          <a:r>
            <a:rPr kumimoji="0" lang="ru-RU" sz="1200" b="1" i="0" u="none" strike="noStrike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rPr>
            <a:t>одного </a:t>
          </a:r>
        </a:p>
        <a:p>
          <a:r>
            <a:rPr kumimoji="0" lang="ru-RU" sz="1200" b="1" i="0" u="none" strike="noStrike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rPr>
            <a:t>календарного </a:t>
          </a:r>
          <a:r>
            <a:rPr kumimoji="0" lang="ru-RU" sz="1200" b="1" i="0" u="none" strike="noStrike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rPr>
            <a:t>года</a:t>
          </a:r>
          <a:endParaRPr lang="ru-RU" sz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C0B1E677-C113-4779-BD37-0C8D9F4F322A}" type="parTrans" cxnId="{2A5B5E7B-7702-408C-894F-B6EFF7AE8EEB}">
      <dgm:prSet/>
      <dgm:spPr/>
      <dgm:t>
        <a:bodyPr/>
        <a:lstStyle/>
        <a:p>
          <a:endParaRPr lang="ru-RU"/>
        </a:p>
      </dgm:t>
    </dgm:pt>
    <dgm:pt modelId="{D80A9B1E-4D57-49AF-B812-43A2C7290121}" type="sibTrans" cxnId="{2A5B5E7B-7702-408C-894F-B6EFF7AE8EEB}">
      <dgm:prSet/>
      <dgm:spPr/>
      <dgm:t>
        <a:bodyPr/>
        <a:lstStyle/>
        <a:p>
          <a:endParaRPr lang="ru-RU"/>
        </a:p>
      </dgm:t>
    </dgm:pt>
    <dgm:pt modelId="{50A156E2-E875-418A-B8AC-B5D4FED8AA62}" type="pres">
      <dgm:prSet presAssocID="{D4021636-AE4E-4BEA-BC0E-0BADC19486FA}" presName="linearFlow" presStyleCnt="0">
        <dgm:presLayoutVars>
          <dgm:resizeHandles val="exact"/>
        </dgm:presLayoutVars>
      </dgm:prSet>
      <dgm:spPr/>
    </dgm:pt>
    <dgm:pt modelId="{8F67F1D7-2E85-4710-8F2A-DCBED929D283}" type="pres">
      <dgm:prSet presAssocID="{9394F3A3-BA3B-4FB9-9046-79043583F09D}" presName="node" presStyleLbl="node1" presStyleIdx="0" presStyleCnt="7" custScaleX="175874" custLinFactNeighborX="-1110" custLinFactNeighborY="-1222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439B1BF9-778E-4FA6-B9E0-F3B9B0355297}" type="pres">
      <dgm:prSet presAssocID="{D7081339-BFE2-4EE1-B0BA-5D7166C13A96}" presName="sibTrans" presStyleLbl="sibTrans2D1" presStyleIdx="0" presStyleCnt="6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ru-RU"/>
        </a:p>
      </dgm:t>
    </dgm:pt>
    <dgm:pt modelId="{EA63BDF5-20B8-4CEC-88A0-D4C9EC2D7FD0}" type="pres">
      <dgm:prSet presAssocID="{D7081339-BFE2-4EE1-B0BA-5D7166C13A96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F498BB51-188B-4710-9CA2-9F93669FB739}" type="pres">
      <dgm:prSet presAssocID="{2CFBF541-D6C6-4B5C-897B-7C5CDE151D3E}" presName="node" presStyleLbl="node1" presStyleIdx="1" presStyleCnt="7" custScaleX="17587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F67C2C42-9965-4ECD-9BFA-18FF5D3920B1}" type="pres">
      <dgm:prSet presAssocID="{5EA5FB74-8E3C-4810-A706-27775EA0C69E}" presName="sibTrans" presStyleLbl="sibTrans2D1" presStyleIdx="1" presStyleCnt="6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ru-RU"/>
        </a:p>
      </dgm:t>
    </dgm:pt>
    <dgm:pt modelId="{30E8D242-5FFB-4AE0-8D8E-80683AB60478}" type="pres">
      <dgm:prSet presAssocID="{5EA5FB74-8E3C-4810-A706-27775EA0C69E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CDEA2326-9CAE-4128-9780-DCDB9652A826}" type="pres">
      <dgm:prSet presAssocID="{47971FA7-06BF-4DB5-91C5-C91A1CC6B7CD}" presName="node" presStyleLbl="node1" presStyleIdx="2" presStyleCnt="7" custScaleX="17587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8D5AC290-0689-4093-B56D-C3E616BEE52A}" type="pres">
      <dgm:prSet presAssocID="{66F4F7EB-7070-4E5A-B15E-23692CAD40B5}" presName="sibTrans" presStyleLbl="sibTrans2D1" presStyleIdx="2" presStyleCnt="6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ru-RU"/>
        </a:p>
      </dgm:t>
    </dgm:pt>
    <dgm:pt modelId="{9A2BCFB2-A208-4C30-BCEB-FE3E7F639996}" type="pres">
      <dgm:prSet presAssocID="{66F4F7EB-7070-4E5A-B15E-23692CAD40B5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F7F6646C-0F39-4455-9DEC-A0E797D2367E}" type="pres">
      <dgm:prSet presAssocID="{F53B22C9-51C0-4286-8BA0-0D70E0D751B5}" presName="node" presStyleLbl="node1" presStyleIdx="3" presStyleCnt="7" custScaleX="17587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1022F93C-4CF4-41CB-9602-7DDB388CED63}" type="pres">
      <dgm:prSet presAssocID="{70DAE289-1BEA-4DE9-88E7-9FC9E2B3A84A}" presName="sibTrans" presStyleLbl="sibTrans2D1" presStyleIdx="3" presStyleCnt="6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ru-RU"/>
        </a:p>
      </dgm:t>
    </dgm:pt>
    <dgm:pt modelId="{52287B31-12BF-47D5-941B-7D7C672D0015}" type="pres">
      <dgm:prSet presAssocID="{70DAE289-1BEA-4DE9-88E7-9FC9E2B3A84A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ED33D36B-79FF-4EDA-860C-A2C0F9A2E35C}" type="pres">
      <dgm:prSet presAssocID="{7DA0533D-B564-4C69-A4D6-503AF91B877D}" presName="node" presStyleLbl="node1" presStyleIdx="4" presStyleCnt="7" custScaleX="17587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CC3953C6-FDFD-4543-A2E9-AC94E218AC46}" type="pres">
      <dgm:prSet presAssocID="{B7521AE7-1F02-49E7-A7AE-8176034E0E57}" presName="sibTrans" presStyleLbl="sibTrans2D1" presStyleIdx="4" presStyleCnt="6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ru-RU"/>
        </a:p>
      </dgm:t>
    </dgm:pt>
    <dgm:pt modelId="{FECF9312-F6D6-410D-9275-CB867AD6810E}" type="pres">
      <dgm:prSet presAssocID="{B7521AE7-1F02-49E7-A7AE-8176034E0E57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E9FF8EA6-7484-426C-AEC3-3D576ED5B96B}" type="pres">
      <dgm:prSet presAssocID="{4F727A18-F301-4C4F-AE34-1066823972F7}" presName="node" presStyleLbl="node1" presStyleIdx="5" presStyleCnt="7" custScaleX="17587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39638669-5DC6-4445-A3CD-E8292ED76B26}" type="pres">
      <dgm:prSet presAssocID="{645C89B2-DA0C-4C73-8362-3C6DC0B2C862}" presName="sibTrans" presStyleLbl="sibTrans2D1" presStyleIdx="5" presStyleCnt="6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ru-RU"/>
        </a:p>
      </dgm:t>
    </dgm:pt>
    <dgm:pt modelId="{65025F54-EB64-42FC-A54B-70A7B6AAB55C}" type="pres">
      <dgm:prSet presAssocID="{645C89B2-DA0C-4C73-8362-3C6DC0B2C862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F97DEBCB-2692-48D1-9BA4-F657130A241A}" type="pres">
      <dgm:prSet presAssocID="{91FE4F52-9469-4B7A-8873-215C75500396}" presName="node" presStyleLbl="node1" presStyleIdx="6" presStyleCnt="7" custScaleX="17587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</dgm:ptLst>
  <dgm:cxnLst>
    <dgm:cxn modelId="{DCE0336A-A336-444E-B67A-066430D56292}" type="presOf" srcId="{5EA5FB74-8E3C-4810-A706-27775EA0C69E}" destId="{30E8D242-5FFB-4AE0-8D8E-80683AB60478}" srcOrd="1" destOrd="0" presId="urn:microsoft.com/office/officeart/2005/8/layout/process2"/>
    <dgm:cxn modelId="{96974A0E-C51B-4394-8C06-306D29228410}" srcId="{D4021636-AE4E-4BEA-BC0E-0BADC19486FA}" destId="{4F727A18-F301-4C4F-AE34-1066823972F7}" srcOrd="5" destOrd="0" parTransId="{BDADFA2C-A3C9-4C4C-8A7E-B97FABD2F873}" sibTransId="{645C89B2-DA0C-4C73-8362-3C6DC0B2C862}"/>
    <dgm:cxn modelId="{8D56BB00-1FD0-40E1-80AC-A794FD76DAE4}" type="presOf" srcId="{D7081339-BFE2-4EE1-B0BA-5D7166C13A96}" destId="{439B1BF9-778E-4FA6-B9E0-F3B9B0355297}" srcOrd="0" destOrd="0" presId="urn:microsoft.com/office/officeart/2005/8/layout/process2"/>
    <dgm:cxn modelId="{BF28BA17-EB33-4DB0-91C5-165CF679D307}" srcId="{D4021636-AE4E-4BEA-BC0E-0BADC19486FA}" destId="{7DA0533D-B564-4C69-A4D6-503AF91B877D}" srcOrd="4" destOrd="0" parTransId="{D1C87ACC-05F1-4041-BC24-98096682A963}" sibTransId="{B7521AE7-1F02-49E7-A7AE-8176034E0E57}"/>
    <dgm:cxn modelId="{9D582423-2DCF-4A99-B1F0-9D708724D06F}" type="presOf" srcId="{9394F3A3-BA3B-4FB9-9046-79043583F09D}" destId="{8F67F1D7-2E85-4710-8F2A-DCBED929D283}" srcOrd="0" destOrd="0" presId="urn:microsoft.com/office/officeart/2005/8/layout/process2"/>
    <dgm:cxn modelId="{2A5B5E7B-7702-408C-894F-B6EFF7AE8EEB}" srcId="{D4021636-AE4E-4BEA-BC0E-0BADC19486FA}" destId="{91FE4F52-9469-4B7A-8873-215C75500396}" srcOrd="6" destOrd="0" parTransId="{C0B1E677-C113-4779-BD37-0C8D9F4F322A}" sibTransId="{D80A9B1E-4D57-49AF-B812-43A2C7290121}"/>
    <dgm:cxn modelId="{09BD4C24-46E0-4BF7-8547-0F1795D6B78B}" type="presOf" srcId="{70DAE289-1BEA-4DE9-88E7-9FC9E2B3A84A}" destId="{52287B31-12BF-47D5-941B-7D7C672D0015}" srcOrd="1" destOrd="0" presId="urn:microsoft.com/office/officeart/2005/8/layout/process2"/>
    <dgm:cxn modelId="{AA7A5AF5-7830-4240-8C67-4AC179F6104F}" type="presOf" srcId="{66F4F7EB-7070-4E5A-B15E-23692CAD40B5}" destId="{9A2BCFB2-A208-4C30-BCEB-FE3E7F639996}" srcOrd="1" destOrd="0" presId="urn:microsoft.com/office/officeart/2005/8/layout/process2"/>
    <dgm:cxn modelId="{8B136C11-F479-45A4-8D86-B352A3AD6E90}" srcId="{D4021636-AE4E-4BEA-BC0E-0BADC19486FA}" destId="{47971FA7-06BF-4DB5-91C5-C91A1CC6B7CD}" srcOrd="2" destOrd="0" parTransId="{C6EA3830-4E00-4D19-AB70-38396C2F66F5}" sibTransId="{66F4F7EB-7070-4E5A-B15E-23692CAD40B5}"/>
    <dgm:cxn modelId="{09FA99D0-022D-48BD-9AEB-9200DA2303FD}" type="presOf" srcId="{B7521AE7-1F02-49E7-A7AE-8176034E0E57}" destId="{CC3953C6-FDFD-4543-A2E9-AC94E218AC46}" srcOrd="0" destOrd="0" presId="urn:microsoft.com/office/officeart/2005/8/layout/process2"/>
    <dgm:cxn modelId="{E88C3A60-3F09-49EE-BCB0-D9A0A8C90355}" type="presOf" srcId="{66F4F7EB-7070-4E5A-B15E-23692CAD40B5}" destId="{8D5AC290-0689-4093-B56D-C3E616BEE52A}" srcOrd="0" destOrd="0" presId="urn:microsoft.com/office/officeart/2005/8/layout/process2"/>
    <dgm:cxn modelId="{412A3B0F-4174-4018-AC52-3FA8BE42B5A1}" type="presOf" srcId="{D4021636-AE4E-4BEA-BC0E-0BADC19486FA}" destId="{50A156E2-E875-418A-B8AC-B5D4FED8AA62}" srcOrd="0" destOrd="0" presId="urn:microsoft.com/office/officeart/2005/8/layout/process2"/>
    <dgm:cxn modelId="{C94B7005-ABA0-40EC-8753-DF015684FE60}" type="presOf" srcId="{47971FA7-06BF-4DB5-91C5-C91A1CC6B7CD}" destId="{CDEA2326-9CAE-4128-9780-DCDB9652A826}" srcOrd="0" destOrd="0" presId="urn:microsoft.com/office/officeart/2005/8/layout/process2"/>
    <dgm:cxn modelId="{24A5B35D-9514-4D70-8CF9-2E495BD93BEF}" type="presOf" srcId="{2CFBF541-D6C6-4B5C-897B-7C5CDE151D3E}" destId="{F498BB51-188B-4710-9CA2-9F93669FB739}" srcOrd="0" destOrd="0" presId="urn:microsoft.com/office/officeart/2005/8/layout/process2"/>
    <dgm:cxn modelId="{12BB0DAF-705D-47B4-A50A-6E5E2C9F5891}" type="presOf" srcId="{B7521AE7-1F02-49E7-A7AE-8176034E0E57}" destId="{FECF9312-F6D6-410D-9275-CB867AD6810E}" srcOrd="1" destOrd="0" presId="urn:microsoft.com/office/officeart/2005/8/layout/process2"/>
    <dgm:cxn modelId="{17D159C2-8948-4C53-B747-B7DE3BFE0717}" type="presOf" srcId="{91FE4F52-9469-4B7A-8873-215C75500396}" destId="{F97DEBCB-2692-48D1-9BA4-F657130A241A}" srcOrd="0" destOrd="0" presId="urn:microsoft.com/office/officeart/2005/8/layout/process2"/>
    <dgm:cxn modelId="{27054CFE-6752-4346-9A30-59AABC8A8AAE}" type="presOf" srcId="{4F727A18-F301-4C4F-AE34-1066823972F7}" destId="{E9FF8EA6-7484-426C-AEC3-3D576ED5B96B}" srcOrd="0" destOrd="0" presId="urn:microsoft.com/office/officeart/2005/8/layout/process2"/>
    <dgm:cxn modelId="{96323667-EC1C-40FE-A8C0-7F35101C6ED9}" type="presOf" srcId="{70DAE289-1BEA-4DE9-88E7-9FC9E2B3A84A}" destId="{1022F93C-4CF4-41CB-9602-7DDB388CED63}" srcOrd="0" destOrd="0" presId="urn:microsoft.com/office/officeart/2005/8/layout/process2"/>
    <dgm:cxn modelId="{E8D2B621-71D4-46B0-BE31-362F208E7C53}" type="presOf" srcId="{7DA0533D-B564-4C69-A4D6-503AF91B877D}" destId="{ED33D36B-79FF-4EDA-860C-A2C0F9A2E35C}" srcOrd="0" destOrd="0" presId="urn:microsoft.com/office/officeart/2005/8/layout/process2"/>
    <dgm:cxn modelId="{266B442B-4F33-4BD5-9370-BFA2DE3DBC07}" srcId="{D4021636-AE4E-4BEA-BC0E-0BADC19486FA}" destId="{9394F3A3-BA3B-4FB9-9046-79043583F09D}" srcOrd="0" destOrd="0" parTransId="{3BBF7CFE-77C3-42A4-9F27-26AB7EE2E228}" sibTransId="{D7081339-BFE2-4EE1-B0BA-5D7166C13A96}"/>
    <dgm:cxn modelId="{68BCD847-1722-42E0-9168-8DCDCF04D901}" srcId="{D4021636-AE4E-4BEA-BC0E-0BADC19486FA}" destId="{F53B22C9-51C0-4286-8BA0-0D70E0D751B5}" srcOrd="3" destOrd="0" parTransId="{0778DAC9-82A4-43EC-9A77-678F0006B05B}" sibTransId="{70DAE289-1BEA-4DE9-88E7-9FC9E2B3A84A}"/>
    <dgm:cxn modelId="{ABDAD68C-B3E6-485C-9EAB-F20F2E2BC7BA}" type="presOf" srcId="{D7081339-BFE2-4EE1-B0BA-5D7166C13A96}" destId="{EA63BDF5-20B8-4CEC-88A0-D4C9EC2D7FD0}" srcOrd="1" destOrd="0" presId="urn:microsoft.com/office/officeart/2005/8/layout/process2"/>
    <dgm:cxn modelId="{C1D713C6-842A-4E32-9D15-01FC3FCA10D3}" type="presOf" srcId="{5EA5FB74-8E3C-4810-A706-27775EA0C69E}" destId="{F67C2C42-9965-4ECD-9BFA-18FF5D3920B1}" srcOrd="0" destOrd="0" presId="urn:microsoft.com/office/officeart/2005/8/layout/process2"/>
    <dgm:cxn modelId="{DFA6ABFB-1624-42AE-9948-A62F42601395}" type="presOf" srcId="{645C89B2-DA0C-4C73-8362-3C6DC0B2C862}" destId="{65025F54-EB64-42FC-A54B-70A7B6AAB55C}" srcOrd="1" destOrd="0" presId="urn:microsoft.com/office/officeart/2005/8/layout/process2"/>
    <dgm:cxn modelId="{ED417D75-EDE2-4988-A423-EC132721E788}" srcId="{D4021636-AE4E-4BEA-BC0E-0BADC19486FA}" destId="{2CFBF541-D6C6-4B5C-897B-7C5CDE151D3E}" srcOrd="1" destOrd="0" parTransId="{21662E95-FE40-450C-9FFB-7D8E2BECB202}" sibTransId="{5EA5FB74-8E3C-4810-A706-27775EA0C69E}"/>
    <dgm:cxn modelId="{A7782367-01D1-4719-B9DF-3B7AF59E5A87}" type="presOf" srcId="{F53B22C9-51C0-4286-8BA0-0D70E0D751B5}" destId="{F7F6646C-0F39-4455-9DEC-A0E797D2367E}" srcOrd="0" destOrd="0" presId="urn:microsoft.com/office/officeart/2005/8/layout/process2"/>
    <dgm:cxn modelId="{02710CBA-9AD2-4DED-A24A-571EF1C8F46D}" type="presOf" srcId="{645C89B2-DA0C-4C73-8362-3C6DC0B2C862}" destId="{39638669-5DC6-4445-A3CD-E8292ED76B26}" srcOrd="0" destOrd="0" presId="urn:microsoft.com/office/officeart/2005/8/layout/process2"/>
    <dgm:cxn modelId="{0002AC07-69E8-40F1-90C5-8233AE5B6CAC}" type="presParOf" srcId="{50A156E2-E875-418A-B8AC-B5D4FED8AA62}" destId="{8F67F1D7-2E85-4710-8F2A-DCBED929D283}" srcOrd="0" destOrd="0" presId="urn:microsoft.com/office/officeart/2005/8/layout/process2"/>
    <dgm:cxn modelId="{F29A6852-3AAB-444F-B69C-4AB5CD7F5AFF}" type="presParOf" srcId="{50A156E2-E875-418A-B8AC-B5D4FED8AA62}" destId="{439B1BF9-778E-4FA6-B9E0-F3B9B0355297}" srcOrd="1" destOrd="0" presId="urn:microsoft.com/office/officeart/2005/8/layout/process2"/>
    <dgm:cxn modelId="{AE9B1E1B-4D1A-4A48-B796-1BB288CCC410}" type="presParOf" srcId="{439B1BF9-778E-4FA6-B9E0-F3B9B0355297}" destId="{EA63BDF5-20B8-4CEC-88A0-D4C9EC2D7FD0}" srcOrd="0" destOrd="0" presId="urn:microsoft.com/office/officeart/2005/8/layout/process2"/>
    <dgm:cxn modelId="{212FB7A2-E302-455C-BD1E-2412DFBC1D66}" type="presParOf" srcId="{50A156E2-E875-418A-B8AC-B5D4FED8AA62}" destId="{F498BB51-188B-4710-9CA2-9F93669FB739}" srcOrd="2" destOrd="0" presId="urn:microsoft.com/office/officeart/2005/8/layout/process2"/>
    <dgm:cxn modelId="{87873718-1723-410E-A3BC-51D28FD99EFA}" type="presParOf" srcId="{50A156E2-E875-418A-B8AC-B5D4FED8AA62}" destId="{F67C2C42-9965-4ECD-9BFA-18FF5D3920B1}" srcOrd="3" destOrd="0" presId="urn:microsoft.com/office/officeart/2005/8/layout/process2"/>
    <dgm:cxn modelId="{2E7B3FD4-A0DE-4770-A0AA-1BD1625BEA74}" type="presParOf" srcId="{F67C2C42-9965-4ECD-9BFA-18FF5D3920B1}" destId="{30E8D242-5FFB-4AE0-8D8E-80683AB60478}" srcOrd="0" destOrd="0" presId="urn:microsoft.com/office/officeart/2005/8/layout/process2"/>
    <dgm:cxn modelId="{E8B5FCA0-00E9-41D5-BE70-91003A9EE4B7}" type="presParOf" srcId="{50A156E2-E875-418A-B8AC-B5D4FED8AA62}" destId="{CDEA2326-9CAE-4128-9780-DCDB9652A826}" srcOrd="4" destOrd="0" presId="urn:microsoft.com/office/officeart/2005/8/layout/process2"/>
    <dgm:cxn modelId="{B017C4CC-D59E-413B-BCBB-71E6B77E9204}" type="presParOf" srcId="{50A156E2-E875-418A-B8AC-B5D4FED8AA62}" destId="{8D5AC290-0689-4093-B56D-C3E616BEE52A}" srcOrd="5" destOrd="0" presId="urn:microsoft.com/office/officeart/2005/8/layout/process2"/>
    <dgm:cxn modelId="{06E1AFCA-B6D1-43D4-89A8-96C940DF49CC}" type="presParOf" srcId="{8D5AC290-0689-4093-B56D-C3E616BEE52A}" destId="{9A2BCFB2-A208-4C30-BCEB-FE3E7F639996}" srcOrd="0" destOrd="0" presId="urn:microsoft.com/office/officeart/2005/8/layout/process2"/>
    <dgm:cxn modelId="{5CE45AE1-11D7-4BC4-88E0-A8A2300A0E3A}" type="presParOf" srcId="{50A156E2-E875-418A-B8AC-B5D4FED8AA62}" destId="{F7F6646C-0F39-4455-9DEC-A0E797D2367E}" srcOrd="6" destOrd="0" presId="urn:microsoft.com/office/officeart/2005/8/layout/process2"/>
    <dgm:cxn modelId="{36A0B456-414D-430B-B4FE-BFD171396CB6}" type="presParOf" srcId="{50A156E2-E875-418A-B8AC-B5D4FED8AA62}" destId="{1022F93C-4CF4-41CB-9602-7DDB388CED63}" srcOrd="7" destOrd="0" presId="urn:microsoft.com/office/officeart/2005/8/layout/process2"/>
    <dgm:cxn modelId="{5081A89D-D850-4D16-ADD1-E720721F1B8B}" type="presParOf" srcId="{1022F93C-4CF4-41CB-9602-7DDB388CED63}" destId="{52287B31-12BF-47D5-941B-7D7C672D0015}" srcOrd="0" destOrd="0" presId="urn:microsoft.com/office/officeart/2005/8/layout/process2"/>
    <dgm:cxn modelId="{1FE599A4-D242-4790-88C6-19CBCBA27E60}" type="presParOf" srcId="{50A156E2-E875-418A-B8AC-B5D4FED8AA62}" destId="{ED33D36B-79FF-4EDA-860C-A2C0F9A2E35C}" srcOrd="8" destOrd="0" presId="urn:microsoft.com/office/officeart/2005/8/layout/process2"/>
    <dgm:cxn modelId="{89E8E56C-F245-4F72-86BC-C5F7698861FA}" type="presParOf" srcId="{50A156E2-E875-418A-B8AC-B5D4FED8AA62}" destId="{CC3953C6-FDFD-4543-A2E9-AC94E218AC46}" srcOrd="9" destOrd="0" presId="urn:microsoft.com/office/officeart/2005/8/layout/process2"/>
    <dgm:cxn modelId="{8F0A480E-6CCE-4F4E-95FB-6500118CB0A5}" type="presParOf" srcId="{CC3953C6-FDFD-4543-A2E9-AC94E218AC46}" destId="{FECF9312-F6D6-410D-9275-CB867AD6810E}" srcOrd="0" destOrd="0" presId="urn:microsoft.com/office/officeart/2005/8/layout/process2"/>
    <dgm:cxn modelId="{76BE8FB4-12B2-475A-BE8B-D16BF25440C4}" type="presParOf" srcId="{50A156E2-E875-418A-B8AC-B5D4FED8AA62}" destId="{E9FF8EA6-7484-426C-AEC3-3D576ED5B96B}" srcOrd="10" destOrd="0" presId="urn:microsoft.com/office/officeart/2005/8/layout/process2"/>
    <dgm:cxn modelId="{365ABBBB-BF9A-4440-9C2E-5E7955F69278}" type="presParOf" srcId="{50A156E2-E875-418A-B8AC-B5D4FED8AA62}" destId="{39638669-5DC6-4445-A3CD-E8292ED76B26}" srcOrd="11" destOrd="0" presId="urn:microsoft.com/office/officeart/2005/8/layout/process2"/>
    <dgm:cxn modelId="{98D81134-D942-488A-AC70-A5671CCC08E5}" type="presParOf" srcId="{39638669-5DC6-4445-A3CD-E8292ED76B26}" destId="{65025F54-EB64-42FC-A54B-70A7B6AAB55C}" srcOrd="0" destOrd="0" presId="urn:microsoft.com/office/officeart/2005/8/layout/process2"/>
    <dgm:cxn modelId="{6ECE86C1-F95E-4D15-95AB-111D3859064F}" type="presParOf" srcId="{50A156E2-E875-418A-B8AC-B5D4FED8AA62}" destId="{F97DEBCB-2692-48D1-9BA4-F657130A241A}" srcOrd="1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0.15132</cdr:x>
      <cdr:y>0.04894</cdr:y>
    </cdr:from>
    <cdr:to>
      <cdr:x>0.95082</cdr:x>
      <cdr:y>0.11419</cdr:y>
    </cdr:to>
    <cdr:sp macro="" textlink="">
      <cdr:nvSpPr>
        <cdr:cNvPr id="2" name="Заголовок 1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1143001" y="142875"/>
          <a:ext cx="6038850" cy="190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0" tIns="49459" rIns="0" bIns="0" anchor="b">
          <a:noAutofit/>
        </a:bodyPr>
        <a:lstStyle xmlns:a="http://schemas.openxmlformats.org/drawingml/2006/main">
          <a:defPPr>
            <a:defRPr lang="ru-RU"/>
          </a:defPPr>
          <a:lvl1pPr marL="0" algn="l" defTabSz="989164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94582" algn="l" defTabSz="989164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89164" algn="l" defTabSz="989164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483746" algn="l" defTabSz="989164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978328" algn="l" defTabSz="989164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472909" algn="l" defTabSz="989164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967492" algn="l" defTabSz="989164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462074" algn="l" defTabSz="989164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956655" algn="l" defTabSz="989164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>
              <a:solidFill>
                <a:schemeClr val="accent1">
                  <a:lumMod val="75000"/>
                </a:schemeClr>
              </a:solidFill>
            </a:rPr>
            <a:t>Общая площадь жилых помещений, приходящаяся в среднем на одного жителя (</a:t>
          </a:r>
          <a:r>
            <a:rPr lang="ru-RU" sz="1200" b="1" dirty="0" smtClean="0">
              <a:solidFill>
                <a:schemeClr val="accent1">
                  <a:lumMod val="75000"/>
                </a:schemeClr>
              </a:solidFill>
            </a:rPr>
            <a:t>кв. м.)</a:t>
          </a:r>
          <a:endParaRPr lang="ru-RU" sz="1200" b="1" dirty="0">
            <a:solidFill>
              <a:schemeClr val="accent1">
                <a:lumMod val="75000"/>
              </a:schemeClr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1" y="6"/>
            <a:ext cx="2984870" cy="501016"/>
          </a:xfrm>
          <a:prstGeom prst="rect">
            <a:avLst/>
          </a:prstGeom>
        </p:spPr>
        <p:txBody>
          <a:bodyPr vert="horz" lIns="92543" tIns="46271" rIns="92543" bIns="4627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708" y="6"/>
            <a:ext cx="2984870" cy="501016"/>
          </a:xfrm>
          <a:prstGeom prst="rect">
            <a:avLst/>
          </a:prstGeom>
        </p:spPr>
        <p:txBody>
          <a:bodyPr vert="horz" lIns="92543" tIns="46271" rIns="92543" bIns="46271" rtlCol="0"/>
          <a:lstStyle>
            <a:lvl1pPr algn="r">
              <a:defRPr sz="1200"/>
            </a:lvl1pPr>
          </a:lstStyle>
          <a:p>
            <a:fld id="{C44279B1-A201-4FAD-8F72-015A677F36D1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49300" y="752475"/>
            <a:ext cx="5389563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43" tIns="46271" rIns="92543" bIns="4627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52"/>
            <a:ext cx="5510530" cy="4509136"/>
          </a:xfrm>
          <a:prstGeom prst="rect">
            <a:avLst/>
          </a:prstGeom>
        </p:spPr>
        <p:txBody>
          <a:bodyPr vert="horz" lIns="92543" tIns="46271" rIns="92543" bIns="4627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1" y="9517553"/>
            <a:ext cx="2984870" cy="501016"/>
          </a:xfrm>
          <a:prstGeom prst="rect">
            <a:avLst/>
          </a:prstGeom>
        </p:spPr>
        <p:txBody>
          <a:bodyPr vert="horz" lIns="92543" tIns="46271" rIns="92543" bIns="4627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708" y="9517553"/>
            <a:ext cx="2984870" cy="501016"/>
          </a:xfrm>
          <a:prstGeom prst="rect">
            <a:avLst/>
          </a:prstGeom>
        </p:spPr>
        <p:txBody>
          <a:bodyPr vert="horz" lIns="92543" tIns="46271" rIns="92543" bIns="46271" rtlCol="0" anchor="b"/>
          <a:lstStyle>
            <a:lvl1pPr algn="r">
              <a:defRPr sz="1200"/>
            </a:lvl1pPr>
          </a:lstStyle>
          <a:p>
            <a:fld id="{DE7D8755-94F8-4564-B5E9-D9068CB994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02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8916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94582" algn="l" defTabSz="98916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89164" algn="l" defTabSz="98916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83746" algn="l" defTabSz="98916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78328" algn="l" defTabSz="98916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72909" algn="l" defTabSz="98916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67492" algn="l" defTabSz="98916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462074" algn="l" defTabSz="98916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956655" algn="l" defTabSz="98916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49300" y="752475"/>
            <a:ext cx="5389563" cy="37560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D8755-94F8-4564-B5E9-D9068CB9946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045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D8755-94F8-4564-B5E9-D9068CB9946E}" type="slidenum">
              <a:rPr lang="ru-RU" smtClean="0"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3537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D8755-94F8-4564-B5E9-D9068CB9946E}" type="slidenum">
              <a:rPr lang="ru-RU" smtClean="0"/>
              <a:t>60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172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D8755-94F8-4564-B5E9-D9068CB9946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706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D8755-94F8-4564-B5E9-D9068CB9946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566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9300" y="752475"/>
            <a:ext cx="5389563" cy="3757613"/>
          </a:xfrm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250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9300" y="752475"/>
            <a:ext cx="5389563" cy="3757613"/>
          </a:xfrm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418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9300" y="752475"/>
            <a:ext cx="5389563" cy="3757613"/>
          </a:xfrm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869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9300" y="752475"/>
            <a:ext cx="5389563" cy="3757613"/>
          </a:xfrm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2575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49300" y="752475"/>
            <a:ext cx="5389563" cy="3757613"/>
          </a:xfrm>
          <a:ln/>
        </p:spPr>
      </p:sp>
      <p:sp>
        <p:nvSpPr>
          <p:cNvPr id="99331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>
              <a:latin typeface="Calibri" pitchFamily="34" charset="0"/>
            </a:endParaRPr>
          </a:p>
        </p:txBody>
      </p:sp>
      <p:sp>
        <p:nvSpPr>
          <p:cNvPr id="993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2221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51913" indent="-289198" defTabSz="922221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56791" indent="-231359" defTabSz="922221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19507" indent="-231359" defTabSz="922221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82223" indent="-231359" defTabSz="922221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44939" indent="-231359" defTabSz="92222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07657" indent="-231359" defTabSz="92222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70374" indent="-231359" defTabSz="92222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933089" indent="-231359" defTabSz="92222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74B2529-154D-4DA2-8FC6-6434E1C068D0}" type="slidenum">
              <a:rPr lang="ru-RU" altLang="ru-RU" sz="1200">
                <a:latin typeface="Arial" pitchFamily="34" charset="0"/>
              </a:rPr>
              <a:pPr/>
              <a:t>42</a:t>
            </a:fld>
            <a:endParaRPr lang="ru-RU" altLang="ru-RU" sz="12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3588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49300" y="752475"/>
            <a:ext cx="5389563" cy="3757613"/>
          </a:xfrm>
          <a:ln/>
        </p:spPr>
      </p:sp>
      <p:sp>
        <p:nvSpPr>
          <p:cNvPr id="99331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>
              <a:latin typeface="Calibri" pitchFamily="34" charset="0"/>
            </a:endParaRPr>
          </a:p>
        </p:txBody>
      </p:sp>
      <p:sp>
        <p:nvSpPr>
          <p:cNvPr id="993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2221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51913" indent="-289198" defTabSz="922221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56791" indent="-231359" defTabSz="922221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19507" indent="-231359" defTabSz="922221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82223" indent="-231359" defTabSz="922221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44939" indent="-231359" defTabSz="92222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07657" indent="-231359" defTabSz="92222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70374" indent="-231359" defTabSz="92222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933089" indent="-231359" defTabSz="92222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74B2529-154D-4DA2-8FC6-6434E1C068D0}" type="slidenum">
              <a:rPr lang="ru-RU" altLang="ru-RU" sz="1200">
                <a:solidFill>
                  <a:prstClr val="black"/>
                </a:solidFill>
                <a:latin typeface="Arial" pitchFamily="34" charset="0"/>
              </a:rPr>
              <a:pPr/>
              <a:t>44</a:t>
            </a:fld>
            <a:endParaRPr lang="ru-RU" altLang="ru-RU" sz="120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358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4426" y="2640331"/>
            <a:ext cx="7556033" cy="2375920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4426" y="5016249"/>
            <a:ext cx="7556033" cy="1182597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607405" y="6696795"/>
            <a:ext cx="702023" cy="50410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5" y="640080"/>
            <a:ext cx="7556033" cy="3272892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425" y="4571748"/>
            <a:ext cx="7556033" cy="1633657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/>
              <a:t>15.01.2020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3406347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5406" y="640080"/>
            <a:ext cx="7114071" cy="304038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775658" y="3680460"/>
            <a:ext cx="6387426" cy="4000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425" y="4571748"/>
            <a:ext cx="7556033" cy="1633657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/>
              <a:t>15.01.2020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3406347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091399" y="680405"/>
            <a:ext cx="516652" cy="61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20127" y="3050571"/>
            <a:ext cx="516652" cy="61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6" y="2560321"/>
            <a:ext cx="7556034" cy="2861087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6" y="5440680"/>
            <a:ext cx="7556034" cy="76610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/>
              <a:t>15.01.2020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0725" y="523224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415406" y="640080"/>
            <a:ext cx="7114071" cy="304038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94425" y="4560570"/>
            <a:ext cx="7556034" cy="88011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6" y="5440680"/>
            <a:ext cx="7556034" cy="76610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/>
              <a:t>15.01.2020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0725" y="523224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91399" y="680405"/>
            <a:ext cx="516652" cy="61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420127" y="3050571"/>
            <a:ext cx="516652" cy="61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5" y="658777"/>
            <a:ext cx="7556033" cy="3024021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94425" y="4560570"/>
            <a:ext cx="7556034" cy="88011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6" y="5440680"/>
            <a:ext cx="7556034" cy="76610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/>
              <a:t>15.01.2020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0725" y="523224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56FEEB6F-C13F-4661-9A1F-76E3BC313F64}" type="datetime1">
              <a:rPr lang="ru-RU" smtClean="0"/>
              <a:t>15.01.2020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77596" y="658776"/>
            <a:ext cx="1870999" cy="5548008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4425" y="658776"/>
            <a:ext cx="5489426" cy="554800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ED41583C-B186-4DA6-89B4-D81F55065E35}" type="datetime1">
              <a:rPr lang="ru-RU" smtClean="0"/>
              <a:t>15.01.2020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16969" y="288766"/>
            <a:ext cx="9299121" cy="6144123"/>
          </a:xfrm>
        </p:spPr>
        <p:txBody>
          <a:bodyPr lIns="86700" tIns="43350" rIns="86700" bIns="4335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03F82-FA6A-408E-8B46-E7AC91508205}" type="datetime1">
              <a:rPr lang="ru-RU" smtClean="0"/>
              <a:t>15.01.2020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0EE4A-6BE2-490A-84CE-0034C12C8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6877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969" y="288769"/>
            <a:ext cx="9299121" cy="1200402"/>
          </a:xfrm>
        </p:spPr>
        <p:txBody>
          <a:bodyPr tIns="43350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16962" y="1679656"/>
            <a:ext cx="4575928" cy="4753229"/>
          </a:xfrm>
        </p:spPr>
        <p:txBody>
          <a:bodyPr lIns="86700" tIns="43350" rIns="86700" bIns="4335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40152" y="1679656"/>
            <a:ext cx="4575929" cy="4753229"/>
          </a:xfrm>
        </p:spPr>
        <p:txBody>
          <a:bodyPr lIns="86700" tIns="43350" rIns="86700" bIns="4335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3036C-3852-4925-8C51-302BDE521CB0}" type="datetime1">
              <a:rPr lang="ru-RU" smtClean="0"/>
              <a:t>15.01.2020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1819A-593D-40E3-B621-5C70774779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3013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4426" y="2640331"/>
            <a:ext cx="7556033" cy="2375920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4426" y="5016249"/>
            <a:ext cx="7556033" cy="1182597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607405" y="6696795"/>
            <a:ext cx="702023" cy="50410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514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7572" y="655315"/>
            <a:ext cx="7552887" cy="134493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4425" y="2240280"/>
            <a:ext cx="7556034" cy="39665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631015" y="6840890"/>
            <a:ext cx="702023" cy="36001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7572" y="655315"/>
            <a:ext cx="7552887" cy="134493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4425" y="2240280"/>
            <a:ext cx="7556034" cy="39665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631015" y="6840890"/>
            <a:ext cx="702023" cy="36001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6484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5" y="2161688"/>
            <a:ext cx="7556033" cy="154224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425" y="3706635"/>
            <a:ext cx="7556033" cy="90342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ED31EDC2-D47C-4201-A886-A15F73CED55D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3406347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9358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4425" y="2240280"/>
            <a:ext cx="3656112" cy="39665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346" y="2232533"/>
            <a:ext cx="3656112" cy="39665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297E9DD7-A885-4F26-BF4F-A4CFBCD81A73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82717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41977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1195" y="2071338"/>
            <a:ext cx="3383945" cy="605075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425" y="2676414"/>
            <a:ext cx="3680715" cy="3521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2064" y="2067949"/>
            <a:ext cx="3389258" cy="605075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74183" y="2673025"/>
            <a:ext cx="3677139" cy="3521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51DFAC41-4EA7-4D43-A652-34DBA03F085C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82717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9747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11B5BCE4-8515-46F5-ACC5-724E95061D8E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3854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3900B4C1-CABA-45F5-958C-C478DEE1474E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9368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5" y="468392"/>
            <a:ext cx="2970748" cy="1025128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8918" y="468393"/>
            <a:ext cx="4391541" cy="5685711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5" y="1678544"/>
            <a:ext cx="2970748" cy="447555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F143FE22-9BD5-4691-8395-3EBF155EE24A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7342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6" y="5040630"/>
            <a:ext cx="7556034" cy="59507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94425" y="666713"/>
            <a:ext cx="7556034" cy="404771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6" y="5635705"/>
            <a:ext cx="7556034" cy="518398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4CB2A5B6-2A17-48FA-BAB8-8A18D735A1BA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0725" y="523224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4743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5" y="640080"/>
            <a:ext cx="7556033" cy="3272892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425" y="4571748"/>
            <a:ext cx="7556033" cy="1633657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3406347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565740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5406" y="640080"/>
            <a:ext cx="7114071" cy="304038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775658" y="3680460"/>
            <a:ext cx="6387426" cy="4000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425" y="4571748"/>
            <a:ext cx="7556033" cy="1633657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3406347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091399" y="680405"/>
            <a:ext cx="516652" cy="61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20127" y="3050571"/>
            <a:ext cx="516652" cy="61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62020191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5" y="2161688"/>
            <a:ext cx="7556033" cy="154224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425" y="3706635"/>
            <a:ext cx="7556033" cy="90342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ED31EDC2-D47C-4201-A886-A15F73CED55D}" type="datetime1">
              <a:rPr lang="ru-RU" smtClean="0"/>
              <a:t>15.01.2020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3406347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6" y="2560321"/>
            <a:ext cx="7556034" cy="2861087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6" y="5440680"/>
            <a:ext cx="7556034" cy="76610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0725" y="523224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848950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415406" y="640080"/>
            <a:ext cx="7114071" cy="304038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94425" y="4560570"/>
            <a:ext cx="7556034" cy="88011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6" y="5440680"/>
            <a:ext cx="7556034" cy="76610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0725" y="523224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91399" y="680405"/>
            <a:ext cx="516652" cy="61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420127" y="3050571"/>
            <a:ext cx="516652" cy="61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44271159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5" y="658777"/>
            <a:ext cx="7556033" cy="3024021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94425" y="4560570"/>
            <a:ext cx="7556034" cy="88011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6" y="5440680"/>
            <a:ext cx="7556034" cy="76610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0725" y="523224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527900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56FEEB6F-C13F-4661-9A1F-76E3BC313F64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8890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77596" y="658776"/>
            <a:ext cx="1870999" cy="5548008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4425" y="658776"/>
            <a:ext cx="5489426" cy="554800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ED41583C-B186-4DA6-89B4-D81F55065E35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3439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16969" y="288766"/>
            <a:ext cx="9299121" cy="6144123"/>
          </a:xfrm>
        </p:spPr>
        <p:txBody>
          <a:bodyPr lIns="86700" tIns="43350" rIns="86700" bIns="4335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03F82-FA6A-408E-8B46-E7AC91508205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0EE4A-6BE2-490A-84CE-0034C12C8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3597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969" y="288769"/>
            <a:ext cx="9299121" cy="1200402"/>
          </a:xfrm>
        </p:spPr>
        <p:txBody>
          <a:bodyPr tIns="43350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16962" y="1679656"/>
            <a:ext cx="4575928" cy="4753229"/>
          </a:xfrm>
        </p:spPr>
        <p:txBody>
          <a:bodyPr lIns="86700" tIns="43350" rIns="86700" bIns="4335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40152" y="1679656"/>
            <a:ext cx="4575929" cy="4753229"/>
          </a:xfrm>
        </p:spPr>
        <p:txBody>
          <a:bodyPr lIns="86700" tIns="43350" rIns="86700" bIns="4335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3036C-3852-4925-8C51-302BDE521CB0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1819A-593D-40E3-B621-5C70774779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0980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4426" y="2640331"/>
            <a:ext cx="7556033" cy="2375920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4426" y="5016249"/>
            <a:ext cx="7556033" cy="1182597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607405" y="6696795"/>
            <a:ext cx="702023" cy="50410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76947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7572" y="655315"/>
            <a:ext cx="7552887" cy="134493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4425" y="2240280"/>
            <a:ext cx="7556034" cy="39665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631015" y="6840890"/>
            <a:ext cx="702023" cy="36001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21678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5" y="2161688"/>
            <a:ext cx="7556033" cy="154224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425" y="3706635"/>
            <a:ext cx="7556033" cy="90342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ED31EDC2-D47C-4201-A886-A15F73CED55D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3406347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298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4425" y="2240280"/>
            <a:ext cx="3656112" cy="39665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346" y="2232533"/>
            <a:ext cx="3656112" cy="39665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297E9DD7-A885-4F26-BF4F-A4CFBCD81A73}" type="datetime1">
              <a:rPr lang="ru-RU" smtClean="0"/>
              <a:t>15.01.2020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82717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4425" y="2240280"/>
            <a:ext cx="3656112" cy="39665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346" y="2232533"/>
            <a:ext cx="3656112" cy="39665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297E9DD7-A885-4F26-BF4F-A4CFBCD81A73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82717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99093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1195" y="2071338"/>
            <a:ext cx="3383945" cy="605075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425" y="2676414"/>
            <a:ext cx="3680715" cy="3521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2064" y="2067949"/>
            <a:ext cx="3389258" cy="605075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74183" y="2673025"/>
            <a:ext cx="3677139" cy="3521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51DFAC41-4EA7-4D43-A652-34DBA03F085C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82717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9553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11B5BCE4-8515-46F5-ACC5-724E95061D8E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9490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3900B4C1-CABA-45F5-958C-C478DEE1474E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8573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5" y="468392"/>
            <a:ext cx="2970748" cy="1025128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8918" y="468393"/>
            <a:ext cx="4391541" cy="5685711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5" y="1678544"/>
            <a:ext cx="2970748" cy="447555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F143FE22-9BD5-4691-8395-3EBF155EE24A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75633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6" y="5040630"/>
            <a:ext cx="7556034" cy="59507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94425" y="666713"/>
            <a:ext cx="7556034" cy="404771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6" y="5635705"/>
            <a:ext cx="7556034" cy="518398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4CB2A5B6-2A17-48FA-BAB8-8A18D735A1BA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0725" y="523224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00097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5" y="640080"/>
            <a:ext cx="7556033" cy="3272892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425" y="4571748"/>
            <a:ext cx="7556033" cy="1633657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3406347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158587"/>
      </p:ext>
    </p:extLst>
  </p:cSld>
  <p:clrMapOvr>
    <a:masterClrMapping/>
  </p:clrMapOvr>
  <p:hf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5406" y="640080"/>
            <a:ext cx="7114071" cy="304038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775658" y="3680460"/>
            <a:ext cx="6387426" cy="4000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425" y="4571748"/>
            <a:ext cx="7556033" cy="1633657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3406347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091399" y="680405"/>
            <a:ext cx="516652" cy="61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20127" y="3050571"/>
            <a:ext cx="516652" cy="61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50346808"/>
      </p:ext>
    </p:extLst>
  </p:cSld>
  <p:clrMapOvr>
    <a:masterClrMapping/>
  </p:clrMapOvr>
  <p:hf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6" y="2560321"/>
            <a:ext cx="7556034" cy="2861087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6" y="5440680"/>
            <a:ext cx="7556034" cy="76610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0725" y="523224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726426"/>
      </p:ext>
    </p:extLst>
  </p:cSld>
  <p:clrMapOvr>
    <a:masterClrMapping/>
  </p:clrMapOvr>
  <p:hf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415406" y="640080"/>
            <a:ext cx="7114071" cy="304038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94425" y="4560570"/>
            <a:ext cx="7556034" cy="88011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6" y="5440680"/>
            <a:ext cx="7556034" cy="76610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0725" y="523224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91399" y="680405"/>
            <a:ext cx="516652" cy="61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420127" y="3050571"/>
            <a:ext cx="516652" cy="61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942585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1195" y="2071338"/>
            <a:ext cx="3383945" cy="605075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425" y="2676414"/>
            <a:ext cx="3680715" cy="3521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2064" y="2067949"/>
            <a:ext cx="3389258" cy="605075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74183" y="2673025"/>
            <a:ext cx="3677139" cy="3521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51DFAC41-4EA7-4D43-A652-34DBA03F085C}" type="datetime1">
              <a:rPr lang="ru-RU" smtClean="0"/>
              <a:t>15.01.2020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82717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5" y="658777"/>
            <a:ext cx="7556033" cy="3024021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94425" y="4560570"/>
            <a:ext cx="7556034" cy="88011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6" y="5440680"/>
            <a:ext cx="7556034" cy="76610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0725" y="523224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885722"/>
      </p:ext>
    </p:extLst>
  </p:cSld>
  <p:clrMapOvr>
    <a:masterClrMapping/>
  </p:clrMapOvr>
  <p:hf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56FEEB6F-C13F-4661-9A1F-76E3BC313F64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91199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77596" y="658776"/>
            <a:ext cx="1870999" cy="5548008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4425" y="658776"/>
            <a:ext cx="5489426" cy="554800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ED41583C-B186-4DA6-89B4-D81F55065E35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68004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16969" y="288766"/>
            <a:ext cx="9299121" cy="6144123"/>
          </a:xfrm>
        </p:spPr>
        <p:txBody>
          <a:bodyPr lIns="86700" tIns="43350" rIns="86700" bIns="4335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03F82-FA6A-408E-8B46-E7AC91508205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0EE4A-6BE2-490A-84CE-0034C12C8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09213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969" y="288769"/>
            <a:ext cx="9299121" cy="1200402"/>
          </a:xfrm>
        </p:spPr>
        <p:txBody>
          <a:bodyPr tIns="43350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16962" y="1679656"/>
            <a:ext cx="4575928" cy="4753229"/>
          </a:xfrm>
        </p:spPr>
        <p:txBody>
          <a:bodyPr lIns="86700" tIns="43350" rIns="86700" bIns="4335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40152" y="1679656"/>
            <a:ext cx="4575929" cy="4753229"/>
          </a:xfrm>
        </p:spPr>
        <p:txBody>
          <a:bodyPr lIns="86700" tIns="43350" rIns="86700" bIns="4335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3036C-3852-4925-8C51-302BDE521CB0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1819A-593D-40E3-B621-5C70774779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3755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4426" y="2640331"/>
            <a:ext cx="7556033" cy="2375920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4426" y="5016249"/>
            <a:ext cx="7556033" cy="1182597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607405" y="6696795"/>
            <a:ext cx="702023" cy="50410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40010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7572" y="655315"/>
            <a:ext cx="7552887" cy="134493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4425" y="2240280"/>
            <a:ext cx="7556034" cy="39665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631015" y="6840890"/>
            <a:ext cx="702023" cy="36001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06184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5" y="2161688"/>
            <a:ext cx="7556033" cy="154224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425" y="3706635"/>
            <a:ext cx="7556033" cy="90342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ED31EDC2-D47C-4201-A886-A15F73CED55D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3406347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3155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4425" y="2240280"/>
            <a:ext cx="3656112" cy="39665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346" y="2232533"/>
            <a:ext cx="3656112" cy="39665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297E9DD7-A885-4F26-BF4F-A4CFBCD81A73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82717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949827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1195" y="2071338"/>
            <a:ext cx="3383945" cy="605075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425" y="2676414"/>
            <a:ext cx="3680715" cy="3521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2064" y="2067949"/>
            <a:ext cx="3389258" cy="605075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74183" y="2673025"/>
            <a:ext cx="3677139" cy="352176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51DFAC41-4EA7-4D43-A652-34DBA03F085C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82717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968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11B5BCE4-8515-46F5-ACC5-724E95061D8E}" type="datetime1">
              <a:rPr lang="ru-RU" smtClean="0"/>
              <a:t>15.01.2020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11B5BCE4-8515-46F5-ACC5-724E95061D8E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4389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3900B4C1-CABA-45F5-958C-C478DEE1474E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6663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5" y="468392"/>
            <a:ext cx="2970748" cy="1025128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8918" y="468393"/>
            <a:ext cx="4391541" cy="5685711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5" y="1678544"/>
            <a:ext cx="2970748" cy="447555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F143FE22-9BD5-4691-8395-3EBF155EE24A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75860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6" y="5040630"/>
            <a:ext cx="7556034" cy="59507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94425" y="666713"/>
            <a:ext cx="7556034" cy="404771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6" y="5635705"/>
            <a:ext cx="7556034" cy="518398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4CB2A5B6-2A17-48FA-BAB8-8A18D735A1BA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0725" y="523224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69725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5" y="640080"/>
            <a:ext cx="7556033" cy="3272892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425" y="4571748"/>
            <a:ext cx="7556033" cy="1633657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3406347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696310"/>
      </p:ext>
    </p:extLst>
  </p:cSld>
  <p:clrMapOvr>
    <a:masterClrMapping/>
  </p:clrMapOvr>
  <p:hf hdr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5406" y="640080"/>
            <a:ext cx="7114071" cy="304038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775658" y="3680460"/>
            <a:ext cx="6387426" cy="4000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425" y="4571748"/>
            <a:ext cx="7556033" cy="1633657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0725" y="3406347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091399" y="680405"/>
            <a:ext cx="516652" cy="61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20127" y="3050571"/>
            <a:ext cx="516652" cy="61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21039853"/>
      </p:ext>
    </p:extLst>
  </p:cSld>
  <p:clrMapOvr>
    <a:masterClrMapping/>
  </p:clrMapOvr>
  <p:hf hdr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6" y="2560321"/>
            <a:ext cx="7556034" cy="2861087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6" y="5440680"/>
            <a:ext cx="7556034" cy="76610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0725" y="523224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751677"/>
      </p:ext>
    </p:extLst>
  </p:cSld>
  <p:clrMapOvr>
    <a:masterClrMapping/>
  </p:clrMapOvr>
  <p:hf hdr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415406" y="640080"/>
            <a:ext cx="7114071" cy="304038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94425" y="4560570"/>
            <a:ext cx="7556034" cy="88011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6" y="5440680"/>
            <a:ext cx="7556034" cy="76610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0725" y="523224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91399" y="680405"/>
            <a:ext cx="516652" cy="61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420127" y="3050571"/>
            <a:ext cx="516652" cy="614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15771941"/>
      </p:ext>
    </p:extLst>
  </p:cSld>
  <p:clrMapOvr>
    <a:masterClrMapping/>
  </p:clrMapOvr>
  <p:hf hdr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5" y="658777"/>
            <a:ext cx="7556033" cy="3024021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94425" y="4560570"/>
            <a:ext cx="7556034" cy="88011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6" y="5440680"/>
            <a:ext cx="7556034" cy="76610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908017C2-8999-4759-9A5A-2B5FDF8E4DBB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0725" y="523224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68991"/>
      </p:ext>
    </p:extLst>
  </p:cSld>
  <p:clrMapOvr>
    <a:masterClrMapping/>
  </p:clrMapOvr>
  <p:hf hdr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56FEEB6F-C13F-4661-9A1F-76E3BC313F64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947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3900B4C1-CABA-45F5-958C-C478DEE1474E}" type="datetime1">
              <a:rPr lang="ru-RU" smtClean="0"/>
              <a:t>15.01.2020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77596" y="658776"/>
            <a:ext cx="1870999" cy="5548008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4425" y="658776"/>
            <a:ext cx="5489426" cy="554800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ED41583C-B186-4DA6-89B4-D81F55065E35}" type="datetime1">
              <a:rPr lang="ru-RU" smtClean="0">
                <a:solidFill>
                  <a:prstClr val="black"/>
                </a:solidFill>
              </a:rPr>
              <a:pPr/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70361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16969" y="288766"/>
            <a:ext cx="9299121" cy="6144123"/>
          </a:xfrm>
        </p:spPr>
        <p:txBody>
          <a:bodyPr lIns="86700" tIns="43350" rIns="86700" bIns="4335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03F82-FA6A-408E-8B46-E7AC91508205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0EE4A-6BE2-490A-84CE-0034C12C8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92731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969" y="288769"/>
            <a:ext cx="9299121" cy="1200402"/>
          </a:xfrm>
        </p:spPr>
        <p:txBody>
          <a:bodyPr tIns="43350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16962" y="1679656"/>
            <a:ext cx="4575928" cy="4753229"/>
          </a:xfrm>
        </p:spPr>
        <p:txBody>
          <a:bodyPr lIns="86700" tIns="43350" rIns="86700" bIns="4335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40152" y="1679656"/>
            <a:ext cx="4575929" cy="4753229"/>
          </a:xfrm>
        </p:spPr>
        <p:txBody>
          <a:bodyPr lIns="86700" tIns="43350" rIns="86700" bIns="4335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3036C-3852-4925-8C51-302BDE521CB0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15.01.2020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1819A-593D-40E3-B621-5C70774779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529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5" y="468392"/>
            <a:ext cx="2970748" cy="1025128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8918" y="468393"/>
            <a:ext cx="4391541" cy="5685711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5" y="1678544"/>
            <a:ext cx="2970748" cy="447555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F143FE22-9BD5-4691-8395-3EBF155EE24A}" type="datetime1">
              <a:rPr lang="ru-RU" smtClean="0"/>
              <a:t>15.01.2020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426" y="5040630"/>
            <a:ext cx="7556034" cy="59507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94425" y="666713"/>
            <a:ext cx="7556034" cy="404771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426" y="5635705"/>
            <a:ext cx="7556034" cy="518398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781737" y="6436959"/>
            <a:ext cx="971505" cy="388916"/>
          </a:xfrm>
          <a:prstGeom prst="rect">
            <a:avLst/>
          </a:prstGeom>
        </p:spPr>
        <p:txBody>
          <a:bodyPr/>
          <a:lstStyle/>
          <a:p>
            <a:fld id="{4CB2A5B6-2A17-48FA-BAB8-8A18D735A1BA}" type="datetime1">
              <a:rPr lang="ru-RU" smtClean="0"/>
              <a:t>15.01.2020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94425" y="6442599"/>
            <a:ext cx="6458148" cy="38338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0725" y="5232242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46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4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3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3594195"/>
            <a:ext cx="2502222" cy="3616394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0" y="5539250"/>
            <a:ext cx="1536917" cy="1656666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7571" y="655315"/>
            <a:ext cx="7552887" cy="13449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425" y="2240280"/>
            <a:ext cx="7556034" cy="4080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9674771" y="6812534"/>
            <a:ext cx="660873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3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3594195"/>
            <a:ext cx="2502222" cy="3616394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0" y="5539250"/>
            <a:ext cx="1536917" cy="1656666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7571" y="655315"/>
            <a:ext cx="7552887" cy="13449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425" y="2240280"/>
            <a:ext cx="7556034" cy="4080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9674771" y="6812534"/>
            <a:ext cx="660873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76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  <p:sldLayoutId id="2147483736" r:id="rId17"/>
    <p:sldLayoutId id="2147483737" r:id="rId1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3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3594195"/>
            <a:ext cx="2502222" cy="3616394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0" y="5539250"/>
            <a:ext cx="1536917" cy="1656666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7571" y="655315"/>
            <a:ext cx="7552887" cy="13449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425" y="2240280"/>
            <a:ext cx="7556034" cy="4080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9674771" y="6812534"/>
            <a:ext cx="660873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238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  <p:sldLayoutId id="2147483756" r:id="rId1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3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3594195"/>
            <a:ext cx="2502222" cy="3616394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0" y="5539250"/>
            <a:ext cx="1536917" cy="1656666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7571" y="655315"/>
            <a:ext cx="7552887" cy="13449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425" y="2240280"/>
            <a:ext cx="7556034" cy="4080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9674771" y="6812534"/>
            <a:ext cx="660873" cy="383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60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  <p:sldLayoutId id="2147483775" r:id="rId1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3.png"/><Relationship Id="rId4" Type="http://schemas.openxmlformats.org/officeDocument/2006/relationships/image" Target="../media/image12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7.png"/><Relationship Id="rId4" Type="http://schemas.openxmlformats.org/officeDocument/2006/relationships/image" Target="../media/image1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5.png"/><Relationship Id="rId4" Type="http://schemas.openxmlformats.org/officeDocument/2006/relationships/image" Target="../media/image24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7.png"/><Relationship Id="rId5" Type="http://schemas.openxmlformats.org/officeDocument/2006/relationships/image" Target="../media/image26.emf"/><Relationship Id="rId4" Type="http://schemas.openxmlformats.org/officeDocument/2006/relationships/oleObject" Target="../embeddings/oleObject9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9.png"/><Relationship Id="rId4" Type="http://schemas.openxmlformats.org/officeDocument/2006/relationships/image" Target="../media/image28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1.png"/><Relationship Id="rId5" Type="http://schemas.openxmlformats.org/officeDocument/2006/relationships/image" Target="../media/image30.emf"/><Relationship Id="rId4" Type="http://schemas.openxmlformats.org/officeDocument/2006/relationships/oleObject" Target="../embeddings/oleObject11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33.png"/><Relationship Id="rId4" Type="http://schemas.openxmlformats.org/officeDocument/2006/relationships/image" Target="../media/image32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35.png"/><Relationship Id="rId4" Type="http://schemas.openxmlformats.org/officeDocument/2006/relationships/image" Target="../media/image34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7.png"/><Relationship Id="rId5" Type="http://schemas.openxmlformats.org/officeDocument/2006/relationships/image" Target="../media/image36.emf"/><Relationship Id="rId4" Type="http://schemas.openxmlformats.org/officeDocument/2006/relationships/oleObject" Target="../embeddings/oleObject14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39.png"/><Relationship Id="rId4" Type="http://schemas.openxmlformats.org/officeDocument/2006/relationships/image" Target="../media/image38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41.png"/><Relationship Id="rId4" Type="http://schemas.openxmlformats.org/officeDocument/2006/relationships/image" Target="../media/image40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43.png"/><Relationship Id="rId4" Type="http://schemas.openxmlformats.org/officeDocument/2006/relationships/image" Target="../media/image42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45.png"/><Relationship Id="rId4" Type="http://schemas.openxmlformats.org/officeDocument/2006/relationships/image" Target="../media/image4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47.png"/><Relationship Id="rId4" Type="http://schemas.openxmlformats.org/officeDocument/2006/relationships/image" Target="../media/image46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49.png"/><Relationship Id="rId5" Type="http://schemas.openxmlformats.org/officeDocument/2006/relationships/image" Target="../media/image48.emf"/><Relationship Id="rId4" Type="http://schemas.openxmlformats.org/officeDocument/2006/relationships/oleObject" Target="../embeddings/oleObject20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51.png"/><Relationship Id="rId5" Type="http://schemas.openxmlformats.org/officeDocument/2006/relationships/image" Target="../media/image50.emf"/><Relationship Id="rId4" Type="http://schemas.openxmlformats.org/officeDocument/2006/relationships/oleObject" Target="../embeddings/oleObject21.bin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53.png"/><Relationship Id="rId5" Type="http://schemas.openxmlformats.org/officeDocument/2006/relationships/image" Target="../media/image52.emf"/><Relationship Id="rId4" Type="http://schemas.openxmlformats.org/officeDocument/2006/relationships/oleObject" Target="../embeddings/oleObject22.bin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55.png"/><Relationship Id="rId4" Type="http://schemas.openxmlformats.org/officeDocument/2006/relationships/image" Target="../media/image54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57.png"/><Relationship Id="rId4" Type="http://schemas.openxmlformats.org/officeDocument/2006/relationships/image" Target="../media/image56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59.png"/><Relationship Id="rId4" Type="http://schemas.openxmlformats.org/officeDocument/2006/relationships/image" Target="../media/image58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61.png"/><Relationship Id="rId4" Type="http://schemas.openxmlformats.org/officeDocument/2006/relationships/image" Target="../media/image60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63.png"/><Relationship Id="rId4" Type="http://schemas.openxmlformats.org/officeDocument/2006/relationships/image" Target="../media/image62.em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67.png"/><Relationship Id="rId4" Type="http://schemas.openxmlformats.org/officeDocument/2006/relationships/image" Target="../media/image66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69.png"/><Relationship Id="rId4" Type="http://schemas.openxmlformats.org/officeDocument/2006/relationships/image" Target="../media/image68.e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71.png"/><Relationship Id="rId5" Type="http://schemas.openxmlformats.org/officeDocument/2006/relationships/image" Target="../media/image70.emf"/><Relationship Id="rId4" Type="http://schemas.openxmlformats.org/officeDocument/2006/relationships/oleObject" Target="../embeddings/oleObject30.bin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\\SVD2078\mail\Рабият\77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5" y="932732"/>
            <a:ext cx="4176464" cy="504056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3222303" y="1440210"/>
            <a:ext cx="6984776" cy="3312368"/>
          </a:xfrm>
          <a:prstGeom prst="homePlate">
            <a:avLst>
              <a:gd name="adj" fmla="val 0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lIns="90637" tIns="45321" rIns="90637" bIns="45321" anchor="ctr"/>
          <a:lstStyle/>
          <a:p>
            <a:pPr algn="ctr" defTabSz="907483">
              <a:spcBef>
                <a:spcPct val="20000"/>
              </a:spcBef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anose="020B0604020202020204" pitchFamily="34" charset="0"/>
              </a:rPr>
              <a:t>СВОДНЫЙ ДОКЛАД</a:t>
            </a:r>
          </a:p>
          <a:p>
            <a:pPr algn="ctr" defTabSz="907483">
              <a:spcBef>
                <a:spcPct val="20000"/>
              </a:spcBef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anose="020B0604020202020204" pitchFamily="34" charset="0"/>
              </a:rPr>
              <a:t>о результатах мониторинга </a:t>
            </a:r>
          </a:p>
          <a:p>
            <a:pPr algn="ctr" defTabSz="907483">
              <a:spcBef>
                <a:spcPct val="20000"/>
              </a:spcBef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anose="020B0604020202020204" pitchFamily="34" charset="0"/>
              </a:rPr>
              <a:t>эффективности деятельности органов </a:t>
            </a:r>
          </a:p>
          <a:p>
            <a:pPr algn="ctr" defTabSz="907483">
              <a:spcBef>
                <a:spcPct val="20000"/>
              </a:spcBef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anose="020B0604020202020204" pitchFamily="34" charset="0"/>
              </a:rPr>
              <a:t>местного самоуправления городских округов </a:t>
            </a:r>
          </a:p>
          <a:p>
            <a:pPr algn="ctr" defTabSz="907483">
              <a:spcBef>
                <a:spcPct val="20000"/>
              </a:spcBef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anose="020B0604020202020204" pitchFamily="34" charset="0"/>
              </a:rPr>
              <a:t>и муниципальных районов Республики Дагестан </a:t>
            </a:r>
          </a:p>
          <a:p>
            <a:pPr algn="ctr" defTabSz="907483">
              <a:spcBef>
                <a:spcPct val="20000"/>
              </a:spcBef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anose="020B0604020202020204" pitchFamily="34" charset="0"/>
              </a:rPr>
              <a:t>по итогам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anose="020B0604020202020204" pitchFamily="34" charset="0"/>
              </a:rPr>
              <a:t>2018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anose="020B0604020202020204" pitchFamily="34" charset="0"/>
              </a:rPr>
              <a:t>года </a:t>
            </a:r>
          </a:p>
        </p:txBody>
      </p:sp>
    </p:spTree>
    <p:extLst>
      <p:ext uri="{BB962C8B-B14F-4D97-AF65-F5344CB8AC3E}">
        <p14:creationId xmlns:p14="http://schemas.microsoft.com/office/powerpoint/2010/main" val="190714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77315" y="6817519"/>
            <a:ext cx="855723" cy="383381"/>
          </a:xfrm>
        </p:spPr>
        <p:txBody>
          <a:bodyPr/>
          <a:lstStyle/>
          <a:p>
            <a:pPr>
              <a:defRPr/>
            </a:pPr>
            <a:fld id="{D7A70BC8-7B6D-4A77-A0E0-F3F61F167915}" type="slidenum">
              <a:rPr lang="ru-RU" sz="1300" smtClean="0">
                <a:solidFill>
                  <a:prstClr val="black"/>
                </a:solidFill>
                <a:latin typeface="Arial"/>
              </a:rPr>
              <a:pPr>
                <a:defRPr/>
              </a:pPr>
              <a:t>10</a:t>
            </a:fld>
            <a:endParaRPr lang="ru-RU" sz="13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8915" name="Прямоугольник 3"/>
          <p:cNvSpPr>
            <a:spLocks noChangeArrowheads="1"/>
          </p:cNvSpPr>
          <p:nvPr/>
        </p:nvSpPr>
        <p:spPr bwMode="auto">
          <a:xfrm>
            <a:off x="558007" y="360090"/>
            <a:ext cx="5400600" cy="6749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700" tIns="43350" rIns="86700" bIns="43350">
            <a:spAutoFit/>
          </a:bodyPr>
          <a:lstStyle>
            <a:lvl1pPr indent="450850" defTabSz="1139825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139825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139825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139825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139825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13982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13982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13982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13982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indent="0" algn="just" defTabSz="989164" eaLnBrk="1" hangingPunct="1">
              <a:lnSpc>
                <a:spcPct val="90000"/>
              </a:lnSpc>
              <a:tabLst/>
            </a:pPr>
            <a:r>
              <a:rPr lang="ru-RU" altLang="ru-RU" sz="1200" dirty="0" smtClean="0">
                <a:solidFill>
                  <a:srgbClr val="FF0000"/>
                </a:solidFill>
                <a:latin typeface="Times New Roman"/>
                <a:cs typeface="Times New Roman" pitchFamily="18" charset="0"/>
              </a:rPr>
              <a:t>        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В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результате проведенной работы по расширению налоговой базы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в 2018 году актуализированы  данные и оформлены права собственности на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77,8 тыс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. земельных участков и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51,7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тыс. объектов капитального строительства. </a:t>
            </a:r>
            <a:r>
              <a:rPr lang="ru-RU" altLang="ru-RU" sz="1300" i="1" dirty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В  государственный кадастр   недвижимости  дополнительно внесены сведения о </a:t>
            </a:r>
            <a:r>
              <a:rPr lang="ru-RU" altLang="ru-RU" sz="1300" i="1" dirty="0" smtClean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34,9 </a:t>
            </a:r>
            <a:r>
              <a:rPr lang="ru-RU" altLang="ru-RU" sz="1300" i="1" dirty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тыс. земельных участках и </a:t>
            </a:r>
            <a:r>
              <a:rPr lang="ru-RU" altLang="ru-RU" sz="1300" i="1" dirty="0" smtClean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18,5 </a:t>
            </a:r>
            <a:r>
              <a:rPr lang="ru-RU" altLang="ru-RU" sz="1300" i="1" dirty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тыс. объектах капитального строительства.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 Актуализированы сведения и  в целях налогообложения переведены в программу АИС «Налог-3» сведения о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87,89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тыс. земельных участках и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29,7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тыс. объектах капитального строительства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.</a:t>
            </a:r>
            <a:endParaRPr lang="ru-RU" altLang="ru-RU" sz="1300" dirty="0">
              <a:solidFill>
                <a:prstClr val="black"/>
              </a:solidFill>
              <a:latin typeface="Times New Roman"/>
              <a:ea typeface="Calibri" pitchFamily="34" charset="0"/>
              <a:cs typeface="Calibri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dirty="0" smtClean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Выявлен 6321 предприниматель, осуществлявший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деятельность без регистрации, из которых поставлено на налоговый учет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 3695 человек. Проводилась работа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по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снижению неформальной занятости населения. Выявлено 38,8 тыс. человек, осуществлявших деятельность без оформления трудовых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отношений, из них с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36,3 тыс.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работниками заключены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  <a:ea typeface="Calibri" pitchFamily="34" charset="0"/>
                <a:cs typeface="Calibri" pitchFamily="34" charset="0"/>
              </a:rPr>
              <a:t>трудовые договоры. </a:t>
            </a:r>
          </a:p>
          <a:p>
            <a:pPr algn="just">
              <a:lnSpc>
                <a:spcPct val="90000"/>
              </a:lnSpc>
            </a:pPr>
            <a:r>
              <a:rPr lang="ru-RU" altLang="ru-RU" sz="130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В то же время несколько снизились  объемы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 привлеченных частных  инвестиций в экономику территорий. Так,  в  2018 году объем инвестиции на душу населения (за исключением бюджетных средств)   по республике снизился   на 4,1% и составил   59,2 тыс. рублей.  В  основном реализация   инвестиционных проектов осуществлялась на территориях  МО  «город Махачкала», «город Дагестанские Огни», «город Каспийск» «</a:t>
            </a:r>
            <a:r>
              <a:rPr lang="ru-RU" altLang="ru-RU" sz="1300" dirty="0" err="1" smtClean="0">
                <a:solidFill>
                  <a:prstClr val="black"/>
                </a:solidFill>
                <a:latin typeface="Times New Roman"/>
              </a:rPr>
              <a:t>Шамильский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 район»,  «</a:t>
            </a:r>
            <a:r>
              <a:rPr lang="ru-RU" altLang="ru-RU" sz="1300" dirty="0" err="1" smtClean="0">
                <a:solidFill>
                  <a:prstClr val="black"/>
                </a:solidFill>
                <a:latin typeface="Times New Roman"/>
              </a:rPr>
              <a:t>Кумторкалинский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 район», «Ногайский район», «</a:t>
            </a:r>
            <a:r>
              <a:rPr lang="ru-RU" altLang="ru-RU" sz="1300" dirty="0" err="1" smtClean="0">
                <a:solidFill>
                  <a:prstClr val="black"/>
                </a:solidFill>
                <a:latin typeface="Times New Roman"/>
              </a:rPr>
              <a:t>Карабудахкентский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 район», «</a:t>
            </a:r>
            <a:r>
              <a:rPr lang="ru-RU" altLang="ru-RU" sz="1300" dirty="0" err="1" smtClean="0">
                <a:solidFill>
                  <a:prstClr val="black"/>
                </a:solidFill>
                <a:latin typeface="Times New Roman"/>
              </a:rPr>
              <a:t>Кизлярский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 район», «</a:t>
            </a:r>
            <a:r>
              <a:rPr lang="ru-RU" altLang="ru-RU" sz="1300" dirty="0" err="1" smtClean="0">
                <a:solidFill>
                  <a:prstClr val="black"/>
                </a:solidFill>
                <a:latin typeface="Times New Roman"/>
              </a:rPr>
              <a:t>Каякентский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 район», «Буйнакский район»,  «</a:t>
            </a:r>
            <a:r>
              <a:rPr lang="ru-RU" altLang="ru-RU" sz="1300" dirty="0" err="1" smtClean="0">
                <a:solidFill>
                  <a:prstClr val="black"/>
                </a:solidFill>
                <a:latin typeface="Times New Roman"/>
              </a:rPr>
              <a:t>Магарамкентский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 район», «Хасавюртовский район», «</a:t>
            </a:r>
            <a:r>
              <a:rPr lang="ru-RU" altLang="ru-RU" sz="1300" dirty="0" err="1" smtClean="0">
                <a:solidFill>
                  <a:prstClr val="black"/>
                </a:solidFill>
                <a:latin typeface="Times New Roman"/>
              </a:rPr>
              <a:t>Тарумовский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 район» и др.</a:t>
            </a:r>
          </a:p>
          <a:p>
            <a:pPr algn="just">
              <a:lnSpc>
                <a:spcPct val="90000"/>
              </a:lnSpc>
            </a:pPr>
            <a:r>
              <a:rPr lang="ru-RU" altLang="ru-RU" sz="13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</a:rPr>
              <a:t>В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2019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</a:rPr>
              <a:t>году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ожидается 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</a:rPr>
              <a:t>реализация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9 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</a:rPr>
              <a:t>инвестиционных проектов на общую сумму более 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8760,5 </a:t>
            </a:r>
            <a:r>
              <a:rPr lang="ru-RU" altLang="ru-RU" sz="1300" dirty="0" err="1" smtClean="0">
                <a:solidFill>
                  <a:prstClr val="black"/>
                </a:solidFill>
                <a:latin typeface="Times New Roman"/>
              </a:rPr>
              <a:t>млн.руб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</a:rPr>
              <a:t>. В рамках их реализации будет создано более 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8667 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</a:rPr>
              <a:t>рабочих мест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.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</a:rPr>
              <a:t> </a:t>
            </a:r>
            <a:endParaRPr lang="ru-RU" altLang="ru-RU" sz="1300" dirty="0" smtClean="0">
              <a:solidFill>
                <a:prstClr val="black"/>
              </a:solidFill>
              <a:latin typeface="Times New Roman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Кроме того, в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</a:rPr>
              <a:t>соответствии с постановлением Правительства Республики Дагестан от 25 апреля 2016 года № 110 «О реализации на территории Республики Дагестан проектов местных инициатив»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планируется выделить субсидии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</a:rPr>
              <a:t>из республиканского бюджета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 Республики Дагестан в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</a:rPr>
              <a:t>объеме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300 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</a:rPr>
              <a:t>млн. руб. на реализацию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106  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</a:rPr>
              <a:t>проектов </a:t>
            </a:r>
            <a:r>
              <a:rPr lang="ru-RU" altLang="ru-RU" sz="1300" dirty="0" smtClean="0">
                <a:solidFill>
                  <a:prstClr val="black"/>
                </a:solidFill>
                <a:latin typeface="Times New Roman"/>
              </a:rPr>
              <a:t>33  МО</a:t>
            </a:r>
            <a:r>
              <a:rPr lang="ru-RU" altLang="ru-RU" sz="1300" dirty="0">
                <a:solidFill>
                  <a:prstClr val="black"/>
                </a:solidFill>
                <a:latin typeface="Times New Roman"/>
              </a:rPr>
              <a:t>, направленных на развитие общественной инфраструктуры муниципальных образований Республики Дагестан.</a:t>
            </a:r>
            <a:endParaRPr lang="ru-RU" altLang="ru-RU" sz="1300" dirty="0" smtClean="0">
              <a:solidFill>
                <a:prstClr val="black"/>
              </a:solidFill>
              <a:latin typeface="Times New Roman"/>
            </a:endParaRPr>
          </a:p>
          <a:p>
            <a:pPr algn="just">
              <a:lnSpc>
                <a:spcPct val="90000"/>
              </a:lnSpc>
            </a:pPr>
            <a:endParaRPr lang="ru-RU" altLang="ru-RU" sz="1300" dirty="0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131286561"/>
              </p:ext>
            </p:extLst>
          </p:nvPr>
        </p:nvGraphicFramePr>
        <p:xfrm>
          <a:off x="5951613" y="1224186"/>
          <a:ext cx="4104456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365527" y="374002"/>
            <a:ext cx="3276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solidFill>
                  <a:srgbClr val="A5301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реализации </a:t>
            </a:r>
            <a:r>
              <a:rPr lang="ru-RU" sz="1800" b="1" dirty="0" smtClean="0">
                <a:solidFill>
                  <a:srgbClr val="A5301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проектов местных </a:t>
            </a:r>
            <a:r>
              <a:rPr lang="ru-RU" sz="1800" b="1" dirty="0">
                <a:solidFill>
                  <a:srgbClr val="A5301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инициатив</a:t>
            </a:r>
            <a:endParaRPr lang="ru-RU" sz="1800" dirty="0">
              <a:solidFill>
                <a:srgbClr val="A5301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136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117151" y="442972"/>
            <a:ext cx="6275157" cy="420292"/>
          </a:xfrm>
        </p:spPr>
        <p:txBody>
          <a:bodyPr tIns="43350">
            <a:normAutofit fontScale="90000"/>
          </a:bodyPr>
          <a:lstStyle/>
          <a:p>
            <a:pPr algn="ctr" eaLnBrk="1" hangingPunct="1"/>
            <a:r>
              <a:rPr lang="ru-RU" altLang="ru-RU" sz="2200" b="1" dirty="0" smtClean="0">
                <a:solidFill>
                  <a:srgbClr val="000000"/>
                </a:solidFill>
                <a:latin typeface="+mn-lt"/>
              </a:rPr>
              <a:t>1. </a:t>
            </a:r>
            <a:r>
              <a:rPr lang="ru-RU" altLang="ru-RU" sz="2200" b="1" dirty="0">
                <a:solidFill>
                  <a:srgbClr val="000000"/>
                </a:solidFill>
                <a:latin typeface="+mn-lt"/>
              </a:rPr>
              <a:t>Экономическое развитие</a:t>
            </a:r>
            <a:endParaRPr lang="ru-RU" altLang="ru-RU" sz="22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9940" name="Rectangle 3"/>
          <p:cNvSpPr>
            <a:spLocks noChangeArrowheads="1"/>
          </p:cNvSpPr>
          <p:nvPr/>
        </p:nvSpPr>
        <p:spPr bwMode="auto">
          <a:xfrm>
            <a:off x="154936" y="863264"/>
            <a:ext cx="10124414" cy="632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90" tIns="49346" rIns="98690" bIns="49346"/>
          <a:lstStyle>
            <a:lvl1pPr indent="492125" defTabSz="12493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2493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2493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2493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2493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2493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2493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2493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2493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lnSpc>
                <a:spcPct val="80000"/>
              </a:lnSpc>
              <a:spcBef>
                <a:spcPct val="40000"/>
              </a:spcBef>
            </a:pPr>
            <a:endParaRPr lang="ru-RU" altLang="ru-RU" sz="1200"/>
          </a:p>
        </p:txBody>
      </p:sp>
      <p:sp>
        <p:nvSpPr>
          <p:cNvPr id="39941" name="Text Box 4"/>
          <p:cNvSpPr txBox="1">
            <a:spLocks noChangeArrowheads="1"/>
          </p:cNvSpPr>
          <p:nvPr/>
        </p:nvSpPr>
        <p:spPr bwMode="auto">
          <a:xfrm>
            <a:off x="446398" y="1558710"/>
            <a:ext cx="9520016" cy="407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37" tIns="49368" rIns="98737" bIns="49368">
            <a:spAutoFit/>
          </a:bodyPr>
          <a:lstStyle>
            <a:lvl1pPr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2000">
              <a:latin typeface="Arial" pitchFamily="34" charset="0"/>
            </a:endParaRPr>
          </a:p>
        </p:txBody>
      </p:sp>
      <p:sp>
        <p:nvSpPr>
          <p:cNvPr id="39943" name="Rectangle 5"/>
          <p:cNvSpPr>
            <a:spLocks noChangeArrowheads="1"/>
          </p:cNvSpPr>
          <p:nvPr/>
        </p:nvSpPr>
        <p:spPr bwMode="auto">
          <a:xfrm>
            <a:off x="451465" y="1072951"/>
            <a:ext cx="9514950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97" tIns="49350" rIns="98697" bIns="49350"/>
          <a:lstStyle>
            <a:lvl1pPr indent="450850" defTabSz="1139825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139825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139825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139825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139825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13982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13982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13982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13982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ru-RU" altLang="ru-RU" sz="1300" dirty="0" smtClean="0">
                <a:latin typeface="+mn-lt"/>
              </a:rPr>
              <a:t>Мониторинг  </a:t>
            </a:r>
            <a:r>
              <a:rPr lang="ru-RU" altLang="ru-RU" sz="1300" dirty="0">
                <a:latin typeface="+mn-lt"/>
              </a:rPr>
              <a:t>эффективности деятельности  органов местного самоуправления  городских округов и  муниципальных районов в сфере экономического развития  за </a:t>
            </a:r>
            <a:r>
              <a:rPr lang="ru-RU" altLang="ru-RU" sz="1300" dirty="0" smtClean="0">
                <a:latin typeface="+mn-lt"/>
              </a:rPr>
              <a:t>2018 </a:t>
            </a:r>
            <a:r>
              <a:rPr lang="ru-RU" altLang="ru-RU" sz="1300" dirty="0">
                <a:latin typeface="+mn-lt"/>
              </a:rPr>
              <a:t>год осуществлен по</a:t>
            </a:r>
            <a:r>
              <a:rPr lang="en-US" altLang="ru-RU" sz="1300" dirty="0">
                <a:latin typeface="+mn-lt"/>
              </a:rPr>
              <a:t> </a:t>
            </a:r>
            <a:r>
              <a:rPr lang="ru-RU" altLang="ru-RU" sz="1300" dirty="0">
                <a:latin typeface="+mn-lt"/>
              </a:rPr>
              <a:t>показателям, характеризующим дорожное хозяйство и транспорт, развитие малого и среднего предпринимательства,  развитие  сельского </a:t>
            </a:r>
            <a:r>
              <a:rPr lang="ru-RU" altLang="ru-RU" sz="1300" dirty="0" smtClean="0">
                <a:latin typeface="+mn-lt"/>
              </a:rPr>
              <a:t>хозяйства.</a:t>
            </a:r>
            <a:endParaRPr lang="ru-RU" altLang="ru-RU" sz="1300" dirty="0">
              <a:latin typeface="+mn-lt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dirty="0">
                <a:latin typeface="+mn-lt"/>
              </a:rPr>
              <a:t>Приоритетными в республике  являются  меры по  поддержке  </a:t>
            </a:r>
            <a:r>
              <a:rPr lang="ru-RU" altLang="ru-RU" sz="1300" b="1" dirty="0">
                <a:latin typeface="+mn-lt"/>
              </a:rPr>
              <a:t>малого и среднего </a:t>
            </a:r>
            <a:r>
              <a:rPr lang="ru-RU" altLang="ru-RU" sz="1300" b="1" dirty="0" smtClean="0">
                <a:latin typeface="+mn-lt"/>
              </a:rPr>
              <a:t>предпринимательства</a:t>
            </a:r>
            <a:r>
              <a:rPr lang="ru-RU" altLang="ru-RU" sz="1300" dirty="0" smtClean="0">
                <a:latin typeface="+mn-lt"/>
              </a:rPr>
              <a:t>. </a:t>
            </a:r>
            <a:r>
              <a:rPr lang="ru-RU" altLang="ru-RU" sz="1300" dirty="0">
                <a:latin typeface="+mn-lt"/>
                <a:ea typeface="Calibri" pitchFamily="34" charset="0"/>
                <a:cs typeface="Times New Roman" pitchFamily="18" charset="0"/>
              </a:rPr>
              <a:t>Оборот продукции и </a:t>
            </a:r>
            <a:r>
              <a:rPr lang="ru-RU" altLang="ru-RU" sz="1300" dirty="0" smtClean="0">
                <a:latin typeface="+mn-lt"/>
                <a:ea typeface="Calibri" pitchFamily="34" charset="0"/>
                <a:cs typeface="Times New Roman" pitchFamily="18" charset="0"/>
              </a:rPr>
              <a:t>услуг, производимых </a:t>
            </a:r>
            <a:r>
              <a:rPr lang="ru-RU" altLang="ru-RU" sz="1300" dirty="0">
                <a:latin typeface="+mn-lt"/>
                <a:ea typeface="Calibri" pitchFamily="34" charset="0"/>
                <a:cs typeface="Times New Roman" pitchFamily="18" charset="0"/>
              </a:rPr>
              <a:t>малыми </a:t>
            </a:r>
            <a:r>
              <a:rPr lang="ru-RU" altLang="ru-RU" sz="1300" dirty="0" smtClean="0">
                <a:latin typeface="+mn-lt"/>
                <a:ea typeface="Calibri" pitchFamily="34" charset="0"/>
                <a:cs typeface="Times New Roman" pitchFamily="18" charset="0"/>
              </a:rPr>
              <a:t>предприятиями </a:t>
            </a:r>
            <a:r>
              <a:rPr lang="ru-RU" altLang="ru-RU" sz="1300" dirty="0">
                <a:latin typeface="+mn-lt"/>
                <a:ea typeface="Calibri" pitchFamily="34" charset="0"/>
                <a:cs typeface="Times New Roman" pitchFamily="18" charset="0"/>
              </a:rPr>
              <a:t>за </a:t>
            </a:r>
            <a:r>
              <a:rPr lang="ru-RU" altLang="ru-RU" sz="1300" dirty="0" smtClean="0">
                <a:latin typeface="+mn-lt"/>
                <a:ea typeface="Calibri" pitchFamily="34" charset="0"/>
                <a:cs typeface="Times New Roman" pitchFamily="18" charset="0"/>
              </a:rPr>
              <a:t>2018 </a:t>
            </a:r>
            <a:r>
              <a:rPr lang="ru-RU" altLang="ru-RU" sz="1300" dirty="0">
                <a:latin typeface="+mn-lt"/>
                <a:ea typeface="Calibri" pitchFamily="34" charset="0"/>
                <a:cs typeface="Times New Roman" pitchFamily="18" charset="0"/>
              </a:rPr>
              <a:t>год по Республике Дагестан составил </a:t>
            </a:r>
            <a:r>
              <a:rPr lang="ru-RU" altLang="ru-RU" sz="1300" dirty="0" smtClean="0">
                <a:latin typeface="+mn-lt"/>
                <a:ea typeface="Calibri" pitchFamily="34" charset="0"/>
                <a:cs typeface="Times New Roman" pitchFamily="18" charset="0"/>
              </a:rPr>
              <a:t>305,5 млрд. руб., </a:t>
            </a:r>
            <a:r>
              <a:rPr lang="ru-RU" altLang="ru-RU" sz="1300" dirty="0">
                <a:latin typeface="+mn-lt"/>
                <a:ea typeface="Calibri" pitchFamily="34" charset="0"/>
                <a:cs typeface="Times New Roman" pitchFamily="18" charset="0"/>
              </a:rPr>
              <a:t>или </a:t>
            </a:r>
            <a:r>
              <a:rPr lang="ru-RU" altLang="ru-RU" sz="1300" dirty="0" smtClean="0">
                <a:latin typeface="+mn-lt"/>
                <a:ea typeface="Calibri" pitchFamily="34" charset="0"/>
                <a:cs typeface="Times New Roman" pitchFamily="18" charset="0"/>
              </a:rPr>
              <a:t>147,7%  </a:t>
            </a:r>
            <a:r>
              <a:rPr lang="ru-RU" altLang="ru-RU" sz="1300" dirty="0">
                <a:latin typeface="+mn-lt"/>
                <a:ea typeface="Calibri" pitchFamily="34" charset="0"/>
                <a:cs typeface="Times New Roman" pitchFamily="18" charset="0"/>
              </a:rPr>
              <a:t>к уровню </a:t>
            </a:r>
            <a:r>
              <a:rPr lang="ru-RU" altLang="ru-RU" sz="1300" dirty="0" smtClean="0">
                <a:latin typeface="+mn-lt"/>
                <a:ea typeface="Calibri" pitchFamily="34" charset="0"/>
                <a:cs typeface="Times New Roman" pitchFamily="18" charset="0"/>
              </a:rPr>
              <a:t>2017 года (в сопоставимых ценах). </a:t>
            </a:r>
            <a:r>
              <a:rPr lang="ru-RU" altLang="ru-RU" sz="1300" dirty="0">
                <a:latin typeface="+mn-lt"/>
                <a:ea typeface="Calibri" pitchFamily="34" charset="0"/>
                <a:cs typeface="Times New Roman" pitchFamily="18" charset="0"/>
              </a:rPr>
              <a:t>В республике </a:t>
            </a:r>
            <a:r>
              <a:rPr lang="ru-RU" altLang="ru-RU" sz="1300" dirty="0" smtClean="0">
                <a:latin typeface="+mn-lt"/>
                <a:ea typeface="Calibri" pitchFamily="34" charset="0"/>
                <a:cs typeface="Times New Roman" pitchFamily="18" charset="0"/>
              </a:rPr>
              <a:t>в целях формирования благоприятных налоговых условий для  субъектов  предпринимательства</a:t>
            </a:r>
            <a:r>
              <a:rPr lang="ru-RU" altLang="ru-RU" sz="1300" dirty="0">
                <a:latin typeface="+mn-lt"/>
                <a:ea typeface="Calibri" pitchFamily="34" charset="0"/>
                <a:cs typeface="Times New Roman" pitchFamily="18" charset="0"/>
              </a:rPr>
              <a:t>, </a:t>
            </a:r>
            <a:r>
              <a:rPr lang="ru-RU" altLang="ru-RU" sz="1300" dirty="0" smtClean="0">
                <a:latin typeface="+mn-lt"/>
                <a:ea typeface="Calibri" pitchFamily="34" charset="0"/>
                <a:cs typeface="Times New Roman" pitchFamily="18" charset="0"/>
              </a:rPr>
              <a:t>приняты  соответствующие нормативные правовые акты. На оказание   государственной  поддержки  субъектам малого и среднего предпринимательства в рамках государственной программы Республики Дагестан «Экономическое развитие и   инновационная экономика» в 2018 году выделено 309,9 млн. рублей, в том числе 169,2 млн. рублей  из федерального бюджета.</a:t>
            </a:r>
            <a:endParaRPr lang="ru-RU" altLang="ru-RU" sz="1300" dirty="0">
              <a:latin typeface="+mn-lt"/>
              <a:ea typeface="Calibri" pitchFamily="34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b="1" dirty="0">
                <a:latin typeface="+mn-lt"/>
              </a:rPr>
              <a:t>Объем инвестиций в основной капитал </a:t>
            </a:r>
            <a:r>
              <a:rPr lang="ru-RU" altLang="ru-RU" sz="1300" dirty="0">
                <a:latin typeface="+mn-lt"/>
              </a:rPr>
              <a:t>(за исключением бюджетных средств)  в </a:t>
            </a:r>
            <a:r>
              <a:rPr lang="ru-RU" altLang="ru-RU" sz="1300" dirty="0" smtClean="0">
                <a:latin typeface="+mn-lt"/>
              </a:rPr>
              <a:t>2018 </a:t>
            </a:r>
            <a:r>
              <a:rPr lang="ru-RU" altLang="ru-RU" sz="1300" dirty="0">
                <a:latin typeface="+mn-lt"/>
              </a:rPr>
              <a:t>году по республике  </a:t>
            </a:r>
            <a:r>
              <a:rPr lang="ru-RU" altLang="ru-RU" sz="1300" dirty="0" smtClean="0">
                <a:latin typeface="+mn-lt"/>
              </a:rPr>
              <a:t>увеличился в действующих ценах  </a:t>
            </a:r>
            <a:r>
              <a:rPr lang="ru-RU" altLang="ru-RU" sz="1300" dirty="0">
                <a:latin typeface="+mn-lt"/>
              </a:rPr>
              <a:t>по сравнению с предыдущим годом на  </a:t>
            </a:r>
            <a:r>
              <a:rPr lang="ru-RU" altLang="ru-RU" sz="1300" dirty="0" smtClean="0">
                <a:latin typeface="+mn-lt"/>
              </a:rPr>
              <a:t>6,1% </a:t>
            </a:r>
            <a:r>
              <a:rPr lang="ru-RU" altLang="ru-RU" sz="1300" dirty="0">
                <a:latin typeface="+mn-lt"/>
              </a:rPr>
              <a:t>и составил </a:t>
            </a:r>
            <a:r>
              <a:rPr lang="ru-RU" altLang="ru-RU" sz="1300" dirty="0" smtClean="0">
                <a:latin typeface="+mn-lt"/>
              </a:rPr>
              <a:t>182,1 млрд. рублей. </a:t>
            </a:r>
            <a:r>
              <a:rPr lang="ru-RU" altLang="ru-RU" sz="1300" dirty="0" smtClean="0">
                <a:latin typeface="+mn-lt"/>
                <a:ea typeface="Calibri" pitchFamily="34" charset="0"/>
                <a:cs typeface="Calibri" pitchFamily="34" charset="0"/>
              </a:rPr>
              <a:t>Также, </a:t>
            </a:r>
            <a:r>
              <a:rPr lang="ru-RU" altLang="ru-RU" sz="1300" dirty="0">
                <a:latin typeface="+mn-lt"/>
                <a:ea typeface="Calibri" pitchFamily="34" charset="0"/>
                <a:cs typeface="Calibri" pitchFamily="34" charset="0"/>
              </a:rPr>
              <a:t>в расчете на душу населения объем частных инвестиций по республике за </a:t>
            </a:r>
            <a:r>
              <a:rPr lang="ru-RU" altLang="ru-RU" sz="1300" dirty="0" smtClean="0">
                <a:latin typeface="+mn-lt"/>
                <a:ea typeface="Calibri" pitchFamily="34" charset="0"/>
                <a:cs typeface="Calibri" pitchFamily="34" charset="0"/>
              </a:rPr>
              <a:t>2018 </a:t>
            </a:r>
            <a:r>
              <a:rPr lang="ru-RU" altLang="ru-RU" sz="1300" dirty="0">
                <a:latin typeface="+mn-lt"/>
                <a:ea typeface="Calibri" pitchFamily="34" charset="0"/>
                <a:cs typeface="Calibri" pitchFamily="34" charset="0"/>
              </a:rPr>
              <a:t>год составил </a:t>
            </a:r>
            <a:r>
              <a:rPr lang="ru-RU" altLang="ru-RU" sz="1300" dirty="0" smtClean="0">
                <a:latin typeface="+mn-lt"/>
                <a:ea typeface="Calibri" pitchFamily="34" charset="0"/>
                <a:cs typeface="Calibri" pitchFamily="34" charset="0"/>
              </a:rPr>
              <a:t>59,2 тыс. руб., </a:t>
            </a:r>
            <a:r>
              <a:rPr lang="ru-RU" altLang="ru-RU" sz="1300" dirty="0">
                <a:latin typeface="+mn-lt"/>
                <a:ea typeface="Calibri" pitchFamily="34" charset="0"/>
                <a:cs typeface="Calibri" pitchFamily="34" charset="0"/>
              </a:rPr>
              <a:t>что </a:t>
            </a:r>
            <a:r>
              <a:rPr lang="ru-RU" altLang="ru-RU" sz="1300" dirty="0" smtClean="0">
                <a:latin typeface="+mn-lt"/>
                <a:ea typeface="Calibri" pitchFamily="34" charset="0"/>
                <a:cs typeface="Calibri" pitchFamily="34" charset="0"/>
              </a:rPr>
              <a:t>в 1,6  </a:t>
            </a:r>
            <a:r>
              <a:rPr lang="ru-RU" altLang="ru-RU" sz="1300" dirty="0">
                <a:latin typeface="+mn-lt"/>
                <a:ea typeface="Calibri" pitchFamily="34" charset="0"/>
                <a:cs typeface="Calibri" pitchFamily="34" charset="0"/>
              </a:rPr>
              <a:t>раза меньше, чем в среднем по РФ </a:t>
            </a:r>
            <a:r>
              <a:rPr lang="ru-RU" altLang="ru-RU" sz="1300" dirty="0" smtClean="0">
                <a:latin typeface="+mn-lt"/>
                <a:ea typeface="Calibri" pitchFamily="34" charset="0"/>
                <a:cs typeface="Calibri" pitchFamily="34" charset="0"/>
              </a:rPr>
              <a:t>(106,2 тыс. руб. </a:t>
            </a:r>
            <a:r>
              <a:rPr lang="ru-RU" altLang="ru-RU" sz="1300" dirty="0">
                <a:latin typeface="+mn-lt"/>
                <a:ea typeface="Calibri" pitchFamily="34" charset="0"/>
                <a:cs typeface="Calibri" pitchFamily="34" charset="0"/>
              </a:rPr>
              <a:t>на одного жителя</a:t>
            </a:r>
            <a:r>
              <a:rPr lang="ru-RU" altLang="ru-RU" sz="1300" dirty="0" smtClean="0">
                <a:latin typeface="+mn-lt"/>
                <a:ea typeface="Calibri" pitchFamily="34" charset="0"/>
                <a:cs typeface="Calibri" pitchFamily="34" charset="0"/>
              </a:rPr>
              <a:t>).  </a:t>
            </a:r>
            <a:r>
              <a:rPr lang="ru-RU" altLang="ru-RU" sz="1300" dirty="0">
                <a:latin typeface="+mn-lt"/>
                <a:ea typeface="Calibri" pitchFamily="34" charset="0"/>
                <a:cs typeface="Calibri" pitchFamily="34" charset="0"/>
              </a:rPr>
              <a:t>В республике проводится определенная работа по привлечению внебюджетных инвестиций в экономику </a:t>
            </a:r>
            <a:r>
              <a:rPr lang="ru-RU" altLang="ru-RU" sz="1300" dirty="0" smtClean="0">
                <a:latin typeface="+mn-lt"/>
                <a:ea typeface="Calibri" pitchFamily="34" charset="0"/>
                <a:cs typeface="Calibri" pitchFamily="34" charset="0"/>
              </a:rPr>
              <a:t>республики. </a:t>
            </a:r>
            <a:r>
              <a:rPr lang="ru-RU" altLang="ru-RU" sz="1300" dirty="0">
                <a:latin typeface="+mn-lt"/>
                <a:ea typeface="Calibri" pitchFamily="34" charset="0"/>
                <a:cs typeface="Calibri" pitchFamily="34" charset="0"/>
              </a:rPr>
              <a:t>Основным фактором роста инвестиций стали совершенствование институтов </a:t>
            </a:r>
            <a:r>
              <a:rPr lang="ru-RU" altLang="ru-RU" sz="1300" dirty="0" smtClean="0">
                <a:latin typeface="+mn-lt"/>
                <a:ea typeface="Calibri" pitchFamily="34" charset="0"/>
                <a:cs typeface="Calibri" pitchFamily="34" charset="0"/>
              </a:rPr>
              <a:t>развития. Внедрен </a:t>
            </a:r>
            <a:r>
              <a:rPr lang="ru-RU" altLang="ru-RU" sz="1300" dirty="0">
                <a:latin typeface="+mn-lt"/>
                <a:ea typeface="Calibri" pitchFamily="34" charset="0"/>
                <a:cs typeface="Calibri" pitchFamily="34" charset="0"/>
              </a:rPr>
              <a:t>стандарт деятельности органов исполнительной власти Республики Дагестан по обеспечению благоприятного инвестиционного климата в </a:t>
            </a:r>
            <a:r>
              <a:rPr lang="ru-RU" altLang="ru-RU" sz="1300" dirty="0" smtClean="0">
                <a:latin typeface="+mn-lt"/>
                <a:ea typeface="Calibri" pitchFamily="34" charset="0"/>
                <a:cs typeface="Calibri" pitchFamily="34" charset="0"/>
              </a:rPr>
              <a:t>регионе. </a:t>
            </a:r>
            <a:r>
              <a:rPr lang="ru-RU" altLang="ru-RU" sz="1300" dirty="0">
                <a:latin typeface="+mn-lt"/>
                <a:ea typeface="Calibri" pitchFamily="34" charset="0"/>
                <a:cs typeface="Calibri" pitchFamily="34" charset="0"/>
              </a:rPr>
              <a:t>В реестр инвестиционных проектов республики включены </a:t>
            </a:r>
            <a:r>
              <a:rPr lang="ru-RU" altLang="ru-RU" sz="1300" dirty="0" smtClean="0">
                <a:latin typeface="+mn-lt"/>
                <a:ea typeface="Calibri" pitchFamily="34" charset="0"/>
                <a:cs typeface="Calibri" pitchFamily="34" charset="0"/>
              </a:rPr>
              <a:t>53</a:t>
            </a:r>
            <a:r>
              <a:rPr lang="ru-RU" altLang="ru-RU" sz="1300" dirty="0">
                <a:latin typeface="+mn-lt"/>
                <a:ea typeface="Calibri" pitchFamily="34" charset="0"/>
                <a:cs typeface="Calibri" pitchFamily="34" charset="0"/>
              </a:rPr>
              <a:t> </a:t>
            </a:r>
            <a:r>
              <a:rPr lang="ru-RU" altLang="ru-RU" sz="1300" dirty="0" smtClean="0">
                <a:latin typeface="+mn-lt"/>
                <a:ea typeface="Calibri" pitchFamily="34" charset="0"/>
                <a:cs typeface="Calibri" pitchFamily="34" charset="0"/>
              </a:rPr>
              <a:t>проекта.</a:t>
            </a:r>
            <a:endParaRPr lang="ru-RU" altLang="ru-RU" sz="1300" dirty="0">
              <a:latin typeface="+mn-lt"/>
              <a:ea typeface="Calibri" pitchFamily="34" charset="0"/>
              <a:cs typeface="Calibri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dirty="0">
                <a:latin typeface="+mn-lt"/>
                <a:ea typeface="Calibri" pitchFamily="34" charset="0"/>
                <a:cs typeface="Calibri" pitchFamily="34" charset="0"/>
              </a:rPr>
              <a:t> </a:t>
            </a:r>
            <a:r>
              <a:rPr lang="ru-RU" altLang="ru-RU" sz="1300" dirty="0">
                <a:latin typeface="+mn-lt"/>
              </a:rPr>
              <a:t>Общий объем средств, предусмотренный мероприятиями по государственной поддержке </a:t>
            </a:r>
            <a:r>
              <a:rPr lang="ru-RU" altLang="ru-RU" sz="1300" b="1" dirty="0">
                <a:latin typeface="+mn-lt"/>
              </a:rPr>
              <a:t>дорожного хозяйства </a:t>
            </a:r>
            <a:r>
              <a:rPr lang="ru-RU" altLang="ru-RU" sz="1300" dirty="0">
                <a:latin typeface="+mn-lt"/>
              </a:rPr>
              <a:t>по республике в </a:t>
            </a:r>
            <a:r>
              <a:rPr lang="ru-RU" altLang="ru-RU" sz="1300" dirty="0" smtClean="0">
                <a:latin typeface="+mn-lt"/>
              </a:rPr>
              <a:t>2018 году, </a:t>
            </a:r>
            <a:r>
              <a:rPr lang="ru-RU" altLang="ru-RU" sz="1300" dirty="0">
                <a:latin typeface="+mn-lt"/>
              </a:rPr>
              <a:t>составил </a:t>
            </a:r>
            <a:r>
              <a:rPr lang="ru-RU" altLang="ru-RU" sz="1300" dirty="0" smtClean="0">
                <a:latin typeface="+mn-lt"/>
              </a:rPr>
              <a:t>7702,2 млн. руб., из них 168,3 –  средства федерального бюджета и 7533,9 –  республиканского бюджета РД.  При </a:t>
            </a:r>
            <a:r>
              <a:rPr lang="ru-RU" altLang="ru-RU" sz="1300" dirty="0">
                <a:latin typeface="+mn-lt"/>
              </a:rPr>
              <a:t>этом, в </a:t>
            </a:r>
            <a:r>
              <a:rPr lang="ru-RU" altLang="ru-RU" sz="1300" dirty="0" smtClean="0">
                <a:latin typeface="+mn-lt"/>
              </a:rPr>
              <a:t>2018 </a:t>
            </a:r>
            <a:r>
              <a:rPr lang="ru-RU" altLang="ru-RU" sz="1300" dirty="0">
                <a:latin typeface="+mn-lt"/>
              </a:rPr>
              <a:t>году  построено </a:t>
            </a:r>
            <a:r>
              <a:rPr lang="ru-RU" altLang="ru-RU" sz="1300" dirty="0" smtClean="0">
                <a:latin typeface="+mn-lt"/>
              </a:rPr>
              <a:t>  и реконструировано 35,6 км </a:t>
            </a:r>
            <a:r>
              <a:rPr lang="ru-RU" altLang="ru-RU" sz="1300" dirty="0">
                <a:latin typeface="+mn-lt"/>
              </a:rPr>
              <a:t>дорог и </a:t>
            </a:r>
            <a:r>
              <a:rPr lang="ru-RU" altLang="ru-RU" sz="1300" dirty="0" smtClean="0">
                <a:latin typeface="+mn-lt"/>
              </a:rPr>
              <a:t>4 моста  общей протяженностью 124,8 </a:t>
            </a:r>
            <a:r>
              <a:rPr lang="ru-RU" altLang="ru-RU" sz="1300" dirty="0" err="1" smtClean="0">
                <a:latin typeface="+mn-lt"/>
              </a:rPr>
              <a:t>пог</a:t>
            </a:r>
            <a:r>
              <a:rPr lang="ru-RU" altLang="ru-RU" sz="1300" dirty="0" smtClean="0">
                <a:latin typeface="+mn-lt"/>
              </a:rPr>
              <a:t>. метров, </a:t>
            </a:r>
            <a:r>
              <a:rPr lang="ru-RU" altLang="ru-RU" sz="1300" dirty="0">
                <a:latin typeface="+mn-lt"/>
              </a:rPr>
              <a:t>отремонтировано  </a:t>
            </a:r>
            <a:r>
              <a:rPr lang="ru-RU" altLang="ru-RU" sz="1300" dirty="0" smtClean="0">
                <a:latin typeface="+mn-lt"/>
              </a:rPr>
              <a:t>235,2 </a:t>
            </a:r>
            <a:r>
              <a:rPr lang="ru-RU" altLang="ru-RU" sz="1300" dirty="0">
                <a:latin typeface="+mn-lt"/>
              </a:rPr>
              <a:t>км  </a:t>
            </a:r>
            <a:r>
              <a:rPr lang="ru-RU" altLang="ru-RU" sz="1300" dirty="0" smtClean="0">
                <a:latin typeface="+mn-lt"/>
              </a:rPr>
              <a:t>дорог и 6 мостов протяженностью 162,5 </a:t>
            </a:r>
            <a:r>
              <a:rPr lang="ru-RU" altLang="ru-RU" sz="1300" dirty="0" err="1" smtClean="0">
                <a:latin typeface="+mn-lt"/>
              </a:rPr>
              <a:t>пог</a:t>
            </a:r>
            <a:r>
              <a:rPr lang="ru-RU" altLang="ru-RU" sz="1300" dirty="0" smtClean="0">
                <a:latin typeface="+mn-lt"/>
              </a:rPr>
              <a:t>. метров. </a:t>
            </a:r>
            <a:r>
              <a:rPr lang="ru-RU" altLang="ru-RU" sz="1300" dirty="0">
                <a:latin typeface="+mn-lt"/>
              </a:rPr>
              <a:t>В то же время,  анализ показателей, характеризующих развитие дорожного хозяйства муниципальных образований, свидетельствует о  неудовлетворительном состоянии существующей  сети автомобильных дорог  местного значения,  что связано  с нехваткой финансовых средств на  содержание дорог  в бюджетах муниципальных </a:t>
            </a:r>
            <a:r>
              <a:rPr lang="ru-RU" altLang="ru-RU" sz="1300" dirty="0" smtClean="0">
                <a:latin typeface="+mn-lt"/>
              </a:rPr>
              <a:t>образований.</a:t>
            </a:r>
            <a:endParaRPr lang="ru-RU" altLang="ru-RU" sz="1300" dirty="0">
              <a:latin typeface="+mn-lt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dirty="0">
                <a:latin typeface="+mn-lt"/>
                <a:cs typeface="Times New Roman" pitchFamily="18" charset="0"/>
              </a:rPr>
              <a:t>Объем производства продукции </a:t>
            </a:r>
            <a:r>
              <a:rPr lang="ru-RU" altLang="ru-RU" sz="1300" b="1" dirty="0">
                <a:latin typeface="+mn-lt"/>
                <a:cs typeface="Times New Roman" pitchFamily="18" charset="0"/>
              </a:rPr>
              <a:t>сельского хозяйства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 за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2018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год составил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124,4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 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млрд. руб.,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что на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1,1%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выше уровня предыдущего года (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2017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год –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105,3%). </a:t>
            </a:r>
            <a:r>
              <a:rPr lang="ru-RU" altLang="ru-RU" sz="1300" dirty="0" smtClean="0">
                <a:latin typeface="+mn-lt"/>
              </a:rPr>
              <a:t>Удельный </a:t>
            </a:r>
            <a:r>
              <a:rPr lang="ru-RU" altLang="ru-RU" sz="1300" dirty="0">
                <a:latin typeface="+mn-lt"/>
              </a:rPr>
              <a:t>вес прибыльных крупных и средних сельскохозяйственных организаций составил </a:t>
            </a:r>
            <a:r>
              <a:rPr lang="ru-RU" altLang="ru-RU" sz="1300" dirty="0" smtClean="0">
                <a:latin typeface="+mn-lt"/>
              </a:rPr>
              <a:t>93,3%  </a:t>
            </a:r>
            <a:r>
              <a:rPr lang="ru-RU" altLang="ru-RU" sz="1300" dirty="0">
                <a:latin typeface="+mn-lt"/>
              </a:rPr>
              <a:t>(в </a:t>
            </a:r>
            <a:r>
              <a:rPr lang="ru-RU" altLang="ru-RU" sz="1300" dirty="0" smtClean="0">
                <a:latin typeface="+mn-lt"/>
              </a:rPr>
              <a:t>2017 </a:t>
            </a:r>
            <a:r>
              <a:rPr lang="ru-RU" altLang="ru-RU" sz="1300" dirty="0">
                <a:latin typeface="+mn-lt"/>
              </a:rPr>
              <a:t>году- </a:t>
            </a:r>
            <a:r>
              <a:rPr lang="ru-RU" altLang="ru-RU" sz="1300" dirty="0" smtClean="0">
                <a:latin typeface="+mn-lt"/>
              </a:rPr>
              <a:t>94,2%).</a:t>
            </a:r>
            <a:endParaRPr lang="ru-RU" altLang="ru-RU" sz="1300" dirty="0">
              <a:latin typeface="+mn-lt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b="1" dirty="0">
                <a:latin typeface="+mn-lt"/>
              </a:rPr>
              <a:t>Среднемесячная номинальная заработная плата одного работника</a:t>
            </a:r>
            <a:r>
              <a:rPr lang="ru-RU" altLang="ru-RU" sz="1300" dirty="0">
                <a:latin typeface="+mn-lt"/>
              </a:rPr>
              <a:t> </a:t>
            </a:r>
            <a:r>
              <a:rPr lang="ru-RU" altLang="ru-RU" sz="1300" dirty="0" smtClean="0">
                <a:latin typeface="+mn-lt"/>
              </a:rPr>
              <a:t>за 2018 </a:t>
            </a:r>
            <a:r>
              <a:rPr lang="ru-RU" altLang="ru-RU" sz="1300" dirty="0">
                <a:latin typeface="+mn-lt"/>
              </a:rPr>
              <a:t>год  увеличилась на </a:t>
            </a:r>
            <a:r>
              <a:rPr lang="ru-RU" altLang="ru-RU" sz="1300" dirty="0" smtClean="0">
                <a:latin typeface="+mn-lt"/>
              </a:rPr>
              <a:t>14,7% </a:t>
            </a:r>
            <a:r>
              <a:rPr lang="ru-RU" altLang="ru-RU" sz="1300" dirty="0">
                <a:latin typeface="+mn-lt"/>
              </a:rPr>
              <a:t>(в </a:t>
            </a:r>
            <a:r>
              <a:rPr lang="ru-RU" altLang="ru-RU" sz="1300" dirty="0" smtClean="0">
                <a:latin typeface="+mn-lt"/>
              </a:rPr>
              <a:t>2017 </a:t>
            </a:r>
            <a:r>
              <a:rPr lang="ru-RU" altLang="ru-RU" sz="1300" dirty="0">
                <a:latin typeface="+mn-lt"/>
              </a:rPr>
              <a:t>году - на </a:t>
            </a:r>
            <a:r>
              <a:rPr lang="ru-RU" altLang="ru-RU" sz="1300" dirty="0" smtClean="0">
                <a:latin typeface="+mn-lt"/>
              </a:rPr>
              <a:t>6,4%). Реальные </a:t>
            </a:r>
            <a:r>
              <a:rPr lang="ru-RU" altLang="ru-RU" sz="1300" dirty="0">
                <a:latin typeface="+mn-lt"/>
              </a:rPr>
              <a:t>располагаемые денежные </a:t>
            </a:r>
            <a:r>
              <a:rPr lang="ru-RU" altLang="ru-RU" sz="1300" dirty="0" smtClean="0">
                <a:latin typeface="+mn-lt"/>
              </a:rPr>
              <a:t>доходы населения составили 96,2% к предыдущему году </a:t>
            </a:r>
            <a:r>
              <a:rPr lang="ru-RU" altLang="ru-RU" sz="1300" dirty="0">
                <a:latin typeface="+mn-lt"/>
              </a:rPr>
              <a:t>(в </a:t>
            </a:r>
            <a:r>
              <a:rPr lang="ru-RU" altLang="ru-RU" sz="1300" dirty="0" smtClean="0">
                <a:latin typeface="+mn-lt"/>
              </a:rPr>
              <a:t>2017 </a:t>
            </a:r>
            <a:r>
              <a:rPr lang="ru-RU" altLang="ru-RU" sz="1300" dirty="0">
                <a:latin typeface="+mn-lt"/>
              </a:rPr>
              <a:t>году </a:t>
            </a:r>
            <a:r>
              <a:rPr lang="ru-RU" altLang="ru-RU" sz="1300" dirty="0" smtClean="0">
                <a:latin typeface="+mn-lt"/>
              </a:rPr>
              <a:t>– 101,1%). </a:t>
            </a:r>
            <a:r>
              <a:rPr lang="ru-RU" altLang="ru-RU" sz="1300" dirty="0">
                <a:latin typeface="+mn-lt"/>
              </a:rPr>
              <a:t>Несмотря на  рост заработной платы, ее величина </a:t>
            </a:r>
            <a:r>
              <a:rPr lang="ru-RU" altLang="ru-RU" sz="1300" dirty="0" smtClean="0">
                <a:latin typeface="+mn-lt"/>
              </a:rPr>
              <a:t>(25155,3 руб.),  по-прежнему,  </a:t>
            </a:r>
            <a:r>
              <a:rPr lang="ru-RU" altLang="ru-RU" sz="1300" dirty="0">
                <a:latin typeface="+mn-lt"/>
              </a:rPr>
              <a:t>оставалась меньше среднего значения в целом </a:t>
            </a:r>
            <a:r>
              <a:rPr lang="ru-RU" altLang="ru-RU" sz="1300" dirty="0" smtClean="0">
                <a:latin typeface="+mn-lt"/>
              </a:rPr>
              <a:t> по </a:t>
            </a:r>
            <a:r>
              <a:rPr lang="ru-RU" altLang="ru-RU" sz="1300" dirty="0">
                <a:latin typeface="+mn-lt"/>
              </a:rPr>
              <a:t>РФ </a:t>
            </a:r>
            <a:r>
              <a:rPr lang="ru-RU" altLang="ru-RU" sz="1300" dirty="0" smtClean="0">
                <a:latin typeface="+mn-lt"/>
              </a:rPr>
              <a:t>(в 1,8 </a:t>
            </a:r>
            <a:r>
              <a:rPr lang="ru-RU" altLang="ru-RU" sz="1300" dirty="0">
                <a:latin typeface="+mn-lt"/>
              </a:rPr>
              <a:t>раза) и </a:t>
            </a:r>
            <a:r>
              <a:rPr lang="ru-RU" altLang="ru-RU" sz="1300" dirty="0" smtClean="0">
                <a:latin typeface="+mn-lt"/>
              </a:rPr>
              <a:t>  по </a:t>
            </a:r>
            <a:r>
              <a:rPr lang="ru-RU" altLang="ru-RU" sz="1300" dirty="0">
                <a:latin typeface="+mn-lt"/>
              </a:rPr>
              <a:t>СКФО </a:t>
            </a:r>
            <a:r>
              <a:rPr lang="ru-RU" altLang="ru-RU" sz="1300" dirty="0" smtClean="0">
                <a:latin typeface="+mn-lt"/>
              </a:rPr>
              <a:t>(</a:t>
            </a:r>
            <a:r>
              <a:rPr lang="ru-RU" altLang="ru-RU" sz="1300" dirty="0">
                <a:latin typeface="+mn-lt"/>
              </a:rPr>
              <a:t>в </a:t>
            </a:r>
            <a:r>
              <a:rPr lang="ru-RU" altLang="ru-RU" sz="1300" dirty="0" smtClean="0">
                <a:latin typeface="+mn-lt"/>
              </a:rPr>
              <a:t>1,1  </a:t>
            </a:r>
            <a:r>
              <a:rPr lang="ru-RU" altLang="ru-RU" sz="1300" dirty="0">
                <a:latin typeface="+mn-lt"/>
              </a:rPr>
              <a:t>раза</a:t>
            </a:r>
            <a:r>
              <a:rPr lang="ru-RU" altLang="ru-RU" sz="1300" dirty="0" smtClean="0">
                <a:latin typeface="+mn-lt"/>
              </a:rPr>
              <a:t>).</a:t>
            </a:r>
            <a:endParaRPr lang="ru-RU" altLang="ru-RU" sz="1300" dirty="0">
              <a:latin typeface="+mn-lt"/>
            </a:endParaRPr>
          </a:p>
          <a:p>
            <a:pPr algn="just">
              <a:lnSpc>
                <a:spcPct val="80000"/>
              </a:lnSpc>
              <a:spcBef>
                <a:spcPct val="40000"/>
              </a:spcBef>
            </a:pPr>
            <a:endParaRPr lang="ru-RU" altLang="ru-RU" sz="1300" dirty="0">
              <a:latin typeface="+mn-lt"/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847039" y="6840810"/>
            <a:ext cx="488606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11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4394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961" y="288762"/>
            <a:ext cx="9299121" cy="362842"/>
          </a:xfrm>
        </p:spPr>
        <p:txBody>
          <a:bodyPr tIns="43350">
            <a:normAutofit fontScale="90000"/>
          </a:bodyPr>
          <a:lstStyle/>
          <a:p>
            <a:pPr>
              <a:defRPr/>
            </a:pPr>
            <a:r>
              <a:rPr lang="en-US" sz="2000" b="1" i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1.1. </a:t>
            </a:r>
            <a:r>
              <a:rPr lang="ru-RU" sz="2000" b="1" i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Развитие</a:t>
            </a:r>
            <a:r>
              <a:rPr lang="ru-RU" sz="2000" b="1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sz="2000" b="1" i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малого и среднего предпринимательства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0" y="720131"/>
            <a:ext cx="9505057" cy="1944216"/>
          </a:xfrm>
        </p:spPr>
        <p:txBody>
          <a:bodyPr lIns="86700" tIns="43350" rIns="86700" bIns="43350">
            <a:normAutofit/>
          </a:bodyPr>
          <a:lstStyle/>
          <a:p>
            <a:pPr marL="0" indent="375474" algn="just">
              <a:lnSpc>
                <a:spcPct val="90000"/>
              </a:lnSpc>
              <a:spcBef>
                <a:spcPts val="0"/>
              </a:spcBef>
              <a:buNone/>
              <a:defRPr/>
            </a:pPr>
            <a:r>
              <a:rPr lang="ru-RU" sz="1300" dirty="0" smtClean="0">
                <a:solidFill>
                  <a:schemeClr val="tx1"/>
                </a:solidFill>
                <a:cs typeface="Times New Roman" pitchFamily="18" charset="0"/>
              </a:rPr>
              <a:t>В целях создания условий для развития  малого и среднего предпринимательства  в республике реализуется подпрограмма «</a:t>
            </a: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Развитие малого и среднего предпринимательства в Республике Дагестан на </a:t>
            </a:r>
            <a:r>
              <a:rPr lang="ru-RU" sz="1300" dirty="0" smtClean="0">
                <a:solidFill>
                  <a:schemeClr val="tx1"/>
                </a:solidFill>
                <a:cs typeface="Times New Roman" pitchFamily="18" charset="0"/>
              </a:rPr>
              <a:t>2014-2018 </a:t>
            </a: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годы», </a:t>
            </a:r>
            <a:r>
              <a:rPr lang="ru-RU" sz="1300" dirty="0" smtClean="0">
                <a:solidFill>
                  <a:schemeClr val="tx1"/>
                </a:solidFill>
                <a:cs typeface="Times New Roman" pitchFamily="18" charset="0"/>
              </a:rPr>
              <a:t>государственной программы Республики </a:t>
            </a: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Дагестан </a:t>
            </a:r>
            <a:r>
              <a:rPr lang="ru-RU" altLang="ru-RU" sz="1300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«Экономическое развитие и   инновационная экономика</a:t>
            </a:r>
            <a:r>
              <a:rPr lang="ru-RU" altLang="ru-RU" sz="13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300" dirty="0" smtClean="0">
                <a:solidFill>
                  <a:schemeClr val="tx1"/>
                </a:solidFill>
                <a:cs typeface="Times New Roman" pitchFamily="18" charset="0"/>
              </a:rPr>
              <a:t>.  На </a:t>
            </a: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реализацию  данной </a:t>
            </a:r>
            <a:r>
              <a:rPr lang="ru-RU" sz="1300" dirty="0" smtClean="0">
                <a:solidFill>
                  <a:schemeClr val="tx1"/>
                </a:solidFill>
                <a:cs typeface="Times New Roman" pitchFamily="18" charset="0"/>
              </a:rPr>
              <a:t>подпрограммы </a:t>
            </a: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в </a:t>
            </a:r>
            <a:r>
              <a:rPr lang="ru-RU" sz="1300" dirty="0" smtClean="0">
                <a:solidFill>
                  <a:schemeClr val="tx1"/>
                </a:solidFill>
                <a:cs typeface="Times New Roman" pitchFamily="18" charset="0"/>
              </a:rPr>
              <a:t>2018 </a:t>
            </a: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году из республиканского бюджета РД  </a:t>
            </a:r>
            <a:r>
              <a:rPr lang="ru-RU" sz="1300" dirty="0" smtClean="0">
                <a:solidFill>
                  <a:schemeClr val="tx1"/>
                </a:solidFill>
                <a:cs typeface="Times New Roman" pitchFamily="18" charset="0"/>
              </a:rPr>
              <a:t>выделено  140,75 млн. рублей. </a:t>
            </a: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В </a:t>
            </a:r>
            <a:r>
              <a:rPr lang="ru-RU" sz="1300" dirty="0" smtClean="0">
                <a:solidFill>
                  <a:schemeClr val="tx1"/>
                </a:solidFill>
                <a:cs typeface="Times New Roman" pitchFamily="18" charset="0"/>
              </a:rPr>
              <a:t>республике созданы и действуют 6 бизнес – инкубаторов. </a:t>
            </a: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За прошедший год</a:t>
            </a:r>
            <a:r>
              <a:rPr lang="ru-RU" sz="1300" dirty="0" smtClean="0">
                <a:solidFill>
                  <a:schemeClr val="tx1"/>
                </a:solidFill>
                <a:cs typeface="Times New Roman" pitchFamily="18" charset="0"/>
              </a:rPr>
              <a:t>  Фондом </a:t>
            </a: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микрофинансирования субъектов малого и среднего предпринимательства Республики Дагестан </a:t>
            </a:r>
            <a:r>
              <a:rPr lang="ru-RU" sz="130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выданы займы </a:t>
            </a:r>
            <a:r>
              <a:rPr lang="ru-RU" sz="1300" dirty="0" smtClean="0">
                <a:solidFill>
                  <a:schemeClr val="tx1"/>
                </a:solidFill>
                <a:cs typeface="Times New Roman" pitchFamily="18" charset="0"/>
              </a:rPr>
              <a:t>18 субъектам </a:t>
            </a: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на сумму </a:t>
            </a:r>
            <a:r>
              <a:rPr lang="ru-RU" sz="1300" dirty="0" smtClean="0">
                <a:solidFill>
                  <a:schemeClr val="tx1"/>
                </a:solidFill>
                <a:cs typeface="Times New Roman" pitchFamily="18" charset="0"/>
              </a:rPr>
              <a:t>24,05 млн. рублей.  Кроме того, указанным  Фондом  субъектам </a:t>
            </a: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малого и среднего предпринимательства, </a:t>
            </a:r>
            <a:r>
              <a:rPr lang="ru-RU" sz="1300" dirty="0" smtClean="0">
                <a:solidFill>
                  <a:schemeClr val="tx1"/>
                </a:solidFill>
                <a:cs typeface="Times New Roman" pitchFamily="18" charset="0"/>
              </a:rPr>
              <a:t>испытывающим </a:t>
            </a: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сложности в привлечении банковских кредитов из-за нехватки собственного залога по обязательствам перед кредитными организациями, </a:t>
            </a:r>
            <a:r>
              <a:rPr lang="ru-RU" sz="1300" dirty="0" smtClean="0">
                <a:solidFill>
                  <a:schemeClr val="tx1"/>
                </a:solidFill>
                <a:cs typeface="Times New Roman" pitchFamily="18" charset="0"/>
              </a:rPr>
              <a:t>предоставляются поручительства. В 2018 году выдано 9 поручительств </a:t>
            </a:r>
            <a:r>
              <a:rPr lang="ru-RU" sz="1300" dirty="0">
                <a:solidFill>
                  <a:schemeClr val="tx1"/>
                </a:solidFill>
                <a:cs typeface="Times New Roman" pitchFamily="18" charset="0"/>
              </a:rPr>
              <a:t>на общую сумму </a:t>
            </a:r>
            <a:r>
              <a:rPr lang="ru-RU" sz="1300" dirty="0" smtClean="0">
                <a:solidFill>
                  <a:schemeClr val="tx1"/>
                </a:solidFill>
                <a:cs typeface="Times New Roman" pitchFamily="18" charset="0"/>
              </a:rPr>
              <a:t>   30,09  млн. рублей. </a:t>
            </a:r>
            <a:endParaRPr lang="ru-RU" sz="1300" dirty="0">
              <a:solidFill>
                <a:schemeClr val="tx1"/>
              </a:solidFill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6152018"/>
              </p:ext>
            </p:extLst>
          </p:nvPr>
        </p:nvGraphicFramePr>
        <p:xfrm>
          <a:off x="485999" y="2448322"/>
          <a:ext cx="9361040" cy="43327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703023" y="6840810"/>
            <a:ext cx="632621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12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149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294667" y="118249"/>
            <a:ext cx="9706827" cy="655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662" tIns="56330" rIns="112662" bIns="56330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altLang="ru-RU" sz="1600" b="1" i="1" dirty="0">
                <a:latin typeface="+mn-lt"/>
              </a:rPr>
              <a:t>Число субъектов малого и среднего предпринимательства </a:t>
            </a:r>
            <a:endParaRPr lang="ru-RU" altLang="ru-RU" sz="1600" b="1" i="1" dirty="0" smtClean="0">
              <a:latin typeface="+mn-lt"/>
            </a:endParaRPr>
          </a:p>
          <a:p>
            <a:pPr algn="ctr"/>
            <a:r>
              <a:rPr lang="ru-RU" altLang="ru-RU" sz="1600" b="1" i="1" dirty="0" smtClean="0">
                <a:latin typeface="+mn-lt"/>
              </a:rPr>
              <a:t>в </a:t>
            </a:r>
            <a:r>
              <a:rPr lang="ru-RU" altLang="ru-RU" sz="1600" b="1" i="1" dirty="0">
                <a:latin typeface="+mn-lt"/>
              </a:rPr>
              <a:t>расчете </a:t>
            </a:r>
            <a:r>
              <a:rPr lang="ru-RU" altLang="ru-RU" sz="1600" b="1" i="1" dirty="0" smtClean="0">
                <a:latin typeface="+mn-lt"/>
              </a:rPr>
              <a:t> на </a:t>
            </a:r>
            <a:r>
              <a:rPr lang="ru-RU" altLang="ru-RU" sz="1600" b="1" i="1" dirty="0">
                <a:latin typeface="+mn-lt"/>
              </a:rPr>
              <a:t>10 </a:t>
            </a:r>
            <a:r>
              <a:rPr lang="ru-RU" altLang="ru-RU" sz="1600" b="1" i="1" dirty="0" smtClean="0">
                <a:latin typeface="+mn-lt"/>
              </a:rPr>
              <a:t>тыс. </a:t>
            </a:r>
            <a:r>
              <a:rPr lang="ru-RU" altLang="ru-RU" sz="1600" b="1" i="1" dirty="0">
                <a:latin typeface="+mn-lt"/>
              </a:rPr>
              <a:t>человек населения</a:t>
            </a:r>
          </a:p>
        </p:txBody>
      </p:sp>
      <p:sp>
        <p:nvSpPr>
          <p:cNvPr id="17" name="Text Box 21"/>
          <p:cNvSpPr txBox="1">
            <a:spLocks noChangeArrowheads="1"/>
          </p:cNvSpPr>
          <p:nvPr/>
        </p:nvSpPr>
        <p:spPr bwMode="auto">
          <a:xfrm>
            <a:off x="416996" y="758616"/>
            <a:ext cx="3417437" cy="46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665" tIns="56330" rIns="112665" bIns="56330">
            <a:spAutoFit/>
          </a:bodyPr>
          <a:lstStyle>
            <a:lvl1pPr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100" i="1" dirty="0">
                <a:solidFill>
                  <a:srgbClr val="000000"/>
                </a:solidFill>
              </a:rPr>
              <a:t>Число субъектов малого предпринимательства, единиц на 10000 человек населения</a:t>
            </a:r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967634"/>
              </p:ext>
            </p:extLst>
          </p:nvPr>
        </p:nvGraphicFramePr>
        <p:xfrm>
          <a:off x="336550" y="1296988"/>
          <a:ext cx="3776663" cy="154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87" name="Лист" r:id="rId3" imgW="3667055" imgH="1676430" progId="Excel.Sheet.8">
                  <p:embed/>
                </p:oleObj>
              </mc:Choice>
              <mc:Fallback>
                <p:oleObj name="Лист" r:id="rId3" imgW="3667055" imgH="1676430" progId="Excel.Sheet.8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1296988"/>
                        <a:ext cx="3776663" cy="1544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25"/>
          <p:cNvSpPr>
            <a:spLocks noChangeArrowheads="1"/>
          </p:cNvSpPr>
          <p:nvPr/>
        </p:nvSpPr>
        <p:spPr bwMode="auto">
          <a:xfrm>
            <a:off x="4518447" y="744518"/>
            <a:ext cx="5472608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847" tIns="49423" rIns="98847" bIns="49423"/>
          <a:lstStyle>
            <a:lvl1pPr indent="4460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ru-RU" altLang="ru-RU" sz="1300" b="1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Число </a:t>
            </a:r>
            <a:r>
              <a:rPr lang="ru-RU" altLang="ru-RU" sz="1300" b="1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малых    и средних  предприятий 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2018 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году по Республике  Дагестан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составило  61196  единиц,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что на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 2,2% меньше,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чем в 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2017  году. На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начало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2018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года в республике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зарегистрировано по оценке  42,6  тыс.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индивидуальных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предпринимателей.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Оборот малых предприятий составил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 305,5  млрд. рублей, что на  47,7%  больше, чем в  2017 году.</a:t>
            </a:r>
            <a:endParaRPr lang="ru-RU" altLang="ru-RU" sz="1300" dirty="0">
              <a:solidFill>
                <a:srgbClr val="000000"/>
              </a:solidFill>
              <a:latin typeface="+mn-lt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Показатель «число субъектов малого предпринимательства  в расчете на 10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тыс.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человек населения»  в разрезе муниципальных образований рассчитан исходя из  численности субъектов малого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предпринимательства,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фактически осуществляющих свою деятельность и  уплачивающих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налоги.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Данный показатель в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2018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году вырос в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21  муниципальном районе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городском  округе.</a:t>
            </a:r>
            <a:endParaRPr lang="ru-RU" altLang="ru-RU" sz="1300" dirty="0">
              <a:latin typeface="+mn-lt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Наибольшее увеличение достигнуто в МО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«</a:t>
            </a:r>
            <a:r>
              <a:rPr lang="ru-RU" altLang="ru-RU" sz="1300" dirty="0" err="1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Рутульский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  район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» -  в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3,6 раза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«</a:t>
            </a:r>
            <a:r>
              <a:rPr lang="ru-RU" altLang="ru-RU" sz="1300" dirty="0" err="1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Казбековский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район» - в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1,8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раза, 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«город </a:t>
            </a:r>
            <a:r>
              <a:rPr lang="ru-RU" altLang="ru-RU" sz="1300" dirty="0" err="1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Кизилюрт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» 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– в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1,7 раза и «город Каспийск» -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1,3 раза.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Увеличение показателя  в указанных муниципальных образованиях связано 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с выявлением предпринимателей, осуществляющих деятельность без регистрации и 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постановкой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 их на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налоговый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учет.</a:t>
            </a:r>
            <a:endParaRPr lang="ru-RU" altLang="ru-RU" sz="1300" dirty="0">
              <a:latin typeface="+mn-lt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30 муниципальных районах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городских округах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число субъектов малого предпринимательства на 10 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тыс. чел.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населения уменьшилось, наиболее значительно в МО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«</a:t>
            </a:r>
            <a:r>
              <a:rPr lang="ru-RU" altLang="ru-RU" sz="1300" dirty="0" err="1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Гунибский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 район»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-  на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31,0%,   «</a:t>
            </a:r>
            <a:r>
              <a:rPr lang="ru-RU" altLang="ru-RU" sz="1300" dirty="0" err="1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Цунтинский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 район»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- на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27,6%, «</a:t>
            </a:r>
            <a:r>
              <a:rPr lang="ru-RU" altLang="ru-RU" sz="1300" dirty="0" err="1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Левашинский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 район»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-  на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26,5%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«</a:t>
            </a:r>
            <a:r>
              <a:rPr lang="ru-RU" altLang="ru-RU" sz="1300" dirty="0" err="1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Гергебильский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 район» </a:t>
            </a:r>
            <a:r>
              <a:rPr lang="ru-RU" altLang="ru-RU" sz="130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- на </a:t>
            </a:r>
            <a:r>
              <a:rPr lang="ru-RU" altLang="ru-RU" sz="130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25,2%. 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altLang="ru-RU" sz="1300" dirty="0" smtClean="0">
                <a:solidFill>
                  <a:srgbClr val="000000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Во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всех муниципальных образованиях республики разработаны и утверждены  программы развития субъектов малого и среднего предпринимательства, основной целью которых является обеспечение благоприятных  условий для развития малого и среднего предпринимательства на основе повышения качества и эффективности мер государственной поддержки на муниципальном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уровне. 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altLang="ru-RU" sz="1300" dirty="0" smtClean="0">
                <a:solidFill>
                  <a:srgbClr val="000000"/>
                </a:solidFill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Также   проводится работа по формированию благоприятных налоговых условий для предпринимательства, приняты соответствующие нормативные правовые акты предусматривающие предоставление двухлетних налоговых каникул вновь созданным субъектам предпринимательства в производственной, научной и социальной сферах.</a:t>
            </a:r>
            <a:endParaRPr lang="ru-RU" altLang="ru-RU" sz="1300" dirty="0">
              <a:solidFill>
                <a:srgbClr val="000000"/>
              </a:solidFill>
              <a:latin typeface="+mn-lt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endParaRPr lang="ru-RU" altLang="ru-RU" sz="1300" dirty="0">
              <a:solidFill>
                <a:srgbClr val="000000"/>
              </a:solidFill>
              <a:latin typeface="+mn-lt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endParaRPr lang="ru-RU" altLang="ru-RU" sz="1300" dirty="0">
              <a:solidFill>
                <a:srgbClr val="000000"/>
              </a:solidFill>
              <a:latin typeface="+mn-lt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847039" y="6840810"/>
            <a:ext cx="488605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13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32102" name="Picture 1382" descr="D:\ДОКУМЕНТЫ 2019 ГОД\ОЦЕНКА ЭФФЕКТИВНОСТИ ОМСУ\СВОДНЫЙ ДОКЛАД\Карты\Число МП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70" y="2828158"/>
            <a:ext cx="410967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34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-64874" y="198074"/>
            <a:ext cx="10276428" cy="603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642" tIns="56322" rIns="112642" bIns="56322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altLang="ru-RU" sz="2000" b="1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  <a:r>
              <a:rPr lang="ru-RU" altLang="ru-RU" sz="1700" b="1" i="1" dirty="0">
                <a:latin typeface="+mn-lt"/>
              </a:rPr>
              <a:t>Доля среднесписочной численности работников малых и средних предприятий в среднесписочной численности работников всех предприятий и организаций</a:t>
            </a:r>
          </a:p>
        </p:txBody>
      </p:sp>
      <p:sp>
        <p:nvSpPr>
          <p:cNvPr id="5" name="Text Box 93"/>
          <p:cNvSpPr txBox="1">
            <a:spLocks noChangeArrowheads="1"/>
          </p:cNvSpPr>
          <p:nvPr/>
        </p:nvSpPr>
        <p:spPr bwMode="auto">
          <a:xfrm>
            <a:off x="260362" y="789150"/>
            <a:ext cx="3661411" cy="465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643" tIns="56322" rIns="112643" bIns="56322">
            <a:spAutoFit/>
          </a:bodyPr>
          <a:lstStyle>
            <a:lvl1pPr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100" i="1" dirty="0">
                <a:solidFill>
                  <a:srgbClr val="000000"/>
                </a:solidFill>
              </a:rPr>
              <a:t>Доля населения, занятого на малых предприятиях, в общей численности занятых, %</a:t>
            </a: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98214"/>
              </p:ext>
            </p:extLst>
          </p:nvPr>
        </p:nvGraphicFramePr>
        <p:xfrm>
          <a:off x="447675" y="1255713"/>
          <a:ext cx="3579813" cy="159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93" name="Лист" r:id="rId3" imgW="3057635" imgH="1152630" progId="Excel.Sheet.8">
                  <p:embed/>
                </p:oleObj>
              </mc:Choice>
              <mc:Fallback>
                <p:oleObj name="Лист" r:id="rId3" imgW="3057635" imgH="1152630" progId="Excel.Sheet.8">
                  <p:embed/>
                  <p:pic>
                    <p:nvPicPr>
                      <p:cNvPr id="0" name="Object 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675" y="1255713"/>
                        <a:ext cx="3579813" cy="159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92"/>
          <p:cNvSpPr>
            <a:spLocks noChangeArrowheads="1"/>
          </p:cNvSpPr>
          <p:nvPr/>
        </p:nvSpPr>
        <p:spPr bwMode="auto">
          <a:xfrm>
            <a:off x="4662463" y="1073924"/>
            <a:ext cx="5328592" cy="576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642" tIns="56322" rIns="112642" bIns="56322"/>
          <a:lstStyle/>
          <a:p>
            <a:pPr indent="389827" algn="just" defTabSz="1351514" eaLnBrk="0" hangingPunct="0">
              <a:lnSpc>
                <a:spcPct val="90000"/>
              </a:lnSpc>
              <a:defRPr/>
            </a:pPr>
            <a:r>
              <a:rPr lang="ru-RU" sz="1300" b="1" dirty="0"/>
              <a:t>Доля среднесписочной численности работников (без внешних совместителей) малых и средних предприятий в среднесписочной численности работников (без внешних совместителей) всех предприятий и организаций в </a:t>
            </a:r>
            <a:r>
              <a:rPr lang="ru-RU" sz="1300" b="1" dirty="0" smtClean="0"/>
              <a:t>2018 </a:t>
            </a:r>
            <a:r>
              <a:rPr lang="ru-RU" sz="1300" b="1" dirty="0"/>
              <a:t>году по Республике Дагестан </a:t>
            </a:r>
            <a:r>
              <a:rPr lang="ru-RU" sz="1300" b="1" dirty="0">
                <a:solidFill>
                  <a:srgbClr val="000000"/>
                </a:solidFill>
              </a:rPr>
              <a:t>составила </a:t>
            </a:r>
            <a:r>
              <a:rPr lang="ru-RU" sz="1300" b="1" dirty="0" smtClean="0">
                <a:solidFill>
                  <a:srgbClr val="000000"/>
                </a:solidFill>
              </a:rPr>
              <a:t>3,1% </a:t>
            </a:r>
            <a:r>
              <a:rPr lang="ru-RU" sz="1300" b="1" dirty="0"/>
              <a:t>(в </a:t>
            </a:r>
            <a:r>
              <a:rPr lang="ru-RU" sz="1300" b="1" dirty="0" smtClean="0"/>
              <a:t>2017 году – 2,6%).</a:t>
            </a:r>
          </a:p>
          <a:p>
            <a:pPr indent="389827" algn="just" defTabSz="1351514" eaLnBrk="0" hangingPunct="0">
              <a:lnSpc>
                <a:spcPct val="90000"/>
              </a:lnSpc>
              <a:defRPr/>
            </a:pPr>
            <a:endParaRPr lang="ru-RU" sz="1300" b="1" dirty="0"/>
          </a:p>
          <a:p>
            <a:pPr indent="389827" algn="just" defTabSz="1351514" eaLnBrk="0" hangingPunct="0">
              <a:lnSpc>
                <a:spcPct val="90000"/>
              </a:lnSpc>
              <a:defRPr/>
            </a:pPr>
            <a:r>
              <a:rPr lang="ru-RU" sz="1300" b="1" dirty="0"/>
              <a:t>Доля занятых на малых  и средних предприятиях выросла </a:t>
            </a:r>
            <a:r>
              <a:rPr lang="ru-RU" sz="1300" dirty="0"/>
              <a:t>в </a:t>
            </a:r>
            <a:r>
              <a:rPr lang="ru-RU" sz="1300" dirty="0" smtClean="0"/>
              <a:t>31  муниципальном районе </a:t>
            </a:r>
            <a:r>
              <a:rPr lang="ru-RU" sz="1300" dirty="0"/>
              <a:t>и </a:t>
            </a:r>
            <a:r>
              <a:rPr lang="ru-RU" sz="1300" dirty="0" smtClean="0"/>
              <a:t>городском округе, </a:t>
            </a:r>
            <a:r>
              <a:rPr lang="ru-RU" sz="1300" dirty="0"/>
              <a:t>наибольшее увеличение достигнуто в </a:t>
            </a:r>
            <a:r>
              <a:rPr lang="ru-RU" sz="1300" dirty="0" smtClean="0"/>
              <a:t>МО  «</a:t>
            </a:r>
            <a:r>
              <a:rPr lang="ru-RU" sz="1300" dirty="0" err="1" smtClean="0"/>
              <a:t>Казбековский</a:t>
            </a:r>
            <a:r>
              <a:rPr lang="ru-RU" sz="1300" dirty="0" smtClean="0"/>
              <a:t> район» </a:t>
            </a:r>
            <a:r>
              <a:rPr lang="ru-RU" sz="1300" dirty="0"/>
              <a:t>- на </a:t>
            </a:r>
            <a:r>
              <a:rPr lang="ru-RU" sz="1300" dirty="0" smtClean="0"/>
              <a:t>3 </a:t>
            </a:r>
            <a:r>
              <a:rPr lang="ru-RU" sz="1300" dirty="0" err="1" smtClean="0"/>
              <a:t>п.п</a:t>
            </a:r>
            <a:r>
              <a:rPr lang="ru-RU" sz="1300" dirty="0" smtClean="0"/>
              <a:t>. </a:t>
            </a:r>
            <a:r>
              <a:rPr lang="ru-RU" sz="1300" dirty="0">
                <a:cs typeface="Times New Roman" pitchFamily="18" charset="0"/>
              </a:rPr>
              <a:t>В </a:t>
            </a:r>
            <a:r>
              <a:rPr lang="ru-RU" sz="1300" dirty="0" smtClean="0">
                <a:cs typeface="Times New Roman" pitchFamily="18" charset="0"/>
              </a:rPr>
              <a:t> 10 МО значение </a:t>
            </a:r>
            <a:r>
              <a:rPr lang="ru-RU" sz="1300" dirty="0">
                <a:cs typeface="Times New Roman" pitchFamily="18" charset="0"/>
              </a:rPr>
              <a:t>данного показателя  в </a:t>
            </a:r>
            <a:r>
              <a:rPr lang="ru-RU" sz="1300" dirty="0" smtClean="0">
                <a:cs typeface="Times New Roman" pitchFamily="18" charset="0"/>
              </a:rPr>
              <a:t>2018 </a:t>
            </a:r>
            <a:r>
              <a:rPr lang="ru-RU" sz="1300" dirty="0">
                <a:cs typeface="Times New Roman" pitchFamily="18" charset="0"/>
              </a:rPr>
              <a:t>году </a:t>
            </a:r>
            <a:r>
              <a:rPr lang="ru-RU" sz="1300" dirty="0" smtClean="0">
                <a:cs typeface="Times New Roman" pitchFamily="18" charset="0"/>
              </a:rPr>
              <a:t> не изменилось.</a:t>
            </a:r>
            <a:endParaRPr lang="ru-RU" sz="1300" dirty="0">
              <a:cs typeface="Times New Roman" pitchFamily="18" charset="0"/>
            </a:endParaRPr>
          </a:p>
          <a:p>
            <a:pPr indent="389827" algn="just" defTabSz="1351514" eaLnBrk="0" hangingPunct="0">
              <a:lnSpc>
                <a:spcPct val="90000"/>
              </a:lnSpc>
              <a:defRPr/>
            </a:pPr>
            <a:r>
              <a:rPr lang="ru-RU" sz="1300" dirty="0">
                <a:cs typeface="Times New Roman" pitchFamily="18" charset="0"/>
              </a:rPr>
              <a:t>В </a:t>
            </a:r>
            <a:r>
              <a:rPr lang="ru-RU" sz="1300" dirty="0" smtClean="0">
                <a:cs typeface="Times New Roman" pitchFamily="18" charset="0"/>
              </a:rPr>
              <a:t>11 </a:t>
            </a:r>
            <a:r>
              <a:rPr lang="ru-RU" sz="1300" dirty="0">
                <a:cs typeface="Times New Roman" pitchFamily="18" charset="0"/>
              </a:rPr>
              <a:t>муниципальных  районах доля занятого населения на малых предприятиях   сократилась, максимальное сокращение  отмечено в </a:t>
            </a:r>
            <a:r>
              <a:rPr lang="ru-RU" sz="1300" dirty="0" smtClean="0">
                <a:cs typeface="Times New Roman" pitchFamily="18" charset="0"/>
              </a:rPr>
              <a:t>МО «</a:t>
            </a:r>
            <a:r>
              <a:rPr lang="ru-RU" sz="1300" dirty="0" err="1" smtClean="0">
                <a:cs typeface="Times New Roman" pitchFamily="18" charset="0"/>
              </a:rPr>
              <a:t>Бежтинский</a:t>
            </a:r>
            <a:r>
              <a:rPr lang="ru-RU" sz="1300" dirty="0" smtClean="0">
                <a:cs typeface="Times New Roman" pitchFamily="18" charset="0"/>
              </a:rPr>
              <a:t> участок в составе </a:t>
            </a:r>
            <a:r>
              <a:rPr lang="ru-RU" sz="1300" dirty="0" err="1" smtClean="0">
                <a:cs typeface="Times New Roman" pitchFamily="18" charset="0"/>
              </a:rPr>
              <a:t>Цунтинского</a:t>
            </a:r>
            <a:r>
              <a:rPr lang="ru-RU" sz="1300" dirty="0" smtClean="0">
                <a:cs typeface="Times New Roman" pitchFamily="18" charset="0"/>
              </a:rPr>
              <a:t> района»   </a:t>
            </a:r>
            <a:r>
              <a:rPr lang="ru-RU" sz="1300" dirty="0">
                <a:cs typeface="Times New Roman" pitchFamily="18" charset="0"/>
              </a:rPr>
              <a:t>- на </a:t>
            </a:r>
            <a:r>
              <a:rPr lang="ru-RU" sz="1300" dirty="0" smtClean="0">
                <a:cs typeface="Times New Roman" pitchFamily="18" charset="0"/>
              </a:rPr>
              <a:t>9,7 </a:t>
            </a:r>
            <a:r>
              <a:rPr lang="ru-RU" sz="1300" dirty="0" err="1" smtClean="0">
                <a:cs typeface="Times New Roman" pitchFamily="18" charset="0"/>
              </a:rPr>
              <a:t>п.п</a:t>
            </a:r>
            <a:r>
              <a:rPr lang="ru-RU" sz="1300" dirty="0" smtClean="0">
                <a:cs typeface="Times New Roman" pitchFamily="18" charset="0"/>
              </a:rPr>
              <a:t>.</a:t>
            </a:r>
            <a:endParaRPr lang="ru-RU" sz="1300" dirty="0">
              <a:cs typeface="Times New Roman" pitchFamily="18" charset="0"/>
            </a:endParaRPr>
          </a:p>
          <a:p>
            <a:pPr indent="389827" algn="just" defTabSz="1351514" eaLnBrk="0" hangingPunct="0">
              <a:lnSpc>
                <a:spcPct val="90000"/>
              </a:lnSpc>
              <a:defRPr/>
            </a:pPr>
            <a:r>
              <a:rPr lang="ru-RU" sz="1300" dirty="0" smtClean="0"/>
              <a:t>В рамках подпрограммы  Республики </a:t>
            </a:r>
            <a:r>
              <a:rPr lang="ru-RU" sz="1300" dirty="0"/>
              <a:t>Дагестан «Развитие малого и среднего предпринимательства в Республике Дагестан </a:t>
            </a:r>
            <a:r>
              <a:rPr lang="ru-RU" sz="1300" dirty="0" smtClean="0"/>
              <a:t> на 2014-2018 </a:t>
            </a:r>
            <a:r>
              <a:rPr lang="ru-RU" sz="1300" dirty="0"/>
              <a:t>годы» государственной программы Республики Дагестан «Экономическое развитие </a:t>
            </a:r>
            <a:r>
              <a:rPr lang="ru-RU" sz="1300" dirty="0" smtClean="0"/>
              <a:t>и инновационная экономика» созданы </a:t>
            </a:r>
            <a:r>
              <a:rPr lang="ru-RU" sz="1300" dirty="0"/>
              <a:t>фонды микрофинансирования, за счет средств которых оказывается финансовая помощь индивидуальным предпринимателям и юридическим лицам в форме кредита под достаточно низкие </a:t>
            </a:r>
            <a:r>
              <a:rPr lang="ru-RU" sz="1300" dirty="0" smtClean="0"/>
              <a:t>проценты. </a:t>
            </a:r>
          </a:p>
          <a:p>
            <a:pPr indent="389827" algn="just" defTabSz="1351514" eaLnBrk="0" hangingPunct="0">
              <a:lnSpc>
                <a:spcPct val="90000"/>
              </a:lnSpc>
              <a:defRPr/>
            </a:pPr>
            <a:endParaRPr lang="ru-RU" sz="1300" dirty="0" smtClean="0"/>
          </a:p>
          <a:p>
            <a:pPr indent="389827" algn="just" defTabSz="1351514" eaLnBrk="0" hangingPunct="0">
              <a:lnSpc>
                <a:spcPct val="90000"/>
              </a:lnSpc>
              <a:defRPr/>
            </a:pPr>
            <a:r>
              <a:rPr lang="ru-RU" sz="1300" dirty="0" smtClean="0">
                <a:cs typeface="Times New Roman" pitchFamily="18" charset="0"/>
              </a:rPr>
              <a:t>В республике созданы </a:t>
            </a:r>
            <a:r>
              <a:rPr lang="ru-RU" sz="1300" dirty="0">
                <a:cs typeface="Times New Roman" pitchFamily="18" charset="0"/>
              </a:rPr>
              <a:t>и действуют </a:t>
            </a:r>
            <a:r>
              <a:rPr lang="ru-RU" sz="1300" dirty="0" smtClean="0">
                <a:cs typeface="Times New Roman" pitchFamily="18" charset="0"/>
              </a:rPr>
              <a:t>6 бизнес-инкубаторов:  </a:t>
            </a:r>
            <a:r>
              <a:rPr lang="ru-RU" sz="1300" dirty="0">
                <a:cs typeface="Times New Roman" pitchFamily="18" charset="0"/>
              </a:rPr>
              <a:t>республиканский </a:t>
            </a:r>
            <a:r>
              <a:rPr lang="ru-RU" sz="1300" dirty="0" smtClean="0">
                <a:cs typeface="Times New Roman" pitchFamily="18" charset="0"/>
              </a:rPr>
              <a:t>офисный бизнес-инкубатор в ГО «город Махачкала», республиканский производственно-инновационный бизнес инкубатор «</a:t>
            </a:r>
            <a:r>
              <a:rPr lang="ru-RU" sz="1300" dirty="0" err="1" smtClean="0">
                <a:cs typeface="Times New Roman" pitchFamily="18" charset="0"/>
              </a:rPr>
              <a:t>Турали</a:t>
            </a:r>
            <a:r>
              <a:rPr lang="ru-RU" sz="1300" dirty="0" smtClean="0">
                <a:cs typeface="Times New Roman" pitchFamily="18" charset="0"/>
              </a:rPr>
              <a:t>»,  бизнес-инкубатор в  ГО «город Каспийск», бизнес-инкубатор «Сулак» в ГО «город </a:t>
            </a:r>
            <a:r>
              <a:rPr lang="ru-RU" sz="1300" dirty="0" err="1" smtClean="0">
                <a:cs typeface="Times New Roman" pitchFamily="18" charset="0"/>
              </a:rPr>
              <a:t>Кизилюрт</a:t>
            </a:r>
            <a:r>
              <a:rPr lang="ru-RU" sz="1300" dirty="0" smtClean="0">
                <a:cs typeface="Times New Roman" pitchFamily="18" charset="0"/>
              </a:rPr>
              <a:t>», бизнес-инкубатор «Черемушки»  в  ГО «город Кизляр» и бизнес-инкубатор «Нарын-Кала» в ГО «город Дербент». В бизнес - инкубаторах  размещены  всего 259 субъектов малого и среднего предпринимательства.  Совокупная численность  рабочих мест бизнес- инкубаторов составляет 259 единиц.</a:t>
            </a:r>
            <a:endParaRPr lang="ru-RU" sz="1300" dirty="0">
              <a:cs typeface="Times New Roman" pitchFamily="18" charset="0"/>
            </a:endParaRPr>
          </a:p>
          <a:p>
            <a:pPr indent="389827" algn="just" defTabSz="1351514" eaLnBrk="0" hangingPunct="0">
              <a:lnSpc>
                <a:spcPct val="90000"/>
              </a:lnSpc>
              <a:defRPr/>
            </a:pPr>
            <a:endParaRPr lang="ru-RU" sz="13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10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631015" y="6768802"/>
            <a:ext cx="704629" cy="427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14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37209" name="Picture 1369" descr="D:\ДОКУМЕНТЫ 2019 ГОД\ОЦЕНКА ЭФФЕКТИВНОСТИ ОМСУ\СВОДНЫЙ ДОКЛАД\Карты\доля раб мсп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1" y="2825899"/>
            <a:ext cx="4053325" cy="401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95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702023" y="216074"/>
            <a:ext cx="9299121" cy="430875"/>
          </a:xfrm>
        </p:spPr>
        <p:txBody>
          <a:bodyPr tIns="43350">
            <a:normAutofit/>
          </a:bodyPr>
          <a:lstStyle/>
          <a:p>
            <a:pPr>
              <a:defRPr/>
            </a:pPr>
            <a:r>
              <a:rPr lang="en-US" sz="2000" b="1" i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1.2.</a:t>
            </a:r>
            <a:r>
              <a:rPr lang="ru-RU" sz="2000" b="1" i="1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Улучшение инвестиционной привлекательности</a:t>
            </a:r>
            <a:endParaRPr lang="ru-RU" sz="2000" b="1" i="1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7415" y="648122"/>
            <a:ext cx="9505055" cy="1944217"/>
          </a:xfrm>
        </p:spPr>
        <p:txBody>
          <a:bodyPr lIns="86700" tIns="43350" rIns="86700" bIns="43350" anchor="ctr">
            <a:noAutofit/>
          </a:bodyPr>
          <a:lstStyle/>
          <a:p>
            <a:pPr marL="0" indent="180000" algn="just" defTabSz="1351514" eaLnBrk="0" hangingPunc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1300" dirty="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В 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целях </a:t>
            </a:r>
            <a:r>
              <a:rPr lang="ru-RU" sz="1300" dirty="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улучшения и совершенствования нормативного правового регулирования, создания  благоприятного климата 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для инвестиционной и предпринимательской деятельности  </a:t>
            </a:r>
            <a:r>
              <a:rPr lang="ru-RU" sz="1300" dirty="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в 28  муниципальных образованиях осуществляется работа по  развитию института 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оценки регулирующего воздействия  (ОРВ</a:t>
            </a:r>
            <a:r>
              <a:rPr lang="ru-RU" sz="1300" dirty="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). В 2018  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году </a:t>
            </a:r>
            <a:r>
              <a:rPr lang="ru-RU" sz="1300" dirty="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осуществлялась реализация инвестиционного проекта 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«Строительство современного тепличного комплекса общей </a:t>
            </a:r>
            <a:r>
              <a:rPr lang="ru-RU" sz="1300" dirty="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площадью 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20 га, с использованием геотермальных источников энергии» (ООО «</a:t>
            </a:r>
            <a:r>
              <a:rPr lang="ru-RU" sz="1300" dirty="0" err="1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Югагрохолдинг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»), «Новое строительство и расширение ОАО «Завод </a:t>
            </a:r>
            <a:r>
              <a:rPr lang="ru-RU" sz="1300" dirty="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Гаджиева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»» (ОАО «Завод им. Гаджиева»), «Строительство современного </a:t>
            </a:r>
            <a:r>
              <a:rPr lang="ru-RU" sz="1300" dirty="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тепличного 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комплекса по выращиванию овощей закрытого грунта (томатов, огурцов и пр.) общей площадью 10 га» (ООО «</a:t>
            </a:r>
            <a:r>
              <a:rPr lang="ru-RU" sz="1300" dirty="0" err="1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АгроМир</a:t>
            </a:r>
            <a:r>
              <a:rPr lang="ru-RU" sz="130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»), 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«</a:t>
            </a:r>
            <a:r>
              <a:rPr lang="ru-RU" sz="1300" dirty="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Строительство 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завода по производству гипса и </a:t>
            </a:r>
            <a:r>
              <a:rPr lang="ru-RU" sz="1300" dirty="0" err="1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гипсосодержащих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 строительных </a:t>
            </a:r>
            <a:r>
              <a:rPr lang="ru-RU" sz="1300" dirty="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материалов 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в промышленной зоне </a:t>
            </a:r>
            <a:r>
              <a:rPr lang="ru-RU" sz="1300" dirty="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с. </a:t>
            </a:r>
            <a:r>
              <a:rPr lang="ru-RU" sz="1300" dirty="0" err="1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Кафыр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-Кумух», (ООО «</a:t>
            </a:r>
            <a:r>
              <a:rPr lang="ru-RU" sz="1300" dirty="0" err="1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Матис</a:t>
            </a:r>
            <a:r>
              <a:rPr lang="ru-RU" sz="1300" dirty="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») и 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«</a:t>
            </a:r>
            <a:r>
              <a:rPr lang="ru-RU" sz="1300" dirty="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Реконструкция 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международного аэропорта Махачкала» (ООО «Аэропорт </a:t>
            </a:r>
            <a:r>
              <a:rPr lang="ru-RU" sz="1300" dirty="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Махачкала</a:t>
            </a:r>
            <a:r>
              <a:rPr lang="ru-RU" sz="13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»).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3439" y="2710456"/>
            <a:ext cx="9073008" cy="561549"/>
          </a:xfrm>
          <a:prstGeom prst="rect">
            <a:avLst/>
          </a:prstGeom>
          <a:noFill/>
        </p:spPr>
        <p:txBody>
          <a:bodyPr wrap="square" lIns="98916" tIns="49459" rIns="98916" bIns="49459" rtlCol="0">
            <a:spAutoFit/>
          </a:bodyPr>
          <a:lstStyle/>
          <a:p>
            <a:pPr algn="ctr"/>
            <a:r>
              <a:rPr lang="ru-RU" sz="1500" b="1" dirty="0"/>
              <a:t>Объем инвестиций в основной </a:t>
            </a:r>
            <a:r>
              <a:rPr lang="ru-RU" sz="1500" b="1" dirty="0" smtClean="0"/>
              <a:t>капитал</a:t>
            </a:r>
          </a:p>
          <a:p>
            <a:pPr algn="ctr"/>
            <a:r>
              <a:rPr lang="ru-RU" sz="1500" b="1" dirty="0" smtClean="0"/>
              <a:t> </a:t>
            </a:r>
            <a:r>
              <a:rPr lang="ru-RU" sz="1500" b="1" dirty="0"/>
              <a:t>(за исключением бюджетных </a:t>
            </a:r>
            <a:r>
              <a:rPr lang="ru-RU" sz="1500" b="1" dirty="0" smtClean="0"/>
              <a:t>средств) в </a:t>
            </a:r>
            <a:r>
              <a:rPr lang="ru-RU" sz="1500" b="1" dirty="0"/>
              <a:t>расчете на 1 жителя (</a:t>
            </a:r>
            <a:r>
              <a:rPr lang="ru-RU" sz="1500" b="1" dirty="0" smtClean="0"/>
              <a:t>руб.)</a:t>
            </a:r>
            <a:endParaRPr lang="ru-RU" sz="1500" b="1" dirty="0"/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1918258"/>
              </p:ext>
            </p:extLst>
          </p:nvPr>
        </p:nvGraphicFramePr>
        <p:xfrm>
          <a:off x="545582" y="3240410"/>
          <a:ext cx="936104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847039" y="6768802"/>
            <a:ext cx="488605" cy="427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15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202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91396" y="144066"/>
            <a:ext cx="9129497" cy="603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642" tIns="56322" rIns="112642" bIns="56322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altLang="ru-RU" sz="2000" b="1" i="1" dirty="0">
                <a:latin typeface="+mn-lt"/>
              </a:rPr>
              <a:t> </a:t>
            </a:r>
            <a:r>
              <a:rPr lang="ru-RU" altLang="ru-RU" sz="1600" b="1" i="1" dirty="0">
                <a:latin typeface="+mn-lt"/>
              </a:rPr>
              <a:t>Объем инвестиций в основной капитал (за исключением бюджетных средств</a:t>
            </a:r>
            <a:r>
              <a:rPr lang="ru-RU" altLang="ru-RU" sz="1600" b="1" i="1" dirty="0" smtClean="0">
                <a:latin typeface="+mn-lt"/>
              </a:rPr>
              <a:t>)</a:t>
            </a:r>
          </a:p>
          <a:p>
            <a:pPr algn="ctr"/>
            <a:r>
              <a:rPr lang="ru-RU" altLang="ru-RU" sz="1600" b="1" i="1" dirty="0" smtClean="0">
                <a:latin typeface="+mn-lt"/>
              </a:rPr>
              <a:t> </a:t>
            </a:r>
            <a:r>
              <a:rPr lang="ru-RU" altLang="ru-RU" sz="1600" b="1" i="1" dirty="0">
                <a:latin typeface="+mn-lt"/>
              </a:rPr>
              <a:t>в расчете на одного  жителя</a:t>
            </a:r>
          </a:p>
        </p:txBody>
      </p:sp>
      <p:sp>
        <p:nvSpPr>
          <p:cNvPr id="5" name="Text Box 93"/>
          <p:cNvSpPr txBox="1">
            <a:spLocks noChangeArrowheads="1"/>
          </p:cNvSpPr>
          <p:nvPr/>
        </p:nvSpPr>
        <p:spPr bwMode="auto">
          <a:xfrm>
            <a:off x="556620" y="747475"/>
            <a:ext cx="3661412" cy="452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643" tIns="56322" rIns="112643" bIns="56322">
            <a:spAutoFit/>
          </a:bodyPr>
          <a:lstStyle>
            <a:lvl1pPr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100" i="1" dirty="0"/>
              <a:t>Объем инвестиций в основной капитал (за исключением бюджетных средств) в расчете на 1 жителя, %</a:t>
            </a: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4416683" y="830112"/>
            <a:ext cx="5540167" cy="6041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16" tIns="49459" rIns="98916" bIns="49459">
            <a:spAutoFit/>
          </a:bodyPr>
          <a:lstStyle>
            <a:lvl1pPr indent="265113" defTabSz="12493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2493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2493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2493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2493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2493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2493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2493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2493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ru-RU" altLang="ru-RU" sz="1300" dirty="0">
                <a:latin typeface="+mn-lt"/>
                <a:cs typeface="Times New Roman" pitchFamily="18" charset="0"/>
              </a:rPr>
              <a:t>В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2018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году объем </a:t>
            </a:r>
            <a:r>
              <a:rPr lang="ru-RU" altLang="ru-RU" sz="1300" b="1" dirty="0">
                <a:latin typeface="+mn-lt"/>
                <a:cs typeface="Times New Roman" pitchFamily="18" charset="0"/>
              </a:rPr>
              <a:t>инвестиций в основной капитал, за исключением бюджетных </a:t>
            </a:r>
            <a:r>
              <a:rPr lang="ru-RU" altLang="ru-RU" sz="1300" b="1" dirty="0" smtClean="0">
                <a:latin typeface="+mn-lt"/>
                <a:cs typeface="Times New Roman" pitchFamily="18" charset="0"/>
              </a:rPr>
              <a:t>средств,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по сравнению с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2017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годом в целом по  республике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в действующих ценах увеличился на 6,1 %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и составил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182,1 млрд. рублей.</a:t>
            </a:r>
            <a:endParaRPr lang="ru-RU" altLang="ru-RU" sz="13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dirty="0">
                <a:latin typeface="+mn-lt"/>
                <a:cs typeface="Times New Roman" pitchFamily="18" charset="0"/>
              </a:rPr>
              <a:t>В целях улучшения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инвестиционной привлекательности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, администрациями муниципальных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образований предпринимались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определенные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меры. На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территориях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муниципальных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образований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РД созданы новые инвестиционные площадки.</a:t>
            </a:r>
          </a:p>
          <a:p>
            <a:pPr algn="just">
              <a:lnSpc>
                <a:spcPct val="90000"/>
              </a:lnSpc>
            </a:pPr>
            <a:r>
              <a:rPr lang="ru-RU" altLang="ru-RU" sz="1300" dirty="0" smtClean="0">
                <a:latin typeface="+mn-lt"/>
                <a:cs typeface="Times New Roman" pitchFamily="18" charset="0"/>
              </a:rPr>
              <a:t>В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большинстве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МО 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имеется  перечень  инвестиционных проектов,  предлагаемых   к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реализации.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В настоящее время  крупные инвестиционные проекты  реализуются  на территории  МО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«город Каспийск», «город Махачкала»,  «Буйнакский 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район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» и «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Тарумовский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район», «город Дагестанские Огни». </a:t>
            </a:r>
            <a:endParaRPr lang="ru-RU" altLang="ru-RU" sz="13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dirty="0" smtClean="0">
                <a:latin typeface="+mn-lt"/>
                <a:cs typeface="Times New Roman" pitchFamily="18" charset="0"/>
              </a:rPr>
              <a:t>В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целях формирования благоприятного инвестиционного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климата в 28 муниципальных образованиях  республики  осуществляется работа по 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рпазвитию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 механизма оценки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регулирующего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воздействия проектов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нормативных правовых актов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и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экспертизы действующих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актов.</a:t>
            </a:r>
            <a:endParaRPr lang="ru-RU" altLang="ru-RU" sz="13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dirty="0" smtClean="0">
                <a:latin typeface="+mn-lt"/>
                <a:cs typeface="Times New Roman" pitchFamily="18" charset="0"/>
              </a:rPr>
              <a:t>В 2018 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году объём инвестиций в основной капитал (по крупным и средним организациям), за исключением бюджетных средств,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в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расчете на 1 жителя  увеличился  в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28 муниципальных образованиях,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наиболее значительно  –  в  МО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«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Кизилюртовский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район», «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Сергокалинский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район», «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Гергебильский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район» и «Сулейман-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Стальский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район».  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Наибольшее  значение   показателя  «объём инвестиций в основной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капитал (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по крупным и средним организациям),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за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исключением бюджетных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средств,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в расчете на одного 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жителя» 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установлено в МО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«город Южно-Сухокумск»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-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17,1тыс. руб..</a:t>
            </a:r>
          </a:p>
          <a:p>
            <a:pPr algn="just">
              <a:lnSpc>
                <a:spcPct val="90000"/>
              </a:lnSpc>
            </a:pPr>
            <a:r>
              <a:rPr lang="ru-RU" altLang="ru-RU" sz="1300" dirty="0" smtClean="0">
                <a:latin typeface="+mn-lt"/>
                <a:cs typeface="Times New Roman" pitchFamily="18" charset="0"/>
              </a:rPr>
              <a:t>В 16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МО  значение показателя относительно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2017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года ухудшилось, наиболее значительно в МО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«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Магарамкентский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район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» -  на 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97,2%. </a:t>
            </a:r>
            <a:endParaRPr lang="ru-RU" altLang="ru-RU" sz="13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dirty="0">
                <a:latin typeface="+mn-lt"/>
                <a:cs typeface="Times New Roman" pitchFamily="18" charset="0"/>
              </a:rPr>
              <a:t>Наименьшие значения отмечены в МО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«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Гумбетовский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район», и  «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Курахский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район»,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их значения составили 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4,1 и 6,1  руб. соответственно.</a:t>
            </a:r>
            <a:endParaRPr lang="ru-RU" altLang="ru-RU" sz="13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dirty="0" smtClean="0">
                <a:latin typeface="+mn-lt"/>
                <a:cs typeface="Times New Roman" pitchFamily="18" charset="0"/>
              </a:rPr>
              <a:t>Во всех муниципальных образованиях завершена работа по  внедрению 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Стандарта деятельности органов муниципального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образования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Республики Дагестан по обеспечению благоприятного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инвестиционного климата. </a:t>
            </a:r>
            <a:endParaRPr lang="ru-RU" altLang="ru-RU" sz="1300" dirty="0">
              <a:latin typeface="+mn-lt"/>
              <a:cs typeface="Times New Roman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8507821"/>
              </p:ext>
            </p:extLst>
          </p:nvPr>
        </p:nvGraphicFramePr>
        <p:xfrm>
          <a:off x="411163" y="1257301"/>
          <a:ext cx="3846512" cy="155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28" name="Лист" r:id="rId3" imgW="3284325" imgH="1394426" progId="Excel.Sheet.8">
                  <p:embed/>
                </p:oleObj>
              </mc:Choice>
              <mc:Fallback>
                <p:oleObj name="Лист" r:id="rId3" imgW="3284325" imgH="1394426" progId="Excel.Sheet.8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163" y="1257301"/>
                        <a:ext cx="3846512" cy="1551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720893" y="6840810"/>
            <a:ext cx="614751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16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34159" name="Picture 1391" descr="D:\ДОКУМЕНТЫ 2019 ГОД\ОЦЕНКА ЭФФЕКТИВНОСТИ ОМСУ\СВОДНЫЙ ДОКЛАД\Карты\инв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1" y="2736355"/>
            <a:ext cx="388843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977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1350095" y="216074"/>
            <a:ext cx="7755812" cy="302434"/>
          </a:xfrm>
        </p:spPr>
        <p:txBody>
          <a:bodyPr tIns="43350">
            <a:noAutofit/>
          </a:bodyPr>
          <a:lstStyle/>
          <a:p>
            <a:pPr algn="ctr"/>
            <a:r>
              <a:rPr lang="ru-RU" altLang="ru-RU" sz="1800" b="1" i="1" dirty="0">
                <a:solidFill>
                  <a:schemeClr val="tx1"/>
                </a:solidFill>
                <a:latin typeface="+mn-lt"/>
              </a:rPr>
              <a:t>Крупные инвестиционные проекты, реализуемые на территориях МО</a:t>
            </a:r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9471952" y="6804459"/>
            <a:ext cx="861086" cy="39644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F575295-2CBA-4084-BF9C-397AABEE98DF}" type="slidenum">
              <a:rPr lang="ru-RU" altLang="ru-RU" sz="1300"/>
              <a:pPr eaLnBrk="1" hangingPunct="1"/>
              <a:t>17</a:t>
            </a:fld>
            <a:endParaRPr lang="ru-RU" altLang="ru-RU" sz="13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137765"/>
              </p:ext>
            </p:extLst>
          </p:nvPr>
        </p:nvGraphicFramePr>
        <p:xfrm>
          <a:off x="846039" y="648122"/>
          <a:ext cx="8928992" cy="5250941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652080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28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795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64084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900" dirty="0" smtClean="0"/>
                        <a:t>Инвестиционные</a:t>
                      </a:r>
                      <a:r>
                        <a:rPr lang="ru-RU" sz="1900" baseline="0" dirty="0" smtClean="0"/>
                        <a:t> проекты</a:t>
                      </a:r>
                      <a:endParaRPr lang="ru-RU" sz="1900" dirty="0">
                        <a:latin typeface="+mj-lt"/>
                      </a:endParaRPr>
                    </a:p>
                  </a:txBody>
                  <a:tcPr marL="103330" marR="103330" marT="48006" marB="48006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/>
                        <a:t>Стоимость проекта</a:t>
                      </a:r>
                    </a:p>
                    <a:p>
                      <a:pPr algn="ctr"/>
                      <a:r>
                        <a:rPr lang="ru-RU" sz="1400" dirty="0" smtClean="0"/>
                        <a:t>(</a:t>
                      </a:r>
                      <a:r>
                        <a:rPr lang="ru-RU" sz="1400" dirty="0" err="1" smtClean="0"/>
                        <a:t>млн.руб</a:t>
                      </a:r>
                      <a:r>
                        <a:rPr lang="ru-RU" sz="1400" dirty="0" smtClean="0"/>
                        <a:t>.)</a:t>
                      </a:r>
                      <a:endParaRPr lang="ru-RU" sz="1400" dirty="0">
                        <a:latin typeface="+mj-lt"/>
                      </a:endParaRPr>
                    </a:p>
                  </a:txBody>
                  <a:tcPr marL="103330" marR="103330" marT="48006" marB="48006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/>
                        <a:t>Начало реализации</a:t>
                      </a:r>
                      <a:endParaRPr lang="ru-RU" sz="1400" dirty="0">
                        <a:latin typeface="+mj-lt"/>
                      </a:endParaRPr>
                    </a:p>
                  </a:txBody>
                  <a:tcPr marL="103330" marR="103330" marT="48006" marB="48006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3304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200" dirty="0" smtClean="0"/>
                        <a:t>ООО «</a:t>
                      </a:r>
                      <a:r>
                        <a:rPr lang="ru-RU" sz="1200" dirty="0" err="1" smtClean="0"/>
                        <a:t>АгроМир</a:t>
                      </a:r>
                      <a:r>
                        <a:rPr lang="ru-RU" sz="1200" dirty="0" smtClean="0"/>
                        <a:t>» - строительство тепличного комплекса по  выращиванию огурцов и томатов,  поселок </a:t>
                      </a:r>
                      <a:r>
                        <a:rPr lang="ru-RU" sz="1200" dirty="0" err="1" smtClean="0"/>
                        <a:t>Ленинкент</a:t>
                      </a:r>
                      <a:r>
                        <a:rPr lang="ru-RU" sz="1200" dirty="0" smtClean="0"/>
                        <a:t> , МО «город Махачкала»</a:t>
                      </a:r>
                      <a:endParaRPr lang="ru-RU" sz="1200" dirty="0">
                        <a:latin typeface="Calibri" panose="020F0502020204030204" pitchFamily="34" charset="0"/>
                      </a:endParaRPr>
                    </a:p>
                  </a:txBody>
                  <a:tcPr marL="103330" marR="103330" marT="48006" marB="48006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rPr>
                        <a:t>700,0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Calibri"/>
                        <a:ea typeface=""/>
                        <a:cs typeface=""/>
                      </a:endParaRPr>
                    </a:p>
                  </a:txBody>
                  <a:tcPr marL="103330" marR="103330" marT="48006" marB="48006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rPr>
                        <a:t>2014 год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Calibri"/>
                        <a:ea typeface=""/>
                        <a:cs typeface=""/>
                      </a:endParaRPr>
                    </a:p>
                  </a:txBody>
                  <a:tcPr marL="103330" marR="103330" marT="48006" marB="48006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5198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200" dirty="0" smtClean="0"/>
                        <a:t>ООО «</a:t>
                      </a:r>
                      <a:r>
                        <a:rPr lang="ru-RU" sz="1200" dirty="0" err="1" smtClean="0"/>
                        <a:t>Матис</a:t>
                      </a:r>
                      <a:r>
                        <a:rPr lang="ru-RU" sz="1200" dirty="0" smtClean="0"/>
                        <a:t>»  - строительство завода по производству гипса и </a:t>
                      </a:r>
                      <a:r>
                        <a:rPr lang="ru-RU" sz="1200" dirty="0" err="1" smtClean="0"/>
                        <a:t>гипсосодержащих</a:t>
                      </a:r>
                      <a:r>
                        <a:rPr lang="ru-RU" sz="1200" dirty="0" smtClean="0"/>
                        <a:t> строительных материалов в промышленной зоне сел. </a:t>
                      </a:r>
                      <a:r>
                        <a:rPr lang="ru-RU" sz="1200" dirty="0" err="1" smtClean="0"/>
                        <a:t>Кафыр</a:t>
                      </a:r>
                      <a:r>
                        <a:rPr lang="ru-RU" sz="1200" dirty="0" smtClean="0"/>
                        <a:t>-Кумух, МО «Буйнакский район»</a:t>
                      </a:r>
                      <a:endParaRPr lang="ru-RU" sz="1200" dirty="0">
                        <a:latin typeface="Calibri" panose="020F0502020204030204" pitchFamily="34" charset="0"/>
                      </a:endParaRPr>
                    </a:p>
                  </a:txBody>
                  <a:tcPr marL="103330" marR="103330" marT="48006" marB="48006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rPr>
                        <a:t>1 168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Calibri"/>
                        <a:ea typeface=""/>
                        <a:cs typeface=""/>
                      </a:endParaRPr>
                    </a:p>
                  </a:txBody>
                  <a:tcPr marL="103330" marR="103330" marT="48006" marB="48006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rPr>
                        <a:t>2010 год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Calibri"/>
                        <a:ea typeface=""/>
                        <a:cs typeface=""/>
                      </a:endParaRPr>
                    </a:p>
                  </a:txBody>
                  <a:tcPr marL="103330" marR="103330" marT="48006" marB="48006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7210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200" dirty="0" smtClean="0"/>
                        <a:t>ООО «</a:t>
                      </a:r>
                      <a:r>
                        <a:rPr lang="ru-RU" sz="1200" dirty="0" err="1" smtClean="0"/>
                        <a:t>Амсар</a:t>
                      </a:r>
                      <a:r>
                        <a:rPr lang="ru-RU" sz="1200" dirty="0" smtClean="0"/>
                        <a:t>»,</a:t>
                      </a:r>
                      <a:r>
                        <a:rPr lang="ru-RU" sz="1200" baseline="0" dirty="0" smtClean="0"/>
                        <a:t> ЗАО «</a:t>
                      </a:r>
                      <a:r>
                        <a:rPr lang="ru-RU" sz="1200" baseline="0" dirty="0" err="1" smtClean="0"/>
                        <a:t>ДагПИРХ</a:t>
                      </a:r>
                      <a:r>
                        <a:rPr lang="ru-RU" sz="1200" baseline="0" dirty="0" smtClean="0"/>
                        <a:t>» – организация хозяйства  </a:t>
                      </a:r>
                      <a:r>
                        <a:rPr lang="ru-RU" sz="1200" baseline="0" dirty="0" err="1" smtClean="0"/>
                        <a:t>аквакультуры</a:t>
                      </a:r>
                      <a:r>
                        <a:rPr lang="ru-RU" sz="1200" baseline="0" dirty="0" smtClean="0"/>
                        <a:t> по разведению осетровых пород рыб на территории</a:t>
                      </a:r>
                      <a:r>
                        <a:rPr lang="ru-RU" sz="1200" dirty="0" smtClean="0"/>
                        <a:t> МО «</a:t>
                      </a:r>
                      <a:r>
                        <a:rPr lang="ru-RU" sz="1200" dirty="0" err="1" smtClean="0"/>
                        <a:t>Кизлярский</a:t>
                      </a:r>
                      <a:r>
                        <a:rPr lang="ru-RU" sz="1200" baseline="0" dirty="0" smtClean="0"/>
                        <a:t> район</a:t>
                      </a:r>
                      <a:r>
                        <a:rPr lang="ru-RU" sz="1200" dirty="0" smtClean="0"/>
                        <a:t>»</a:t>
                      </a:r>
                      <a:endParaRPr lang="ru-RU" sz="1200" dirty="0">
                        <a:latin typeface="Calibri" panose="020F0502020204030204" pitchFamily="34" charset="0"/>
                      </a:endParaRPr>
                    </a:p>
                  </a:txBody>
                  <a:tcPr marL="103330" marR="103330" marT="48006" marB="48006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rPr>
                        <a:t>350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Calibri"/>
                        <a:ea typeface=""/>
                        <a:cs typeface=""/>
                      </a:endParaRPr>
                    </a:p>
                  </a:txBody>
                  <a:tcPr marL="103330" marR="103330" marT="48006" marB="48006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rPr>
                        <a:t>2010 год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Calibri"/>
                        <a:ea typeface=""/>
                        <a:cs typeface=""/>
                      </a:endParaRPr>
                    </a:p>
                  </a:txBody>
                  <a:tcPr marL="103330" marR="103330" marT="48006" marB="48006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8549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algn="l" rtl="0" eaLnBrk="1" latinLnBrk="0" hangingPunct="1"/>
                      <a:r>
                        <a:rPr kumimoji="0" lang="ru-RU" sz="1200" kern="1200" baseline="0" dirty="0" smtClean="0"/>
                        <a:t>ОАО «</a:t>
                      </a:r>
                      <a:r>
                        <a:rPr kumimoji="0" lang="ru-RU" sz="1200" kern="1200" baseline="0" dirty="0" err="1" smtClean="0"/>
                        <a:t>Кизлярагрокомплекс</a:t>
                      </a:r>
                      <a:r>
                        <a:rPr kumimoji="0" lang="ru-RU" sz="1200" kern="1200" baseline="0" dirty="0" smtClean="0"/>
                        <a:t>» - строительство  и реконструкция животноводческих комплексов на 10 тыс. голов КРС молочного направления в  МО «</a:t>
                      </a:r>
                      <a:r>
                        <a:rPr kumimoji="0" lang="ru-RU" sz="1200" kern="1200" baseline="0" dirty="0" err="1" smtClean="0"/>
                        <a:t>Кизлярский</a:t>
                      </a:r>
                      <a:r>
                        <a:rPr kumimoji="0" lang="ru-RU" sz="1200" kern="1200" baseline="0" dirty="0" smtClean="0"/>
                        <a:t> район», «</a:t>
                      </a:r>
                      <a:r>
                        <a:rPr kumimoji="0" lang="ru-RU" sz="1200" kern="1200" baseline="0" dirty="0" err="1" smtClean="0"/>
                        <a:t>Тарумовский</a:t>
                      </a:r>
                      <a:r>
                        <a:rPr kumimoji="0" lang="ru-RU" sz="1200" kern="1200" baseline="0" dirty="0" smtClean="0"/>
                        <a:t> район»  и «</a:t>
                      </a:r>
                      <a:r>
                        <a:rPr kumimoji="0" lang="ru-RU" sz="1200" kern="1200" baseline="0" dirty="0" err="1" smtClean="0"/>
                        <a:t>Бабаюртовский</a:t>
                      </a:r>
                      <a:r>
                        <a:rPr kumimoji="0" lang="ru-RU" sz="1200" kern="1200" baseline="0" dirty="0" smtClean="0"/>
                        <a:t> район»</a:t>
                      </a:r>
                      <a:endParaRPr kumimoji="0" lang="ru-RU" sz="1200" kern="1200" baseline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03330" marR="103330" marT="48006" marB="48006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rPr>
                        <a:t>3 672,0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Calibri"/>
                        <a:ea typeface=""/>
                        <a:cs typeface=""/>
                      </a:endParaRPr>
                    </a:p>
                  </a:txBody>
                  <a:tcPr marL="103330" marR="103330" marT="48006" marB="48006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rPr>
                        <a:t>2012 год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Calibri"/>
                        <a:ea typeface=""/>
                        <a:cs typeface=""/>
                      </a:endParaRPr>
                    </a:p>
                  </a:txBody>
                  <a:tcPr marL="103330" marR="103330" marT="48006" marB="48006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51407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ru-RU" sz="1200" kern="1200" dirty="0" smtClean="0"/>
                        <a:t>СПК «Колхоз </a:t>
                      </a:r>
                      <a:r>
                        <a:rPr lang="ru-RU" sz="1200" kern="1200" dirty="0" err="1" smtClean="0"/>
                        <a:t>Дагагротех</a:t>
                      </a:r>
                      <a:r>
                        <a:rPr lang="ru-RU" sz="1200" kern="1200" dirty="0" smtClean="0"/>
                        <a:t>» – создание комплекса по выращиванию, хранению и переработке овощной </a:t>
                      </a:r>
                      <a:r>
                        <a:rPr kumimoji="0" lang="ru-RU" sz="1200" kern="1200" dirty="0" smtClean="0"/>
                        <a:t>продукции, МО «</a:t>
                      </a:r>
                      <a:r>
                        <a:rPr kumimoji="0" lang="ru-RU" sz="1200" kern="1200" dirty="0" err="1" smtClean="0"/>
                        <a:t>Карабудахкентский</a:t>
                      </a:r>
                      <a:r>
                        <a:rPr kumimoji="0" lang="ru-RU" sz="1200" kern="1200" dirty="0" smtClean="0"/>
                        <a:t> район»</a:t>
                      </a:r>
                      <a:endParaRPr kumimoji="0" lang="ru-RU" sz="1200" kern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03330" marR="103330" marT="48006" marB="48006"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/>
                        <a:t>781,7</a:t>
                      </a:r>
                      <a:endParaRPr lang="ru-RU" sz="1400" dirty="0">
                        <a:latin typeface="+mj-lt"/>
                      </a:endParaRPr>
                    </a:p>
                  </a:txBody>
                  <a:tcPr marL="103330" marR="103330" marT="48006" marB="48006" anchor="ctr"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/>
                        <a:t>2014 год</a:t>
                      </a:r>
                      <a:endParaRPr lang="ru-RU" sz="1400" dirty="0">
                        <a:latin typeface="+mj-lt"/>
                      </a:endParaRPr>
                    </a:p>
                  </a:txBody>
                  <a:tcPr marL="103330" marR="103330" marT="48006" marB="48006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8549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200" dirty="0" smtClean="0"/>
                        <a:t>ОАО «</a:t>
                      </a:r>
                      <a:r>
                        <a:rPr lang="ru-RU" sz="1200" dirty="0" err="1" smtClean="0"/>
                        <a:t>Дагфос</a:t>
                      </a:r>
                      <a:r>
                        <a:rPr lang="ru-RU" sz="1200" dirty="0" smtClean="0"/>
                        <a:t>» – создание производства экстракционной фосфорной кислоты, квалифицированных фосфатов</a:t>
                      </a:r>
                      <a:r>
                        <a:rPr lang="ru-RU" sz="1200" baseline="0" dirty="0" smtClean="0"/>
                        <a:t>  и реконструкции третьей технологической нитки </a:t>
                      </a:r>
                      <a:r>
                        <a:rPr lang="ru-RU" sz="1200" baseline="0" dirty="0" err="1" smtClean="0"/>
                        <a:t>дикальцийфасфата</a:t>
                      </a:r>
                      <a:r>
                        <a:rPr lang="ru-RU" sz="1200" baseline="0" dirty="0" smtClean="0"/>
                        <a:t> на производство простого и двойного суперфосфата, МО «город </a:t>
                      </a:r>
                      <a:r>
                        <a:rPr lang="ru-RU" sz="1200" baseline="0" dirty="0" err="1" smtClean="0"/>
                        <a:t>Кизилюрт</a:t>
                      </a:r>
                      <a:r>
                        <a:rPr lang="ru-RU" sz="1200" baseline="0" dirty="0" smtClean="0"/>
                        <a:t>»</a:t>
                      </a:r>
                      <a:endParaRPr lang="ru-RU" sz="1200" dirty="0">
                        <a:latin typeface="Calibri" panose="020F0502020204030204" pitchFamily="34" charset="0"/>
                      </a:endParaRPr>
                    </a:p>
                  </a:txBody>
                  <a:tcPr marL="103330" marR="103330" marT="48006" marB="48006"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/>
                        <a:t>793,9</a:t>
                      </a:r>
                      <a:endParaRPr lang="ru-RU" sz="1400" dirty="0">
                        <a:latin typeface="+mj-lt"/>
                      </a:endParaRPr>
                    </a:p>
                  </a:txBody>
                  <a:tcPr marL="103330" marR="103330" marT="48006" marB="48006" anchor="ctr"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/>
                        <a:t>2013 год</a:t>
                      </a:r>
                      <a:endParaRPr lang="ru-RU" sz="1400" dirty="0">
                        <a:latin typeface="+mj-lt"/>
                      </a:endParaRPr>
                    </a:p>
                  </a:txBody>
                  <a:tcPr marL="103330" marR="103330" marT="48006" marB="48006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9262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ООО «Дагестанские</a:t>
                      </a:r>
                      <a:r>
                        <a:rPr lang="ru-RU" sz="1200" baseline="0" dirty="0" smtClean="0"/>
                        <a:t> новые технологии»- строительство и эксплуатация комплекса по переработке и  хранению нефтепродуктов,  МО «город Махачкала»</a:t>
                      </a:r>
                      <a:endParaRPr lang="ru-RU" sz="1200" dirty="0">
                        <a:latin typeface="Calibri" panose="020F0502020204030204" pitchFamily="34" charset="0"/>
                      </a:endParaRPr>
                    </a:p>
                  </a:txBody>
                  <a:tcPr marL="103330" marR="103330" marT="48006" marB="480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7100,0</a:t>
                      </a:r>
                      <a:endParaRPr lang="ru-RU" sz="1400" dirty="0">
                        <a:latin typeface="+mj-lt"/>
                      </a:endParaRPr>
                    </a:p>
                  </a:txBody>
                  <a:tcPr marL="103330" marR="103330" marT="48006" marB="4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2011 год</a:t>
                      </a:r>
                      <a:endParaRPr lang="ru-RU" sz="1400" dirty="0">
                        <a:latin typeface="+mj-lt"/>
                      </a:endParaRPr>
                    </a:p>
                  </a:txBody>
                  <a:tcPr marL="103330" marR="103330" marT="48006" marB="48006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59262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ООО «Маяк»- реконструкция и  модернизация</a:t>
                      </a:r>
                      <a:r>
                        <a:rPr lang="ru-RU" sz="1200" baseline="0" dirty="0" smtClean="0"/>
                        <a:t> туристической базы «Орлиное гнездо»,  МО «</a:t>
                      </a:r>
                      <a:r>
                        <a:rPr lang="ru-RU" sz="1200" baseline="0" dirty="0" err="1" smtClean="0"/>
                        <a:t>Гунибский</a:t>
                      </a:r>
                      <a:r>
                        <a:rPr lang="ru-RU" sz="1200" baseline="0" dirty="0" smtClean="0"/>
                        <a:t> район»</a:t>
                      </a:r>
                      <a:endParaRPr lang="ru-RU" sz="1200" dirty="0">
                        <a:latin typeface="Calibri" panose="020F0502020204030204" pitchFamily="34" charset="0"/>
                      </a:endParaRPr>
                    </a:p>
                  </a:txBody>
                  <a:tcPr marL="103330" marR="103330" marT="48006" marB="480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286,0</a:t>
                      </a:r>
                      <a:endParaRPr lang="ru-RU" sz="1400" dirty="0">
                        <a:latin typeface="+mj-lt"/>
                      </a:endParaRPr>
                    </a:p>
                  </a:txBody>
                  <a:tcPr marL="103330" marR="103330" marT="48006" marB="4800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2013 год</a:t>
                      </a:r>
                      <a:endParaRPr lang="ru-RU" sz="1400" dirty="0">
                        <a:latin typeface="+mj-lt"/>
                      </a:endParaRPr>
                    </a:p>
                  </a:txBody>
                  <a:tcPr marL="103330" marR="103330" marT="48006" marB="48006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847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334310" y="119732"/>
            <a:ext cx="9798306" cy="603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642" tIns="56322" rIns="112642" bIns="56322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altLang="ru-RU" sz="2000" b="1" i="1" dirty="0">
                <a:latin typeface="+mn-lt"/>
              </a:rPr>
              <a:t> </a:t>
            </a:r>
            <a:r>
              <a:rPr lang="ru-RU" altLang="ru-RU" sz="1600" b="1" i="1" dirty="0">
                <a:latin typeface="+mn-lt"/>
              </a:rPr>
              <a:t>Доля площади земельных участков, являющихся объектами налогообложения земельным налогом, в общей площади территории городского округа (муниципального района)</a:t>
            </a:r>
          </a:p>
        </p:txBody>
      </p:sp>
      <p:sp>
        <p:nvSpPr>
          <p:cNvPr id="3" name="Text Box 93"/>
          <p:cNvSpPr txBox="1">
            <a:spLocks noChangeArrowheads="1"/>
          </p:cNvSpPr>
          <p:nvPr/>
        </p:nvSpPr>
        <p:spPr bwMode="auto">
          <a:xfrm>
            <a:off x="-102615" y="723141"/>
            <a:ext cx="4719550" cy="64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2643" tIns="56322" rIns="112643" bIns="56322">
            <a:spAutoFit/>
          </a:bodyPr>
          <a:lstStyle>
            <a:lvl1pPr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100" i="1" dirty="0">
                <a:solidFill>
                  <a:srgbClr val="000000"/>
                </a:solidFill>
              </a:rPr>
              <a:t>Доля площади земельных участков, являющихся объектами налогообложения земельным налогом, в общей площади территории муниципального района, %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278863"/>
              </p:ext>
            </p:extLst>
          </p:nvPr>
        </p:nvGraphicFramePr>
        <p:xfrm>
          <a:off x="476250" y="1365250"/>
          <a:ext cx="3582988" cy="12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83" name="Лист" r:id="rId3" imgW="3067089" imgH="1142910" progId="Excel.Sheet.8">
                  <p:embed/>
                </p:oleObj>
              </mc:Choice>
              <mc:Fallback>
                <p:oleObj name="Лист" r:id="rId3" imgW="3067089" imgH="1142910" progId="Excel.Sheet.8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1365250"/>
                        <a:ext cx="3582988" cy="12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765347" y="6811299"/>
            <a:ext cx="567691" cy="383381"/>
          </a:xfrm>
        </p:spPr>
        <p:txBody>
          <a:bodyPr/>
          <a:lstStyle/>
          <a:p>
            <a:fld id="{B19B0651-EE4F-4900-A07F-96A6BFA9D0F0}" type="slidenum">
              <a:rPr lang="ru-RU" sz="1300" smtClean="0">
                <a:solidFill>
                  <a:schemeClr val="tx1"/>
                </a:solidFill>
              </a:rPr>
              <a:t>18</a:t>
            </a:fld>
            <a:endParaRPr lang="ru-RU" sz="13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07962" y="864146"/>
            <a:ext cx="5583767" cy="629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altLang="ru-RU" sz="1300" b="1" dirty="0">
                <a:solidFill>
                  <a:srgbClr val="000000"/>
                </a:solidFill>
              </a:rPr>
              <a:t>Доля площади земельных участков, являющихся объектами налогообложения земельным </a:t>
            </a:r>
            <a:r>
              <a:rPr lang="ru-RU" altLang="ru-RU" sz="1300" b="1" dirty="0" smtClean="0">
                <a:solidFill>
                  <a:srgbClr val="000000"/>
                </a:solidFill>
              </a:rPr>
              <a:t>налогом, </a:t>
            </a:r>
            <a:r>
              <a:rPr lang="ru-RU" altLang="ru-RU" sz="1300" b="1" dirty="0">
                <a:solidFill>
                  <a:srgbClr val="000000"/>
                </a:solidFill>
              </a:rPr>
              <a:t>в общей площади территории  городского округа (муниципального района) </a:t>
            </a:r>
            <a:r>
              <a:rPr lang="ru-RU" altLang="ru-RU" sz="1300" dirty="0">
                <a:solidFill>
                  <a:srgbClr val="000000"/>
                </a:solidFill>
              </a:rPr>
              <a:t>в </a:t>
            </a:r>
            <a:r>
              <a:rPr lang="ru-RU" altLang="ru-RU" sz="1300" dirty="0" smtClean="0">
                <a:solidFill>
                  <a:srgbClr val="000000"/>
                </a:solidFill>
              </a:rPr>
              <a:t>2018 </a:t>
            </a:r>
            <a:r>
              <a:rPr lang="ru-RU" altLang="ru-RU" sz="1300" dirty="0">
                <a:solidFill>
                  <a:srgbClr val="000000"/>
                </a:solidFill>
              </a:rPr>
              <a:t>году в  среднем по муниципальным образованиям составила  </a:t>
            </a:r>
            <a:r>
              <a:rPr lang="ru-RU" altLang="ru-RU" sz="1300" dirty="0" smtClean="0">
                <a:solidFill>
                  <a:srgbClr val="000000"/>
                </a:solidFill>
              </a:rPr>
              <a:t>65,6%  </a:t>
            </a:r>
            <a:r>
              <a:rPr lang="ru-RU" altLang="ru-RU" sz="1300" dirty="0">
                <a:solidFill>
                  <a:srgbClr val="000000"/>
                </a:solidFill>
              </a:rPr>
              <a:t>(в </a:t>
            </a:r>
            <a:r>
              <a:rPr lang="ru-RU" altLang="ru-RU" sz="1300" dirty="0" smtClean="0">
                <a:solidFill>
                  <a:srgbClr val="000000"/>
                </a:solidFill>
              </a:rPr>
              <a:t>2017 </a:t>
            </a:r>
            <a:r>
              <a:rPr lang="ru-RU" altLang="ru-RU" sz="1300" dirty="0">
                <a:solidFill>
                  <a:srgbClr val="000000"/>
                </a:solidFill>
              </a:rPr>
              <a:t>году – </a:t>
            </a:r>
            <a:r>
              <a:rPr lang="ru-RU" altLang="ru-RU" sz="1300" dirty="0" smtClean="0">
                <a:solidFill>
                  <a:srgbClr val="000000"/>
                </a:solidFill>
              </a:rPr>
              <a:t>65,9%).</a:t>
            </a:r>
            <a:endParaRPr lang="ru-RU" altLang="ru-RU" sz="1300" dirty="0">
              <a:solidFill>
                <a:srgbClr val="000000"/>
              </a:solidFill>
            </a:endParaRPr>
          </a:p>
          <a:p>
            <a:pPr indent="457200" algn="just"/>
            <a:r>
              <a:rPr lang="ru-RU" altLang="ru-RU" sz="1300" dirty="0">
                <a:solidFill>
                  <a:srgbClr val="000000"/>
                </a:solidFill>
              </a:rPr>
              <a:t>В </a:t>
            </a:r>
            <a:r>
              <a:rPr lang="ru-RU" altLang="ru-RU" sz="1300" dirty="0" smtClean="0">
                <a:solidFill>
                  <a:srgbClr val="000000"/>
                </a:solidFill>
              </a:rPr>
              <a:t>2018 </a:t>
            </a:r>
            <a:r>
              <a:rPr lang="ru-RU" altLang="ru-RU" sz="1300" dirty="0">
                <a:solidFill>
                  <a:srgbClr val="000000"/>
                </a:solidFill>
              </a:rPr>
              <a:t>году  </a:t>
            </a:r>
            <a:r>
              <a:rPr lang="ru-RU" altLang="ru-RU" sz="1300">
                <a:solidFill>
                  <a:srgbClr val="000000"/>
                </a:solidFill>
              </a:rPr>
              <a:t>в </a:t>
            </a:r>
            <a:r>
              <a:rPr lang="ru-RU" altLang="ru-RU" sz="1300" smtClean="0">
                <a:solidFill>
                  <a:srgbClr val="000000"/>
                </a:solidFill>
              </a:rPr>
              <a:t>27  </a:t>
            </a:r>
            <a:r>
              <a:rPr lang="ru-RU" altLang="ru-RU" sz="1300" dirty="0">
                <a:solidFill>
                  <a:srgbClr val="000000"/>
                </a:solidFill>
              </a:rPr>
              <a:t>МО  наблюдалось увеличение доли площади земельных участков, являющихся объектами налогообложения земельным налогом, в общей площади территории городского округа (муниципального района</a:t>
            </a:r>
            <a:r>
              <a:rPr lang="ru-RU" altLang="ru-RU" sz="1300" dirty="0" smtClean="0">
                <a:solidFill>
                  <a:srgbClr val="000000"/>
                </a:solidFill>
              </a:rPr>
              <a:t>). Значительный </a:t>
            </a:r>
            <a:r>
              <a:rPr lang="ru-RU" altLang="ru-RU" sz="1300" dirty="0">
                <a:solidFill>
                  <a:srgbClr val="000000"/>
                </a:solidFill>
              </a:rPr>
              <a:t>рост данного показателя по отношению к предыдущему году отмечен в МО </a:t>
            </a:r>
            <a:r>
              <a:rPr lang="ru-RU" altLang="ru-RU" sz="1300" dirty="0" smtClean="0">
                <a:solidFill>
                  <a:srgbClr val="000000"/>
                </a:solidFill>
              </a:rPr>
              <a:t>«город 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Кизилюрт</a:t>
            </a:r>
            <a:r>
              <a:rPr lang="ru-RU" altLang="ru-RU" sz="1300" dirty="0" smtClean="0">
                <a:solidFill>
                  <a:srgbClr val="000000"/>
                </a:solidFill>
              </a:rPr>
              <a:t>» </a:t>
            </a:r>
            <a:r>
              <a:rPr lang="ru-RU" altLang="ru-RU" sz="1300" dirty="0">
                <a:solidFill>
                  <a:srgbClr val="000000"/>
                </a:solidFill>
              </a:rPr>
              <a:t>(на </a:t>
            </a:r>
            <a:r>
              <a:rPr lang="ru-RU" altLang="ru-RU" sz="1300" dirty="0" smtClean="0">
                <a:solidFill>
                  <a:srgbClr val="000000"/>
                </a:solidFill>
              </a:rPr>
              <a:t>23,8 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п.п</a:t>
            </a:r>
            <a:r>
              <a:rPr lang="ru-RU" altLang="ru-RU" sz="1300" dirty="0" smtClean="0">
                <a:solidFill>
                  <a:srgbClr val="000000"/>
                </a:solidFill>
              </a:rPr>
              <a:t>.), «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Кайтагский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</a:t>
            </a:r>
            <a:r>
              <a:rPr lang="ru-RU" altLang="ru-RU" sz="1300" dirty="0">
                <a:solidFill>
                  <a:srgbClr val="000000"/>
                </a:solidFill>
              </a:rPr>
              <a:t>район» (на </a:t>
            </a:r>
            <a:r>
              <a:rPr lang="ru-RU" altLang="ru-RU" sz="1300" dirty="0" smtClean="0">
                <a:solidFill>
                  <a:srgbClr val="000000"/>
                </a:solidFill>
              </a:rPr>
              <a:t>19,5 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п.п</a:t>
            </a:r>
            <a:r>
              <a:rPr lang="ru-RU" altLang="ru-RU" sz="1300" dirty="0" smtClean="0">
                <a:solidFill>
                  <a:srgbClr val="000000"/>
                </a:solidFill>
              </a:rPr>
              <a:t>.) и «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Кизилюртовский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район» </a:t>
            </a:r>
            <a:r>
              <a:rPr lang="ru-RU" altLang="ru-RU" sz="1300" dirty="0">
                <a:solidFill>
                  <a:srgbClr val="000000"/>
                </a:solidFill>
              </a:rPr>
              <a:t>(на </a:t>
            </a:r>
            <a:r>
              <a:rPr lang="ru-RU" altLang="ru-RU" sz="1300" dirty="0" smtClean="0">
                <a:solidFill>
                  <a:srgbClr val="000000"/>
                </a:solidFill>
              </a:rPr>
              <a:t>6,0 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п.п</a:t>
            </a:r>
            <a:r>
              <a:rPr lang="ru-RU" altLang="ru-RU" sz="1300" dirty="0" smtClean="0">
                <a:solidFill>
                  <a:srgbClr val="000000"/>
                </a:solidFill>
              </a:rPr>
              <a:t>.).  </a:t>
            </a:r>
            <a:r>
              <a:rPr lang="ru-RU" altLang="ru-RU" sz="1300" dirty="0">
                <a:solidFill>
                  <a:srgbClr val="000000"/>
                </a:solidFill>
              </a:rPr>
              <a:t>Наибольшее  значение   показателя  «доля площади земельных участков, являющихся объектами налогообложения земельным налогом, в общей площади территории городского округа (муниципального района</a:t>
            </a:r>
            <a:r>
              <a:rPr lang="ru-RU" altLang="ru-RU" sz="1300" dirty="0" smtClean="0">
                <a:solidFill>
                  <a:srgbClr val="000000"/>
                </a:solidFill>
              </a:rPr>
              <a:t>)  </a:t>
            </a:r>
            <a:r>
              <a:rPr lang="ru-RU" altLang="ru-RU" sz="1300" dirty="0">
                <a:solidFill>
                  <a:srgbClr val="000000"/>
                </a:solidFill>
              </a:rPr>
              <a:t>установлено в МО </a:t>
            </a:r>
            <a:r>
              <a:rPr lang="ru-RU" altLang="ru-RU" sz="1300" dirty="0" smtClean="0">
                <a:solidFill>
                  <a:srgbClr val="000000"/>
                </a:solidFill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Гумбетовский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 </a:t>
            </a:r>
            <a:r>
              <a:rPr lang="ru-RU" altLang="ru-RU" sz="1300" dirty="0">
                <a:solidFill>
                  <a:srgbClr val="000000"/>
                </a:solidFill>
              </a:rPr>
              <a:t>район»  - </a:t>
            </a:r>
            <a:r>
              <a:rPr lang="ru-RU" altLang="ru-RU" sz="1300" dirty="0" smtClean="0">
                <a:solidFill>
                  <a:srgbClr val="000000"/>
                </a:solidFill>
              </a:rPr>
              <a:t>99,0%. В 15 </a:t>
            </a:r>
            <a:r>
              <a:rPr lang="ru-RU" altLang="ru-RU" sz="1300" dirty="0">
                <a:solidFill>
                  <a:srgbClr val="000000"/>
                </a:solidFill>
              </a:rPr>
              <a:t>муниципальных образованиях наблюдалась отрицательная динамика изменения данного показателя, в </a:t>
            </a:r>
            <a:r>
              <a:rPr lang="ru-RU" altLang="ru-RU" sz="1300" dirty="0" smtClean="0">
                <a:solidFill>
                  <a:srgbClr val="000000"/>
                </a:solidFill>
              </a:rPr>
              <a:t>11  </a:t>
            </a:r>
            <a:r>
              <a:rPr lang="ru-RU" altLang="ru-RU" sz="1300" dirty="0">
                <a:solidFill>
                  <a:srgbClr val="000000"/>
                </a:solidFill>
              </a:rPr>
              <a:t>муниципальных образованиях значение показателя осталось на уровне </a:t>
            </a:r>
            <a:r>
              <a:rPr lang="ru-RU" altLang="ru-RU" sz="1300" dirty="0" smtClean="0">
                <a:solidFill>
                  <a:srgbClr val="000000"/>
                </a:solidFill>
              </a:rPr>
              <a:t>предшествующего года.  </a:t>
            </a:r>
            <a:r>
              <a:rPr lang="ru-RU" altLang="ru-RU" sz="1300" dirty="0">
                <a:solidFill>
                  <a:srgbClr val="000000"/>
                </a:solidFill>
              </a:rPr>
              <a:t>Наименьшие значения отмечены в МО </a:t>
            </a:r>
            <a:r>
              <a:rPr lang="ru-RU" altLang="ru-RU" sz="1300" dirty="0" smtClean="0">
                <a:solidFill>
                  <a:srgbClr val="000000"/>
                </a:solidFill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Ахтынский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</a:t>
            </a:r>
            <a:r>
              <a:rPr lang="ru-RU" altLang="ru-RU" sz="1300" dirty="0">
                <a:solidFill>
                  <a:srgbClr val="000000"/>
                </a:solidFill>
              </a:rPr>
              <a:t>район</a:t>
            </a:r>
            <a:r>
              <a:rPr lang="ru-RU" altLang="ru-RU" sz="1300" dirty="0" smtClean="0">
                <a:solidFill>
                  <a:srgbClr val="000000"/>
                </a:solidFill>
              </a:rPr>
              <a:t>» и «Ногайский район», их </a:t>
            </a:r>
            <a:r>
              <a:rPr lang="ru-RU" altLang="ru-RU" sz="1300" dirty="0">
                <a:solidFill>
                  <a:srgbClr val="000000"/>
                </a:solidFill>
              </a:rPr>
              <a:t>значения составили  </a:t>
            </a:r>
            <a:r>
              <a:rPr lang="ru-RU" altLang="ru-RU" sz="1300" dirty="0" smtClean="0">
                <a:solidFill>
                  <a:srgbClr val="000000"/>
                </a:solidFill>
              </a:rPr>
              <a:t>21,9% и  22,5%  соответственно.</a:t>
            </a:r>
            <a:endParaRPr lang="ru-RU" altLang="ru-RU" sz="1300" dirty="0">
              <a:solidFill>
                <a:srgbClr val="000000"/>
              </a:solidFill>
            </a:endParaRPr>
          </a:p>
          <a:p>
            <a:pPr indent="457200" algn="just"/>
            <a:r>
              <a:rPr lang="ru-RU" altLang="ru-RU" sz="1300" dirty="0">
                <a:solidFill>
                  <a:srgbClr val="000000"/>
                </a:solidFill>
              </a:rPr>
              <a:t>В рамках реализации приоритетного проекта Республики  Дагестан «Обеление» </a:t>
            </a:r>
            <a:r>
              <a:rPr lang="ru-RU" altLang="ru-RU" sz="1300" dirty="0" smtClean="0">
                <a:solidFill>
                  <a:srgbClr val="000000"/>
                </a:solidFill>
              </a:rPr>
              <a:t>экономики проводилась работа по актуализации данных о земельных участках. </a:t>
            </a:r>
            <a:r>
              <a:rPr lang="ru-RU" altLang="ru-RU" sz="1300" dirty="0">
                <a:solidFill>
                  <a:srgbClr val="000000"/>
                </a:solidFill>
              </a:rPr>
              <a:t>За </a:t>
            </a:r>
            <a:r>
              <a:rPr lang="ru-RU" altLang="ru-RU" sz="1300" dirty="0" smtClean="0">
                <a:solidFill>
                  <a:srgbClr val="000000"/>
                </a:solidFill>
              </a:rPr>
              <a:t>2018 </a:t>
            </a:r>
            <a:r>
              <a:rPr lang="ru-RU" altLang="ru-RU" sz="1300" dirty="0">
                <a:solidFill>
                  <a:srgbClr val="000000"/>
                </a:solidFill>
              </a:rPr>
              <a:t>год актуализированы сведения и  в целях налогообложения переведены в программу АИС «Налог-3» сведения о </a:t>
            </a:r>
            <a:r>
              <a:rPr lang="ru-RU" altLang="ru-RU" sz="1300" dirty="0" smtClean="0">
                <a:solidFill>
                  <a:srgbClr val="000000"/>
                </a:solidFill>
              </a:rPr>
              <a:t>87,5 </a:t>
            </a:r>
            <a:r>
              <a:rPr lang="ru-RU" altLang="ru-RU" sz="1300" dirty="0">
                <a:solidFill>
                  <a:srgbClr val="000000"/>
                </a:solidFill>
              </a:rPr>
              <a:t>тыс. земельных </a:t>
            </a:r>
            <a:r>
              <a:rPr lang="ru-RU" altLang="ru-RU" sz="1300" dirty="0" smtClean="0">
                <a:solidFill>
                  <a:srgbClr val="000000"/>
                </a:solidFill>
              </a:rPr>
              <a:t>участках. </a:t>
            </a:r>
            <a:r>
              <a:rPr lang="ru-RU" altLang="ru-RU" sz="1300" dirty="0" smtClean="0"/>
              <a:t>В результате, поступление земельного налога   в 2018 году составило  1190,0 млн. рублей, что на  8% больше, чем в 2017  году. </a:t>
            </a:r>
            <a:endParaRPr lang="ru-RU" sz="1300" dirty="0" smtClean="0">
              <a:solidFill>
                <a:srgbClr val="000000"/>
              </a:solidFill>
            </a:endParaRPr>
          </a:p>
          <a:p>
            <a:pPr indent="457200" algn="just"/>
            <a:r>
              <a:rPr lang="ru-RU" sz="1300" dirty="0" smtClean="0">
                <a:solidFill>
                  <a:srgbClr val="000000"/>
                </a:solidFill>
              </a:rPr>
              <a:t>Указанная работа  в  МО  будет продолжена и в 2019 году. Утверждён соответствующий  план  по актуализации данных о земельных участках, в соответствии с которым планируется внесение  в  АИС «Налог-3» </a:t>
            </a:r>
            <a:r>
              <a:rPr lang="ru-RU" sz="1300" dirty="0" smtClean="0"/>
              <a:t>119,2 тыс. земельных участков для налогообложения.</a:t>
            </a:r>
            <a:endParaRPr lang="ru-RU" sz="1300" dirty="0"/>
          </a:p>
        </p:txBody>
      </p:sp>
      <p:pic>
        <p:nvPicPr>
          <p:cNvPr id="41331" name="Picture 1395" descr="D:\ДОКУМЕНТЫ 2019 ГОД\ОЦЕНКА ЭФФЕКТИВНОСТИ ОМСУ\СВОДНЫЙ ДОКЛАД\Карты\налог земли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99" y="2664346"/>
            <a:ext cx="3994187" cy="408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41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672165" y="6817519"/>
            <a:ext cx="660873" cy="383381"/>
          </a:xfrm>
        </p:spPr>
        <p:txBody>
          <a:bodyPr/>
          <a:lstStyle/>
          <a:p>
            <a:fld id="{B19B0651-EE4F-4900-A07F-96A6BFA9D0F0}" type="slidenum">
              <a:rPr lang="ru-RU" sz="1300" smtClean="0">
                <a:solidFill>
                  <a:schemeClr val="tx1"/>
                </a:solidFill>
              </a:rPr>
              <a:pPr/>
              <a:t>19</a:t>
            </a:fld>
            <a:endParaRPr lang="ru-RU" sz="13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98167" y="210187"/>
            <a:ext cx="5832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/>
              <a:t>1.3.Сельское хозяйство </a:t>
            </a:r>
            <a:endParaRPr lang="ru-RU" sz="2800" b="1" i="1" dirty="0"/>
          </a:p>
        </p:txBody>
      </p:sp>
      <p:sp>
        <p:nvSpPr>
          <p:cNvPr id="11" name="Заголовок 3"/>
          <p:cNvSpPr txBox="1">
            <a:spLocks/>
          </p:cNvSpPr>
          <p:nvPr/>
        </p:nvSpPr>
        <p:spPr>
          <a:xfrm>
            <a:off x="702023" y="733407"/>
            <a:ext cx="9005501" cy="324036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Производство продукции сельского хозяйства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1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3801530"/>
              </p:ext>
            </p:extLst>
          </p:nvPr>
        </p:nvGraphicFramePr>
        <p:xfrm>
          <a:off x="1998168" y="1357172"/>
          <a:ext cx="6552728" cy="2243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1159055"/>
              </p:ext>
            </p:extLst>
          </p:nvPr>
        </p:nvGraphicFramePr>
        <p:xfrm>
          <a:off x="482619" y="4487638"/>
          <a:ext cx="9583826" cy="2430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Заголовок 3"/>
          <p:cNvSpPr txBox="1">
            <a:spLocks/>
          </p:cNvSpPr>
          <p:nvPr/>
        </p:nvSpPr>
        <p:spPr>
          <a:xfrm>
            <a:off x="0" y="4032498"/>
            <a:ext cx="10333038" cy="36004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400"/>
            <a:r>
              <a:rPr lang="ru-RU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В сравнении со значениями в целом по РФ, СКФО, субъектам СКФО за 2018 год:</a:t>
            </a:r>
            <a:endParaRPr lang="ru-RU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46239" y="2486422"/>
            <a:ext cx="1008112" cy="338554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105,8%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70476" y="2524560"/>
            <a:ext cx="1008112" cy="338554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105,3%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83283" y="2814021"/>
            <a:ext cx="1008112" cy="338554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101,1%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6397" y="2066306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млрд. руб.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4191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7930"/>
    </mc:Choice>
    <mc:Fallback xmlns="">
      <p:transition advTm="1793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10063063" y="6912818"/>
            <a:ext cx="272581" cy="2830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n-lt"/>
              </a:rPr>
              <a:pPr eaLnBrk="1" hangingPunct="1"/>
              <a:t>2</a:t>
            </a:fld>
            <a:endParaRPr lang="ru-RU" altLang="ru-RU" sz="1300" dirty="0">
              <a:latin typeface="+mn-lt"/>
            </a:endParaRP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58007" y="144066"/>
            <a:ext cx="8377238" cy="544512"/>
          </a:xfrm>
        </p:spPr>
        <p:txBody>
          <a:bodyPr tIns="43350"/>
          <a:lstStyle/>
          <a:p>
            <a:pPr eaLnBrk="1" hangingPunct="1"/>
            <a:r>
              <a:rPr lang="ru-RU" altLang="ru-RU" sz="1500" b="1" dirty="0">
                <a:solidFill>
                  <a:schemeClr val="tx1"/>
                </a:solidFill>
              </a:rPr>
              <a:t>СОДЕРЖАНИЕ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74031" y="720130"/>
            <a:ext cx="9289031" cy="6192688"/>
          </a:xfrm>
        </p:spPr>
        <p:txBody>
          <a:bodyPr lIns="86716" tIns="43358" rIns="86716" bIns="43358">
            <a:no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ru-RU" altLang="ru-RU" sz="1400" b="1" dirty="0">
                <a:solidFill>
                  <a:schemeClr val="tx1"/>
                </a:solidFill>
              </a:rPr>
              <a:t>ВВЕДЕНИЕ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……………………………………………………………….…………………………………………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….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….  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  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7</a:t>
            </a:r>
            <a:endParaRPr lang="ru-RU" altLang="ru-RU" sz="1400" b="1" dirty="0">
              <a:solidFill>
                <a:schemeClr val="tx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altLang="ru-RU" sz="1400" b="1" dirty="0" smtClean="0">
                <a:solidFill>
                  <a:schemeClr val="tx1"/>
                </a:solidFill>
              </a:rPr>
              <a:t>I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.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400" b="1" dirty="0">
                <a:solidFill>
                  <a:schemeClr val="tx1"/>
                </a:solidFill>
              </a:rPr>
              <a:t>РЕЗУЛЬТАТЫ МОНИТОРИНГА ЭФФЕКТИВНОСТИ ДЕЯТЕЛЬНОСТИ ОРГАНОВ МЕСТНОГО САМОУПРАВЛЕНИЯ ГОРОДСКИХ ОКРУГОВ И МУНИЦИПАЛЬНЫХ РАЙОНОВ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……………….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…….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.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  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  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9    </a:t>
            </a:r>
            <a:endParaRPr lang="ru-RU" altLang="ru-RU" sz="1400" b="1" dirty="0">
              <a:solidFill>
                <a:schemeClr val="tx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1400" b="1" dirty="0" smtClean="0">
                <a:solidFill>
                  <a:schemeClr val="tx1"/>
                </a:solidFill>
              </a:rPr>
              <a:t>      1. </a:t>
            </a:r>
            <a:r>
              <a:rPr lang="ru-RU" altLang="ru-RU" sz="1400" b="1" dirty="0">
                <a:solidFill>
                  <a:schemeClr val="tx1"/>
                </a:solidFill>
              </a:rPr>
              <a:t>Экономическое развитие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……………………………..…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………………………………………...................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.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 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11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1400" b="1" dirty="0" smtClean="0">
                <a:solidFill>
                  <a:schemeClr val="tx1"/>
                </a:solidFill>
              </a:rPr>
              <a:t>           </a:t>
            </a:r>
            <a:r>
              <a:rPr lang="ru-RU" altLang="ru-RU" sz="1400" dirty="0" smtClean="0">
                <a:solidFill>
                  <a:schemeClr val="tx1"/>
                </a:solidFill>
              </a:rPr>
              <a:t>1.1. </a:t>
            </a:r>
            <a:r>
              <a:rPr lang="ru-RU" altLang="ru-RU" sz="1400" dirty="0">
                <a:solidFill>
                  <a:schemeClr val="tx1"/>
                </a:solidFill>
              </a:rPr>
              <a:t>Развитие малого и среднего </a:t>
            </a:r>
            <a:r>
              <a:rPr lang="ru-RU" altLang="ru-RU" sz="1400" dirty="0" smtClean="0">
                <a:solidFill>
                  <a:schemeClr val="tx1"/>
                </a:solidFill>
              </a:rPr>
              <a:t>предпринимательства…………………</a:t>
            </a:r>
            <a:r>
              <a:rPr lang="en-US" altLang="ru-RU" sz="1400" dirty="0" smtClean="0">
                <a:solidFill>
                  <a:schemeClr val="tx1"/>
                </a:solidFill>
              </a:rPr>
              <a:t>………………………………….</a:t>
            </a:r>
            <a:r>
              <a:rPr lang="ru-RU" altLang="ru-RU" sz="1400" dirty="0" smtClean="0">
                <a:solidFill>
                  <a:schemeClr val="tx1"/>
                </a:solidFill>
              </a:rPr>
              <a:t>……</a:t>
            </a:r>
            <a:r>
              <a:rPr lang="en-US" altLang="ru-RU" sz="1400" dirty="0" smtClean="0">
                <a:solidFill>
                  <a:schemeClr val="tx1"/>
                </a:solidFill>
              </a:rPr>
              <a:t>.. </a:t>
            </a:r>
            <a:r>
              <a:rPr lang="ru-RU" altLang="ru-RU" sz="1400" dirty="0" smtClean="0">
                <a:solidFill>
                  <a:schemeClr val="tx1"/>
                </a:solidFill>
              </a:rPr>
              <a:t>12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1400" dirty="0" smtClean="0">
                <a:solidFill>
                  <a:schemeClr val="tx1"/>
                </a:solidFill>
              </a:rPr>
              <a:t>           1.2. Улучшение инвестиционной привлекательности………….………………………</a:t>
            </a:r>
            <a:r>
              <a:rPr lang="en-US" altLang="ru-RU" sz="1400" dirty="0" smtClean="0">
                <a:solidFill>
                  <a:schemeClr val="tx1"/>
                </a:solidFill>
              </a:rPr>
              <a:t>……………...………….. </a:t>
            </a:r>
            <a:r>
              <a:rPr lang="ru-RU" altLang="ru-RU" sz="1400" dirty="0" smtClean="0">
                <a:solidFill>
                  <a:schemeClr val="tx1"/>
                </a:solidFill>
              </a:rPr>
              <a:t>15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1400" dirty="0" smtClean="0">
                <a:solidFill>
                  <a:schemeClr val="tx1"/>
                </a:solidFill>
              </a:rPr>
              <a:t>           1.3.Сельское </a:t>
            </a:r>
            <a:r>
              <a:rPr lang="ru-RU" altLang="ru-RU" sz="1400" dirty="0">
                <a:solidFill>
                  <a:schemeClr val="tx1"/>
                </a:solidFill>
              </a:rPr>
              <a:t>хозяйство </a:t>
            </a:r>
            <a:r>
              <a:rPr lang="ru-RU" altLang="ru-RU" sz="1400" dirty="0" smtClean="0">
                <a:solidFill>
                  <a:schemeClr val="tx1"/>
                </a:solidFill>
              </a:rPr>
              <a:t>…………………………………….…………………</a:t>
            </a:r>
            <a:r>
              <a:rPr lang="en-US" altLang="ru-RU" sz="1400" dirty="0" smtClean="0">
                <a:solidFill>
                  <a:schemeClr val="tx1"/>
                </a:solidFill>
              </a:rPr>
              <a:t>……………………...……………... </a:t>
            </a:r>
            <a:r>
              <a:rPr lang="ru-RU" altLang="ru-RU" sz="1400" dirty="0" smtClean="0">
                <a:solidFill>
                  <a:schemeClr val="tx1"/>
                </a:solidFill>
              </a:rPr>
              <a:t>19</a:t>
            </a:r>
            <a:endParaRPr lang="ru-RU" altLang="ru-RU" sz="1400" dirty="0">
              <a:solidFill>
                <a:schemeClr val="tx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1400" dirty="0">
                <a:solidFill>
                  <a:schemeClr val="tx1"/>
                </a:solidFill>
              </a:rPr>
              <a:t>           </a:t>
            </a:r>
            <a:r>
              <a:rPr lang="ru-RU" altLang="ru-RU" sz="1400" dirty="0" smtClean="0">
                <a:solidFill>
                  <a:schemeClr val="tx1"/>
                </a:solidFill>
              </a:rPr>
              <a:t>1.4. </a:t>
            </a:r>
            <a:r>
              <a:rPr lang="ru-RU" altLang="ru-RU" sz="1400" dirty="0">
                <a:solidFill>
                  <a:schemeClr val="tx1"/>
                </a:solidFill>
              </a:rPr>
              <a:t>Дорожное хозяйство и транспорт</a:t>
            </a:r>
            <a:r>
              <a:rPr lang="ru-RU" altLang="ru-RU" sz="1400" dirty="0" smtClean="0">
                <a:solidFill>
                  <a:schemeClr val="tx1"/>
                </a:solidFill>
              </a:rPr>
              <a:t>…………………….………………</a:t>
            </a:r>
            <a:r>
              <a:rPr lang="en-US" altLang="ru-RU" sz="1400" dirty="0" smtClean="0">
                <a:solidFill>
                  <a:schemeClr val="tx1"/>
                </a:solidFill>
              </a:rPr>
              <a:t>……………………………...………… </a:t>
            </a:r>
            <a:r>
              <a:rPr lang="ru-RU" altLang="ru-RU" sz="1400" dirty="0" smtClean="0">
                <a:solidFill>
                  <a:schemeClr val="tx1"/>
                </a:solidFill>
              </a:rPr>
              <a:t>22</a:t>
            </a:r>
            <a:endParaRPr lang="ru-RU" altLang="ru-RU" sz="1400" dirty="0">
              <a:solidFill>
                <a:schemeClr val="tx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1400" dirty="0">
                <a:solidFill>
                  <a:schemeClr val="tx1"/>
                </a:solidFill>
              </a:rPr>
              <a:t>           </a:t>
            </a:r>
            <a:r>
              <a:rPr lang="ru-RU" altLang="ru-RU" sz="1400" dirty="0" smtClean="0">
                <a:solidFill>
                  <a:schemeClr val="tx1"/>
                </a:solidFill>
              </a:rPr>
              <a:t>1.5. </a:t>
            </a:r>
            <a:r>
              <a:rPr lang="ru-RU" altLang="ru-RU" sz="1400" dirty="0">
                <a:solidFill>
                  <a:schemeClr val="tx1"/>
                </a:solidFill>
              </a:rPr>
              <a:t>Доходы населения </a:t>
            </a:r>
            <a:r>
              <a:rPr lang="ru-RU" altLang="ru-RU" sz="1400" dirty="0" smtClean="0">
                <a:solidFill>
                  <a:schemeClr val="tx1"/>
                </a:solidFill>
              </a:rPr>
              <a:t>………………….……………………….…………</a:t>
            </a:r>
            <a:r>
              <a:rPr lang="en-US" altLang="ru-RU" sz="1400" dirty="0" smtClean="0">
                <a:solidFill>
                  <a:schemeClr val="tx1"/>
                </a:solidFill>
              </a:rPr>
              <a:t>……………………………...……....... </a:t>
            </a:r>
            <a:r>
              <a:rPr lang="ru-RU" altLang="ru-RU" sz="1400" dirty="0" smtClean="0">
                <a:solidFill>
                  <a:schemeClr val="tx1"/>
                </a:solidFill>
              </a:rPr>
              <a:t>24</a:t>
            </a:r>
            <a:endParaRPr lang="ru-RU" altLang="ru-RU" sz="1400" dirty="0">
              <a:solidFill>
                <a:schemeClr val="tx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1400" b="1" dirty="0" smtClean="0">
                <a:solidFill>
                  <a:schemeClr val="tx1"/>
                </a:solidFill>
              </a:rPr>
              <a:t>      2. </a:t>
            </a:r>
            <a:r>
              <a:rPr lang="ru-RU" altLang="ru-RU" sz="1400" b="1" dirty="0">
                <a:solidFill>
                  <a:schemeClr val="tx1"/>
                </a:solidFill>
              </a:rPr>
              <a:t>Дошкольное образование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………..……………………………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…………………………………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…………..…….   27</a:t>
            </a:r>
            <a:endParaRPr lang="ru-RU" altLang="ru-RU" sz="1400" b="1" dirty="0">
              <a:solidFill>
                <a:schemeClr val="tx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1400" b="1" dirty="0">
                <a:solidFill>
                  <a:schemeClr val="tx1"/>
                </a:solidFill>
              </a:rPr>
              <a:t>      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3. </a:t>
            </a:r>
            <a:r>
              <a:rPr lang="ru-RU" altLang="ru-RU" sz="1400" b="1" dirty="0">
                <a:solidFill>
                  <a:schemeClr val="tx1"/>
                </a:solidFill>
              </a:rPr>
              <a:t>Общее и дополнительное образование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…………………………………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……………….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………………………. 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 31</a:t>
            </a:r>
            <a:endParaRPr lang="ru-RU" altLang="ru-RU" sz="1400" b="1" dirty="0">
              <a:solidFill>
                <a:schemeClr val="tx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1400" b="1" dirty="0">
                <a:solidFill>
                  <a:schemeClr val="tx1"/>
                </a:solidFill>
              </a:rPr>
              <a:t>      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4. </a:t>
            </a:r>
            <a:r>
              <a:rPr lang="ru-RU" altLang="ru-RU" sz="1400" b="1" dirty="0">
                <a:solidFill>
                  <a:schemeClr val="tx1"/>
                </a:solidFill>
              </a:rPr>
              <a:t>Культура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……………………………………………………………………………………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……...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..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…………</a:t>
            </a:r>
            <a:r>
              <a:rPr lang="en-US" altLang="ru-RU" sz="1400" b="1" dirty="0">
                <a:solidFill>
                  <a:schemeClr val="tx1"/>
                </a:solidFill>
              </a:rPr>
              <a:t>.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 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 39</a:t>
            </a:r>
            <a:endParaRPr lang="ru-RU" altLang="ru-RU" sz="1400" b="1" dirty="0">
              <a:solidFill>
                <a:schemeClr val="tx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1400" b="1" dirty="0">
                <a:solidFill>
                  <a:schemeClr val="tx1"/>
                </a:solidFill>
              </a:rPr>
              <a:t>      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5. </a:t>
            </a:r>
            <a:r>
              <a:rPr lang="ru-RU" altLang="ru-RU" sz="1400" b="1" dirty="0">
                <a:solidFill>
                  <a:schemeClr val="tx1"/>
                </a:solidFill>
              </a:rPr>
              <a:t>Физическая культура и спорт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………………………………………………………………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…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………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………...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42</a:t>
            </a:r>
            <a:endParaRPr lang="ru-RU" altLang="ru-RU" sz="1400" b="1" dirty="0">
              <a:solidFill>
                <a:schemeClr val="tx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1400" b="1" dirty="0">
                <a:solidFill>
                  <a:schemeClr val="tx1"/>
                </a:solidFill>
              </a:rPr>
              <a:t>      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6. </a:t>
            </a:r>
            <a:r>
              <a:rPr lang="ru-RU" altLang="ru-RU" sz="1400" b="1" dirty="0">
                <a:solidFill>
                  <a:schemeClr val="tx1"/>
                </a:solidFill>
              </a:rPr>
              <a:t>Жилищное строительство и обеспечение граждан </a:t>
            </a:r>
            <a:r>
              <a:rPr lang="ru-RU" altLang="ru-RU" sz="1400" b="1" dirty="0" err="1">
                <a:solidFill>
                  <a:schemeClr val="tx1"/>
                </a:solidFill>
              </a:rPr>
              <a:t>жильем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…………………………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…………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……………..   45</a:t>
            </a:r>
            <a:endParaRPr lang="ru-RU" altLang="ru-RU" sz="1400" b="1" dirty="0">
              <a:solidFill>
                <a:schemeClr val="tx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1400" b="1" dirty="0">
                <a:solidFill>
                  <a:schemeClr val="tx1"/>
                </a:solidFill>
              </a:rPr>
              <a:t>      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7. </a:t>
            </a:r>
            <a:r>
              <a:rPr lang="ru-RU" altLang="ru-RU" sz="1400" b="1" dirty="0">
                <a:solidFill>
                  <a:schemeClr val="tx1"/>
                </a:solidFill>
              </a:rPr>
              <a:t>Жилищно-коммунальное хозяйство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………….………………………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…………………………….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…………....   52</a:t>
            </a:r>
            <a:endParaRPr lang="ru-RU" altLang="ru-RU" sz="1400" b="1" dirty="0">
              <a:solidFill>
                <a:schemeClr val="tx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1400" b="1" dirty="0">
                <a:solidFill>
                  <a:schemeClr val="tx1"/>
                </a:solidFill>
              </a:rPr>
              <a:t>      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8.  </a:t>
            </a:r>
            <a:r>
              <a:rPr lang="ru-RU" altLang="ru-RU" sz="1400" b="1" dirty="0">
                <a:solidFill>
                  <a:schemeClr val="tx1"/>
                </a:solidFill>
              </a:rPr>
              <a:t>Организация муниципального управления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……………………………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…………………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………………….... . 55</a:t>
            </a:r>
            <a:endParaRPr lang="ru-RU" altLang="ru-RU" sz="1400" b="1" dirty="0">
              <a:solidFill>
                <a:schemeClr val="tx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altLang="ru-RU" sz="1400" b="1" dirty="0" smtClean="0">
                <a:solidFill>
                  <a:schemeClr val="tx1"/>
                </a:solidFill>
              </a:rPr>
              <a:t>II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. </a:t>
            </a:r>
            <a:r>
              <a:rPr lang="ru-RU" altLang="ru-RU" sz="1400" b="1" dirty="0">
                <a:solidFill>
                  <a:schemeClr val="tx1"/>
                </a:solidFill>
              </a:rPr>
              <a:t>ИТОГИ СОЦИОЛОГИЧЕСКИХ ОПРОСОВ НАСЕЛЕНИЯ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…………………………………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…………….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  59</a:t>
            </a:r>
            <a:endParaRPr lang="en-US" altLang="ru-RU" sz="1400" b="1" dirty="0">
              <a:solidFill>
                <a:schemeClr val="tx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altLang="ru-RU" sz="1400" b="1" dirty="0" smtClean="0">
                <a:solidFill>
                  <a:schemeClr val="tx1"/>
                </a:solidFill>
              </a:rPr>
              <a:t>III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. РЕЗУЛЬТАТЫ </a:t>
            </a:r>
            <a:r>
              <a:rPr lang="ru-RU" altLang="ru-RU" sz="1400" b="1" dirty="0">
                <a:solidFill>
                  <a:schemeClr val="tx1"/>
                </a:solidFill>
              </a:rPr>
              <a:t>ОЦЕНКИ ЭФФЕКТИВНОСТИ ДЕЯТЕЛЬНОСТИ ОРГАНОВ МЕСТНОГО </a:t>
            </a:r>
            <a:r>
              <a:rPr lang="en-US" altLang="ru-RU" sz="1400" b="1" dirty="0" smtClean="0">
                <a:solidFill>
                  <a:schemeClr val="tx1"/>
                </a:solidFill>
              </a:rPr>
              <a:t/>
            </a:r>
            <a:br>
              <a:rPr lang="en-US" altLang="ru-RU" sz="1400" b="1" dirty="0" smtClean="0">
                <a:solidFill>
                  <a:schemeClr val="tx1"/>
                </a:solidFill>
              </a:rPr>
            </a:br>
            <a:r>
              <a:rPr lang="ru-RU" altLang="ru-RU" sz="1400" b="1" dirty="0" smtClean="0">
                <a:solidFill>
                  <a:schemeClr val="tx1"/>
                </a:solidFill>
              </a:rPr>
              <a:t>САМОУПРАВЛЕНИЯ </a:t>
            </a:r>
            <a:r>
              <a:rPr lang="ru-RU" altLang="ru-RU" sz="1400" b="1" dirty="0">
                <a:solidFill>
                  <a:schemeClr val="tx1"/>
                </a:solidFill>
              </a:rPr>
              <a:t>ГОРОДСКИХ ОКРУГОВ И МУНИЦИПАЛЬНЫХ РАЙОНОВ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……</a:t>
            </a:r>
            <a:r>
              <a:rPr lang="en-US" altLang="ru-RU" sz="1400" b="1" dirty="0" smtClean="0">
                <a:solidFill>
                  <a:schemeClr val="tx1"/>
                </a:solidFill>
              </a:rPr>
              <a:t>………………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…..… 61</a:t>
            </a:r>
            <a:endParaRPr lang="ru-RU" altLang="ru-RU" sz="1400" b="1" dirty="0">
              <a:solidFill>
                <a:schemeClr val="tx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ru-RU" alt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57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3"/>
          <p:cNvSpPr>
            <a:spLocks noChangeArrowheads="1"/>
          </p:cNvSpPr>
          <p:nvPr/>
        </p:nvSpPr>
        <p:spPr bwMode="auto">
          <a:xfrm>
            <a:off x="773039" y="241936"/>
            <a:ext cx="9073008" cy="34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916" tIns="49459" rIns="98916" bIns="4945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altLang="ru-RU" sz="1600" b="1" i="1" dirty="0">
                <a:latin typeface="+mn-lt"/>
              </a:rPr>
              <a:t>Доля прибыльных  сельскохозяйственных организаций в общем их числе</a:t>
            </a:r>
          </a:p>
        </p:txBody>
      </p:sp>
      <p:sp>
        <p:nvSpPr>
          <p:cNvPr id="3" name="Text Box 93"/>
          <p:cNvSpPr txBox="1">
            <a:spLocks noChangeArrowheads="1"/>
          </p:cNvSpPr>
          <p:nvPr/>
        </p:nvSpPr>
        <p:spPr bwMode="auto">
          <a:xfrm>
            <a:off x="341983" y="633628"/>
            <a:ext cx="3802890" cy="452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2643" tIns="56322" rIns="112643" bIns="56322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/>
              <a:t>Доля прибыльных </a:t>
            </a:r>
            <a:endParaRPr lang="ru-RU" altLang="ru-RU" sz="1100" i="1" dirty="0" smtClean="0"/>
          </a:p>
          <a:p>
            <a:pPr algn="ctr" eaLnBrk="1" hangingPunct="1"/>
            <a:r>
              <a:rPr lang="ru-RU" altLang="ru-RU" sz="1100" i="1" dirty="0" smtClean="0"/>
              <a:t>сельскохозяйственных </a:t>
            </a:r>
            <a:r>
              <a:rPr lang="ru-RU" altLang="ru-RU" sz="1100" i="1" dirty="0"/>
              <a:t>организаций, %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814654"/>
              </p:ext>
            </p:extLst>
          </p:nvPr>
        </p:nvGraphicFramePr>
        <p:xfrm>
          <a:off x="341983" y="1179486"/>
          <a:ext cx="3455467" cy="1687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72" name="Лист" r:id="rId3" imgW="3047910" imgH="1647810" progId="Excel.Sheet.8">
                  <p:embed/>
                </p:oleObj>
              </mc:Choice>
              <mc:Fallback>
                <p:oleObj name="Лист" r:id="rId3" imgW="3047910" imgH="1647810" progId="Excel.Sheet.8">
                  <p:embed/>
                  <p:pic>
                    <p:nvPicPr>
                      <p:cNvPr id="0" name="Object 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3" y="1179486"/>
                        <a:ext cx="3455467" cy="16875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431869" y="859777"/>
            <a:ext cx="5559186" cy="5861461"/>
          </a:xfrm>
          <a:prstGeom prst="rect">
            <a:avLst/>
          </a:prstGeom>
        </p:spPr>
        <p:txBody>
          <a:bodyPr wrap="square" lIns="98916" tIns="49459" rIns="98916" bIns="49459">
            <a:spAutoFit/>
          </a:bodyPr>
          <a:lstStyle/>
          <a:p>
            <a:pPr indent="286789" algn="just" defTabSz="1351514" eaLnBrk="0" hangingPunct="0">
              <a:lnSpc>
                <a:spcPct val="80000"/>
              </a:lnSpc>
              <a:defRPr/>
            </a:pPr>
            <a:r>
              <a:rPr lang="ru-RU" sz="1300" b="1" dirty="0" smtClean="0">
                <a:solidFill>
                  <a:srgbClr val="000000"/>
                </a:solidFill>
              </a:rPr>
              <a:t>Итоги 2018 </a:t>
            </a:r>
            <a:r>
              <a:rPr lang="ru-RU" sz="1300" b="1" dirty="0">
                <a:solidFill>
                  <a:srgbClr val="000000"/>
                </a:solidFill>
              </a:rPr>
              <a:t>года свидетельствуют об  </a:t>
            </a:r>
            <a:r>
              <a:rPr lang="ru-RU" sz="1300" b="1" dirty="0" smtClean="0">
                <a:solidFill>
                  <a:srgbClr val="000000"/>
                </a:solidFill>
              </a:rPr>
              <a:t>увеличении </a:t>
            </a:r>
            <a:r>
              <a:rPr lang="ru-RU" sz="1300" b="1" dirty="0">
                <a:solidFill>
                  <a:srgbClr val="000000"/>
                </a:solidFill>
              </a:rPr>
              <a:t>числа  прибыльных сельскохозяйственных </a:t>
            </a:r>
            <a:r>
              <a:rPr lang="ru-RU" sz="1300" b="1" dirty="0" smtClean="0">
                <a:solidFill>
                  <a:srgbClr val="000000"/>
                </a:solidFill>
              </a:rPr>
              <a:t>предприятий</a:t>
            </a:r>
            <a:r>
              <a:rPr lang="ru-RU" sz="1300" dirty="0" smtClean="0">
                <a:solidFill>
                  <a:srgbClr val="000000"/>
                </a:solidFill>
              </a:rPr>
              <a:t>. По </a:t>
            </a:r>
            <a:r>
              <a:rPr lang="ru-RU" sz="1300" dirty="0">
                <a:solidFill>
                  <a:srgbClr val="000000"/>
                </a:solidFill>
              </a:rPr>
              <a:t>данным Минсельхозпрода РД, доля прибыльных предприятий сельского хозяйства</a:t>
            </a:r>
            <a:r>
              <a:rPr lang="en-US" sz="1300" dirty="0">
                <a:solidFill>
                  <a:srgbClr val="000000"/>
                </a:solidFill>
              </a:rPr>
              <a:t> </a:t>
            </a:r>
            <a:r>
              <a:rPr lang="ru-RU" sz="1300" dirty="0">
                <a:solidFill>
                  <a:srgbClr val="000000"/>
                </a:solidFill>
              </a:rPr>
              <a:t>по </a:t>
            </a:r>
            <a:r>
              <a:rPr lang="ru-RU" sz="1300" dirty="0" smtClean="0">
                <a:solidFill>
                  <a:srgbClr val="000000"/>
                </a:solidFill>
              </a:rPr>
              <a:t>республике увеличилась  </a:t>
            </a:r>
            <a:r>
              <a:rPr lang="ru-RU" sz="1300" dirty="0">
                <a:solidFill>
                  <a:srgbClr val="000000"/>
                </a:solidFill>
              </a:rPr>
              <a:t>с </a:t>
            </a:r>
            <a:r>
              <a:rPr lang="ru-RU" sz="1300" dirty="0" smtClean="0">
                <a:solidFill>
                  <a:srgbClr val="000000"/>
                </a:solidFill>
              </a:rPr>
              <a:t>94,2%  </a:t>
            </a:r>
            <a:r>
              <a:rPr lang="ru-RU" sz="1300" dirty="0">
                <a:solidFill>
                  <a:srgbClr val="000000"/>
                </a:solidFill>
              </a:rPr>
              <a:t>в  </a:t>
            </a:r>
            <a:r>
              <a:rPr lang="ru-RU" sz="1300" dirty="0" smtClean="0">
                <a:solidFill>
                  <a:srgbClr val="000000"/>
                </a:solidFill>
              </a:rPr>
              <a:t>2017  </a:t>
            </a:r>
            <a:r>
              <a:rPr lang="ru-RU" sz="1300" dirty="0">
                <a:solidFill>
                  <a:srgbClr val="000000"/>
                </a:solidFill>
              </a:rPr>
              <a:t>году до </a:t>
            </a:r>
            <a:r>
              <a:rPr lang="ru-RU" sz="1300" dirty="0" smtClean="0">
                <a:solidFill>
                  <a:srgbClr val="000000"/>
                </a:solidFill>
              </a:rPr>
              <a:t> 96,3% в  2018 году. </a:t>
            </a:r>
            <a:r>
              <a:rPr lang="ru-RU" sz="1300" dirty="0" smtClean="0"/>
              <a:t>Сумма </a:t>
            </a:r>
            <a:r>
              <a:rPr lang="ru-RU" sz="1300" dirty="0"/>
              <a:t>прибыли прибыльных предприятий в </a:t>
            </a:r>
            <a:r>
              <a:rPr lang="ru-RU" sz="1300" dirty="0" smtClean="0"/>
              <a:t>2018 </a:t>
            </a:r>
            <a:r>
              <a:rPr lang="ru-RU" sz="1300" dirty="0"/>
              <a:t>году по республике </a:t>
            </a:r>
            <a:r>
              <a:rPr lang="ru-RU" sz="1300" dirty="0" smtClean="0"/>
              <a:t>также увеличилась по сравнению с 2017 годом на 7,1%  и  </a:t>
            </a:r>
            <a:r>
              <a:rPr lang="ru-RU" sz="1300" dirty="0"/>
              <a:t>составила </a:t>
            </a:r>
            <a:r>
              <a:rPr lang="ru-RU" sz="1300" dirty="0" smtClean="0"/>
              <a:t>783,2 млн. рублей. </a:t>
            </a:r>
            <a:endParaRPr lang="ru-RU" sz="1300" dirty="0"/>
          </a:p>
          <a:p>
            <a:pPr indent="286789" algn="just" defTabSz="1351514" eaLnBrk="0" hangingPunct="0">
              <a:lnSpc>
                <a:spcPct val="80000"/>
              </a:lnSpc>
              <a:defRPr/>
            </a:pPr>
            <a:r>
              <a:rPr lang="ru-RU" sz="1300" dirty="0">
                <a:solidFill>
                  <a:prstClr val="black"/>
                </a:solidFill>
                <a:cs typeface="Times New Roman" pitchFamily="18" charset="0"/>
              </a:rPr>
              <a:t>В 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14 муниципальных образованиях </a:t>
            </a:r>
            <a:r>
              <a:rPr lang="ru-RU" sz="1300" dirty="0">
                <a:solidFill>
                  <a:prstClr val="black"/>
                </a:solidFill>
                <a:cs typeface="Times New Roman" pitchFamily="18" charset="0"/>
              </a:rPr>
              <a:t>доля прибыльных сельскохозяйственных предприятий 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выросла. </a:t>
            </a:r>
            <a:endParaRPr lang="ru-RU" sz="1300" dirty="0">
              <a:solidFill>
                <a:prstClr val="black"/>
              </a:solidFill>
              <a:cs typeface="Times New Roman" pitchFamily="18" charset="0"/>
            </a:endParaRPr>
          </a:p>
          <a:p>
            <a:pPr indent="286789" algn="just" defTabSz="1351514" eaLnBrk="0" hangingPunct="0">
              <a:lnSpc>
                <a:spcPct val="80000"/>
              </a:lnSpc>
              <a:defRPr/>
            </a:pPr>
            <a:r>
              <a:rPr lang="ru-RU" sz="1300" dirty="0">
                <a:solidFill>
                  <a:prstClr val="black"/>
                </a:solidFill>
                <a:cs typeface="Times New Roman" pitchFamily="18" charset="0"/>
              </a:rPr>
              <a:t>В 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28  </a:t>
            </a:r>
            <a:r>
              <a:rPr lang="ru-RU" sz="1300" dirty="0">
                <a:solidFill>
                  <a:prstClr val="black"/>
                </a:solidFill>
                <a:cs typeface="Times New Roman" pitchFamily="18" charset="0"/>
              </a:rPr>
              <a:t>МО 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Кулинский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Кумторкалинский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Лакский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Кизлярский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Хунзахский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Кайтагский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«Хасавюртовский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Левашинский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Магарамкентский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«Табасаранский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Тляратинский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Унцукульский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Сергокалинский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Рутульский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Хивский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Новолакский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Казбековский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Цумадинский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Дахадаевский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«Ботлихский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Шамильский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Гунибский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Цунтинский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Гергебильский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Бежтинский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участок в составе 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Цунтинского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района»,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Докузпаринский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Чародинский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район», «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Ахтынский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район» все сельхозпредприятия закончили год с прибылями. </a:t>
            </a:r>
          </a:p>
          <a:p>
            <a:pPr indent="286789" algn="just" defTabSz="1351514" eaLnBrk="0" hangingPunct="0">
              <a:lnSpc>
                <a:spcPct val="80000"/>
              </a:lnSpc>
              <a:defRPr/>
            </a:pP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Доля </a:t>
            </a:r>
            <a:r>
              <a:rPr lang="ru-RU" sz="1300" dirty="0">
                <a:solidFill>
                  <a:prstClr val="black"/>
                </a:solidFill>
                <a:cs typeface="Times New Roman" pitchFamily="18" charset="0"/>
              </a:rPr>
              <a:t>прибыльных предприятий  снизилась 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  в 7 </a:t>
            </a:r>
            <a:r>
              <a:rPr lang="ru-RU" sz="1300" dirty="0">
                <a:solidFill>
                  <a:prstClr val="black"/>
                </a:solidFill>
                <a:cs typeface="Times New Roman" pitchFamily="18" charset="0"/>
              </a:rPr>
              <a:t>муниципальных образованиях, наиболее значительно в МО 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«Агульский </a:t>
            </a:r>
            <a:r>
              <a:rPr lang="ru-RU" sz="1300" dirty="0">
                <a:solidFill>
                  <a:prstClr val="black"/>
                </a:solidFill>
                <a:cs typeface="Times New Roman" pitchFamily="18" charset="0"/>
              </a:rPr>
              <a:t>район» - на 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56  </a:t>
            </a:r>
            <a:r>
              <a:rPr lang="ru-RU" sz="1300" dirty="0" err="1" smtClean="0">
                <a:solidFill>
                  <a:prstClr val="black"/>
                </a:solidFill>
                <a:cs typeface="Times New Roman" pitchFamily="18" charset="0"/>
              </a:rPr>
              <a:t>п.п</a:t>
            </a:r>
            <a:r>
              <a:rPr lang="ru-RU" sz="1300" dirty="0" smtClean="0">
                <a:solidFill>
                  <a:prstClr val="black"/>
                </a:solidFill>
                <a:cs typeface="Times New Roman" pitchFamily="18" charset="0"/>
              </a:rPr>
              <a:t>. </a:t>
            </a:r>
            <a:endParaRPr lang="ru-RU" sz="1300" dirty="0">
              <a:solidFill>
                <a:prstClr val="black"/>
              </a:solidFill>
              <a:cs typeface="Times New Roman" pitchFamily="18" charset="0"/>
            </a:endParaRPr>
          </a:p>
          <a:p>
            <a:pPr indent="286789" algn="just" defTabSz="1351514" eaLnBrk="0" hangingPunct="0">
              <a:lnSpc>
                <a:spcPct val="80000"/>
              </a:lnSpc>
              <a:defRPr/>
            </a:pPr>
            <a:r>
              <a:rPr lang="ru-RU" sz="1300" dirty="0" smtClean="0">
                <a:solidFill>
                  <a:prstClr val="black"/>
                </a:solidFill>
              </a:rPr>
              <a:t>Наименьшее </a:t>
            </a:r>
            <a:r>
              <a:rPr lang="ru-RU" sz="1300" dirty="0">
                <a:solidFill>
                  <a:prstClr val="black"/>
                </a:solidFill>
              </a:rPr>
              <a:t>значение доли прибыльных сельхозпредприятий </a:t>
            </a:r>
            <a:r>
              <a:rPr lang="ru-RU" sz="1300" dirty="0" smtClean="0">
                <a:solidFill>
                  <a:prstClr val="black"/>
                </a:solidFill>
              </a:rPr>
              <a:t>отмечено также  </a:t>
            </a:r>
            <a:r>
              <a:rPr lang="ru-RU" sz="1300" dirty="0">
                <a:solidFill>
                  <a:prstClr val="black"/>
                </a:solidFill>
              </a:rPr>
              <a:t>в   </a:t>
            </a:r>
            <a:r>
              <a:rPr lang="ru-RU" sz="1300" dirty="0" smtClean="0">
                <a:solidFill>
                  <a:prstClr val="black"/>
                </a:solidFill>
              </a:rPr>
              <a:t>МО «</a:t>
            </a:r>
            <a:r>
              <a:rPr lang="ru-RU" sz="1300" dirty="0" err="1" smtClean="0">
                <a:solidFill>
                  <a:prstClr val="black"/>
                </a:solidFill>
              </a:rPr>
              <a:t>Агульскийй</a:t>
            </a:r>
            <a:r>
              <a:rPr lang="ru-RU" sz="1300" dirty="0" smtClean="0">
                <a:solidFill>
                  <a:prstClr val="black"/>
                </a:solidFill>
              </a:rPr>
              <a:t>  район»  (38%).</a:t>
            </a:r>
            <a:endParaRPr lang="ru-RU" sz="1300" dirty="0">
              <a:solidFill>
                <a:prstClr val="black"/>
              </a:solidFill>
            </a:endParaRPr>
          </a:p>
          <a:p>
            <a:pPr indent="286789" algn="just" defTabSz="1351514" eaLnBrk="0" hangingPunct="0">
              <a:lnSpc>
                <a:spcPct val="80000"/>
              </a:lnSpc>
              <a:defRPr/>
            </a:pPr>
            <a:r>
              <a:rPr lang="ru-RU" sz="1300" dirty="0"/>
              <a:t>В </a:t>
            </a:r>
            <a:r>
              <a:rPr lang="ru-RU" sz="1300" dirty="0" smtClean="0"/>
              <a:t>2018 </a:t>
            </a:r>
            <a:r>
              <a:rPr lang="ru-RU" sz="1300" dirty="0"/>
              <a:t>году </a:t>
            </a:r>
            <a:r>
              <a:rPr lang="ru-RU" sz="1300" dirty="0" smtClean="0"/>
              <a:t> число </a:t>
            </a:r>
            <a:r>
              <a:rPr lang="ru-RU" sz="1300" dirty="0"/>
              <a:t>убыточных  </a:t>
            </a:r>
            <a:r>
              <a:rPr lang="ru-RU" sz="1300" dirty="0" smtClean="0"/>
              <a:t>сельхозпредприятий составило 35 единиц. Сумма убытков убыточных предприятий составила  38,2 млн. рублей.  Убыточность предприятий обусловлена   высокой степенью </a:t>
            </a:r>
            <a:r>
              <a:rPr lang="ru-RU" sz="1300" dirty="0"/>
              <a:t>износа основных фондов, использованием </a:t>
            </a:r>
            <a:r>
              <a:rPr lang="ru-RU" sz="1300" dirty="0" smtClean="0"/>
              <a:t>ресурсоемких технологий </a:t>
            </a:r>
            <a:r>
              <a:rPr lang="ru-RU" sz="1300" dirty="0"/>
              <a:t>производства продукции сельского хозяйства</a:t>
            </a:r>
            <a:r>
              <a:rPr lang="ru-RU" sz="1300" dirty="0" smtClean="0"/>
              <a:t>, низким </a:t>
            </a:r>
            <a:r>
              <a:rPr lang="ru-RU" sz="1300" dirty="0" smtClean="0">
                <a:ea typeface="Calibri"/>
                <a:cs typeface="Times New Roman"/>
              </a:rPr>
              <a:t>уровнем конкурентоспособности продукции и отсутствием рынков сбыта продукции</a:t>
            </a:r>
            <a:r>
              <a:rPr lang="ru-RU" sz="1300" dirty="0" smtClean="0">
                <a:solidFill>
                  <a:srgbClr val="FF0000"/>
                </a:solidFill>
                <a:ea typeface="Calibri"/>
                <a:cs typeface="Times New Roman"/>
              </a:rPr>
              <a:t>.</a:t>
            </a:r>
            <a:endParaRPr lang="ru-RU" sz="13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indent="286789" algn="just" defTabSz="1351514" eaLnBrk="0" hangingPunct="0">
              <a:lnSpc>
                <a:spcPct val="80000"/>
              </a:lnSpc>
              <a:defRPr/>
            </a:pPr>
            <a:r>
              <a:rPr lang="ru-RU" sz="1300" dirty="0" smtClean="0">
                <a:ea typeface="Calibri"/>
                <a:cs typeface="Times New Roman"/>
              </a:rPr>
              <a:t>В целях улучшения финансового </a:t>
            </a:r>
            <a:r>
              <a:rPr lang="ru-RU" sz="1300" dirty="0">
                <a:ea typeface="Calibri"/>
                <a:cs typeface="Times New Roman"/>
              </a:rPr>
              <a:t>состояния </a:t>
            </a:r>
            <a:r>
              <a:rPr lang="ru-RU" sz="1300" dirty="0" err="1" smtClean="0">
                <a:ea typeface="Calibri"/>
                <a:cs typeface="Times New Roman"/>
              </a:rPr>
              <a:t>сельхозтоваропризводителей</a:t>
            </a:r>
            <a:r>
              <a:rPr lang="ru-RU" sz="1300" dirty="0" smtClean="0">
                <a:ea typeface="Calibri"/>
                <a:cs typeface="Times New Roman"/>
              </a:rPr>
              <a:t>  Минсельхозпродом </a:t>
            </a:r>
            <a:r>
              <a:rPr lang="ru-RU" sz="1300" dirty="0">
                <a:ea typeface="Calibri"/>
                <a:cs typeface="Times New Roman"/>
              </a:rPr>
              <a:t>РД </a:t>
            </a:r>
            <a:r>
              <a:rPr lang="ru-RU" sz="1300" dirty="0" smtClean="0">
                <a:ea typeface="Calibri"/>
                <a:cs typeface="Times New Roman"/>
              </a:rPr>
              <a:t> продолжается  работа </a:t>
            </a:r>
            <a:r>
              <a:rPr lang="ru-RU" sz="1300" dirty="0">
                <a:ea typeface="Calibri"/>
                <a:cs typeface="Times New Roman"/>
              </a:rPr>
              <a:t>по реструктуризации задолженности </a:t>
            </a:r>
            <a:r>
              <a:rPr lang="ru-RU" sz="1300" dirty="0" err="1">
                <a:ea typeface="Calibri"/>
                <a:cs typeface="Times New Roman"/>
              </a:rPr>
              <a:t>сельхозтоваропроизводителей</a:t>
            </a:r>
            <a:r>
              <a:rPr lang="ru-RU" sz="1300" dirty="0">
                <a:ea typeface="Calibri"/>
                <a:cs typeface="Times New Roman"/>
              </a:rPr>
              <a:t> по налогам, платежам во внебюджетные фонды, займам, </a:t>
            </a:r>
            <a:r>
              <a:rPr lang="ru-RU" sz="1300" dirty="0" smtClean="0">
                <a:ea typeface="Calibri"/>
                <a:cs typeface="Times New Roman"/>
              </a:rPr>
              <a:t> кредитам </a:t>
            </a:r>
            <a:r>
              <a:rPr lang="ru-RU" sz="1300" dirty="0">
                <a:ea typeface="Calibri"/>
                <a:cs typeface="Times New Roman"/>
              </a:rPr>
              <a:t>и </a:t>
            </a:r>
            <a:r>
              <a:rPr lang="ru-RU" sz="1300" dirty="0" smtClean="0">
                <a:ea typeface="Calibri"/>
                <a:cs typeface="Times New Roman"/>
              </a:rPr>
              <a:t>поставщикам. В текущем году  с  544  сельхозпроизводителями заключены соглашения о реконструкции  долгов на сумму  840,6 млн. рублей.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756974" y="6817519"/>
            <a:ext cx="576064" cy="383381"/>
          </a:xfrm>
        </p:spPr>
        <p:txBody>
          <a:bodyPr/>
          <a:lstStyle/>
          <a:p>
            <a:fld id="{B19B0651-EE4F-4900-A07F-96A6BFA9D0F0}" type="slidenum">
              <a:rPr lang="ru-RU" sz="1300" smtClean="0">
                <a:solidFill>
                  <a:schemeClr val="tx1"/>
                </a:solidFill>
              </a:rPr>
              <a:t>20</a:t>
            </a:fld>
            <a:endParaRPr lang="ru-RU" sz="1300" dirty="0">
              <a:solidFill>
                <a:schemeClr val="tx1"/>
              </a:solidFill>
            </a:endParaRPr>
          </a:p>
        </p:txBody>
      </p:sp>
      <p:pic>
        <p:nvPicPr>
          <p:cNvPr id="36188" name="Picture 1372" descr="D:\ДОКУМЕНТЫ 2019 ГОД\ОЦЕНКА ЭФФЕКТИВНОСТИ ОМСУ\СВОДНЫЙ ДОКЛАД\Карты\сх пп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76" y="2736355"/>
            <a:ext cx="4137385" cy="387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84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3512192"/>
              </p:ext>
            </p:extLst>
          </p:nvPr>
        </p:nvGraphicFramePr>
        <p:xfrm>
          <a:off x="269975" y="864146"/>
          <a:ext cx="9649072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847039" y="6768802"/>
            <a:ext cx="488605" cy="427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21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1562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7"/>
          <p:cNvSpPr>
            <a:spLocks noChangeArrowheads="1"/>
          </p:cNvSpPr>
          <p:nvPr/>
        </p:nvSpPr>
        <p:spPr bwMode="auto">
          <a:xfrm>
            <a:off x="355085" y="605245"/>
            <a:ext cx="9703226" cy="5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563" tIns="56282" rIns="112563" bIns="56282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altLang="ru-RU" sz="1600" b="1" i="1" dirty="0">
                <a:latin typeface="+mn-lt"/>
              </a:rPr>
              <a:t>Доля протяженности автомобильных дорог общего пользования местного значения, </a:t>
            </a:r>
            <a:endParaRPr lang="ru-RU" altLang="ru-RU" sz="1600" b="1" i="1" dirty="0" smtClean="0">
              <a:latin typeface="+mn-lt"/>
            </a:endParaRPr>
          </a:p>
          <a:p>
            <a:pPr algn="ctr"/>
            <a:r>
              <a:rPr lang="ru-RU" altLang="ru-RU" sz="1600" b="1" i="1" dirty="0" smtClean="0">
                <a:latin typeface="+mn-lt"/>
              </a:rPr>
              <a:t>не </a:t>
            </a:r>
            <a:r>
              <a:rPr lang="ru-RU" altLang="ru-RU" sz="1600" b="1" i="1" dirty="0">
                <a:latin typeface="+mn-lt"/>
              </a:rPr>
              <a:t>отвечающих нормативным требованиям </a:t>
            </a:r>
          </a:p>
        </p:txBody>
      </p:sp>
      <p:sp>
        <p:nvSpPr>
          <p:cNvPr id="4" name="Text Box 28"/>
          <p:cNvSpPr txBox="1">
            <a:spLocks noChangeArrowheads="1"/>
          </p:cNvSpPr>
          <p:nvPr/>
        </p:nvSpPr>
        <p:spPr bwMode="auto">
          <a:xfrm>
            <a:off x="334174" y="1149969"/>
            <a:ext cx="4248472" cy="621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2564" tIns="56282" rIns="112564" bIns="56282">
            <a:spAutoFit/>
          </a:bodyPr>
          <a:lstStyle>
            <a:lvl1pPr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100" i="1" dirty="0">
                <a:solidFill>
                  <a:srgbClr val="000000"/>
                </a:solidFill>
              </a:rPr>
              <a:t>Доля протяженности автомобильных дорог общего пользования местного значения, не отвечающих нормативным требованиям, </a:t>
            </a:r>
            <a:r>
              <a:rPr lang="ru-RU" altLang="ru-RU" sz="1100" i="1" dirty="0" smtClean="0">
                <a:solidFill>
                  <a:srgbClr val="000000"/>
                </a:solidFill>
              </a:rPr>
              <a:t>%</a:t>
            </a:r>
            <a:endParaRPr lang="ru-RU" altLang="ru-RU" sz="1100" i="1" dirty="0">
              <a:solidFill>
                <a:srgbClr val="00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027568"/>
              </p:ext>
            </p:extLst>
          </p:nvPr>
        </p:nvGraphicFramePr>
        <p:xfrm>
          <a:off x="482600" y="1655762"/>
          <a:ext cx="3562350" cy="1296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51" name="Лист" r:id="rId4" imgW="3143267" imgH="1009530" progId="Excel.Sheet.8">
                  <p:embed/>
                </p:oleObj>
              </mc:Choice>
              <mc:Fallback>
                <p:oleObj name="Лист" r:id="rId4" imgW="3143267" imgH="1009530" progId="Excel.Sheet.8">
                  <p:embed/>
                  <p:pic>
                    <p:nvPicPr>
                      <p:cNvPr id="0" name="Object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" y="1655762"/>
                        <a:ext cx="3562350" cy="12966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662463" y="1262452"/>
            <a:ext cx="5328592" cy="575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563" tIns="56282" rIns="112563" bIns="56282"/>
          <a:lstStyle>
            <a:lvl1pPr indent="395288" defTabSz="12493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2493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2493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2493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2493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2493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2493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2493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2493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ru-RU" altLang="ru-RU" sz="1300" dirty="0" smtClean="0">
                <a:latin typeface="+mn-lt"/>
              </a:rPr>
              <a:t>Общая </a:t>
            </a:r>
            <a:r>
              <a:rPr lang="ru-RU" altLang="ru-RU" sz="1300" b="1" dirty="0">
                <a:latin typeface="+mn-lt"/>
              </a:rPr>
              <a:t>протяженность автомобильных дорог </a:t>
            </a:r>
            <a:r>
              <a:rPr lang="ru-RU" altLang="ru-RU" sz="1300" dirty="0">
                <a:latin typeface="+mn-lt"/>
              </a:rPr>
              <a:t>с твердым покрытием в республике </a:t>
            </a:r>
            <a:r>
              <a:rPr lang="ru-RU" altLang="ru-RU" sz="1300" dirty="0" smtClean="0">
                <a:latin typeface="+mn-lt"/>
              </a:rPr>
              <a:t>составила 23181 </a:t>
            </a:r>
            <a:r>
              <a:rPr lang="ru-RU" altLang="ru-RU" sz="1300" dirty="0">
                <a:latin typeface="+mn-lt"/>
              </a:rPr>
              <a:t>км, в том числе местного значения – </a:t>
            </a:r>
            <a:r>
              <a:rPr lang="ru-RU" altLang="ru-RU" sz="1300" dirty="0" smtClean="0">
                <a:latin typeface="+mn-lt"/>
              </a:rPr>
              <a:t>4731 км. По </a:t>
            </a:r>
            <a:r>
              <a:rPr lang="ru-RU" altLang="ru-RU" sz="1300" dirty="0">
                <a:latin typeface="+mn-lt"/>
              </a:rPr>
              <a:t>итогам </a:t>
            </a:r>
            <a:r>
              <a:rPr lang="ru-RU" altLang="ru-RU" sz="1300" dirty="0" smtClean="0">
                <a:latin typeface="+mn-lt"/>
              </a:rPr>
              <a:t>2018 года из </a:t>
            </a:r>
            <a:r>
              <a:rPr lang="ru-RU" altLang="ru-RU" sz="1300" dirty="0">
                <a:latin typeface="+mn-lt"/>
              </a:rPr>
              <a:t>общей протяженности обслуживаемой территориальной сети дорог </a:t>
            </a:r>
            <a:r>
              <a:rPr lang="ru-RU" altLang="ru-RU" sz="1300" dirty="0" smtClean="0">
                <a:latin typeface="+mn-lt"/>
              </a:rPr>
              <a:t>с твердым покрытием,  45% не соответствуют  нормативным требованиям.</a:t>
            </a:r>
            <a:endParaRPr lang="ru-RU" altLang="ru-RU" sz="1300" dirty="0">
              <a:latin typeface="+mn-lt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dirty="0" smtClean="0">
                <a:latin typeface="+mn-lt"/>
              </a:rPr>
              <a:t>В </a:t>
            </a:r>
            <a:r>
              <a:rPr lang="ru-RU" altLang="ru-RU" sz="1300" dirty="0">
                <a:latin typeface="+mn-lt"/>
              </a:rPr>
              <a:t>сфере дорожного хозяйства основной задачей органов местного самоуправления является повышение эффективности и безопасности функционирования сети автомобильных дорог местного </a:t>
            </a:r>
            <a:r>
              <a:rPr lang="ru-RU" altLang="ru-RU" sz="1300" dirty="0" smtClean="0">
                <a:latin typeface="+mn-lt"/>
              </a:rPr>
              <a:t>значения.</a:t>
            </a:r>
            <a:endParaRPr lang="ru-RU" altLang="ru-RU" sz="1300" dirty="0">
              <a:latin typeface="+mn-lt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dirty="0">
                <a:latin typeface="+mn-lt"/>
              </a:rPr>
              <a:t>В муниципальных районах горной  и высокогорной  зон  («</a:t>
            </a:r>
            <a:r>
              <a:rPr lang="ru-RU" altLang="ru-RU" sz="1300" dirty="0" err="1">
                <a:latin typeface="+mn-lt"/>
              </a:rPr>
              <a:t>Цунтинский</a:t>
            </a:r>
            <a:r>
              <a:rPr lang="ru-RU" altLang="ru-RU" sz="1300" dirty="0">
                <a:latin typeface="+mn-lt"/>
              </a:rPr>
              <a:t> район», «</a:t>
            </a:r>
            <a:r>
              <a:rPr lang="ru-RU" altLang="ru-RU" sz="1300" dirty="0" err="1">
                <a:latin typeface="+mn-lt"/>
              </a:rPr>
              <a:t>Рутульский</a:t>
            </a:r>
            <a:r>
              <a:rPr lang="ru-RU" altLang="ru-RU" sz="1300" dirty="0">
                <a:latin typeface="+mn-lt"/>
              </a:rPr>
              <a:t> район</a:t>
            </a:r>
            <a:r>
              <a:rPr lang="ru-RU" altLang="ru-RU" sz="1300" dirty="0" smtClean="0">
                <a:latin typeface="+mn-lt"/>
              </a:rPr>
              <a:t>», «Агульский район», </a:t>
            </a:r>
            <a:r>
              <a:rPr lang="ru-RU" altLang="ru-RU" sz="1300" dirty="0">
                <a:latin typeface="+mn-lt"/>
              </a:rPr>
              <a:t>«</a:t>
            </a:r>
            <a:r>
              <a:rPr lang="ru-RU" altLang="ru-RU" sz="1300" dirty="0" err="1">
                <a:latin typeface="+mn-lt"/>
              </a:rPr>
              <a:t>Гумбетовский</a:t>
            </a:r>
            <a:r>
              <a:rPr lang="ru-RU" altLang="ru-RU" sz="1300" dirty="0">
                <a:latin typeface="+mn-lt"/>
              </a:rPr>
              <a:t> район» и </a:t>
            </a:r>
            <a:r>
              <a:rPr lang="ru-RU" altLang="ru-RU" sz="1300" dirty="0" smtClean="0">
                <a:latin typeface="+mn-lt"/>
              </a:rPr>
              <a:t>др.)  </a:t>
            </a:r>
            <a:r>
              <a:rPr lang="ru-RU" altLang="ru-RU" sz="1300" dirty="0">
                <a:latin typeface="+mn-lt"/>
              </a:rPr>
              <a:t>дорогам и дорожным сооружениям наносится  огромный ущерб из-за </a:t>
            </a:r>
            <a:r>
              <a:rPr lang="ru-RU" altLang="ru-RU" sz="1300" dirty="0" smtClean="0">
                <a:latin typeface="+mn-lt"/>
              </a:rPr>
              <a:t>сложных климатических условий.</a:t>
            </a:r>
          </a:p>
          <a:p>
            <a:pPr algn="just">
              <a:lnSpc>
                <a:spcPct val="90000"/>
              </a:lnSpc>
            </a:pP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Проведенные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дорожными службами МО работы по усовершенствованию дорожного покрытия    позволили снизить долю протяженности автомобильных дорог местного значения с твердым покрытием, не отвечающих нормативным требованиям в большинстве МО, наиболее значительно - в  МО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Ахвахский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Шамильский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Унцукульский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Кизилюртовский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район» и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Гергебильский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район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».</a:t>
            </a:r>
          </a:p>
          <a:p>
            <a:pPr algn="just">
              <a:lnSpc>
                <a:spcPct val="90000"/>
              </a:lnSpc>
            </a:pPr>
            <a:r>
              <a:rPr lang="ru-RU" altLang="ru-RU" sz="1300" dirty="0" smtClean="0">
                <a:latin typeface="+mn-lt"/>
              </a:rPr>
              <a:t>Также </a:t>
            </a:r>
            <a:r>
              <a:rPr lang="ru-RU" altLang="ru-RU" sz="1300" dirty="0">
                <a:latin typeface="+mn-lt"/>
              </a:rPr>
              <a:t>улучшению ситуации  в МО способствовало выполнение мероприятий по соединению  районных центров  дорогами с асфальтобетонным покрытием в МО «</a:t>
            </a:r>
            <a:r>
              <a:rPr lang="ru-RU" altLang="ru-RU" sz="1300" dirty="0" err="1">
                <a:latin typeface="+mn-lt"/>
              </a:rPr>
              <a:t>Цумадинский</a:t>
            </a:r>
            <a:r>
              <a:rPr lang="ru-RU" altLang="ru-RU" sz="1300" dirty="0">
                <a:latin typeface="+mn-lt"/>
              </a:rPr>
              <a:t> район» (реконструкция автомобильной дороги «</a:t>
            </a:r>
            <a:r>
              <a:rPr lang="ru-RU" altLang="ru-RU" sz="1300" dirty="0" err="1">
                <a:latin typeface="+mn-lt"/>
              </a:rPr>
              <a:t>Муни-Агвали</a:t>
            </a:r>
            <a:r>
              <a:rPr lang="ru-RU" altLang="ru-RU" sz="1300" dirty="0">
                <a:latin typeface="+mn-lt"/>
              </a:rPr>
              <a:t>» на участке км 13 - км 27) и  «</a:t>
            </a:r>
            <a:r>
              <a:rPr lang="ru-RU" altLang="ru-RU" sz="1300" dirty="0" err="1">
                <a:latin typeface="+mn-lt"/>
              </a:rPr>
              <a:t>Тляратинский</a:t>
            </a:r>
            <a:r>
              <a:rPr lang="ru-RU" altLang="ru-RU" sz="1300" dirty="0">
                <a:latin typeface="+mn-lt"/>
              </a:rPr>
              <a:t> район» (реконструкция автомобильной дороги «</a:t>
            </a:r>
            <a:r>
              <a:rPr lang="ru-RU" altLang="ru-RU" sz="1300" dirty="0" err="1">
                <a:latin typeface="+mn-lt"/>
              </a:rPr>
              <a:t>Гунибское</a:t>
            </a:r>
            <a:r>
              <a:rPr lang="ru-RU" altLang="ru-RU" sz="1300" dirty="0">
                <a:latin typeface="+mn-lt"/>
              </a:rPr>
              <a:t> шоссе-</a:t>
            </a:r>
            <a:r>
              <a:rPr lang="ru-RU" altLang="ru-RU" sz="1300" dirty="0" err="1">
                <a:latin typeface="+mn-lt"/>
              </a:rPr>
              <a:t>Вантляшевский</a:t>
            </a:r>
            <a:r>
              <a:rPr lang="ru-RU" altLang="ru-RU" sz="1300" dirty="0">
                <a:latin typeface="+mn-lt"/>
              </a:rPr>
              <a:t> перевал» на участке км 72 - км </a:t>
            </a:r>
            <a:r>
              <a:rPr lang="ru-RU" altLang="ru-RU" sz="1300" dirty="0" smtClean="0">
                <a:latin typeface="+mn-lt"/>
              </a:rPr>
              <a:t>95).</a:t>
            </a:r>
            <a:endParaRPr lang="ru-RU" altLang="ru-RU" sz="1300" dirty="0">
              <a:latin typeface="+mn-lt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00" dirty="0" smtClean="0">
                <a:latin typeface="+mn-lt"/>
              </a:rPr>
              <a:t>Осуществлялись  также работы </a:t>
            </a:r>
            <a:r>
              <a:rPr lang="ru-RU" altLang="ru-RU" sz="1300" dirty="0">
                <a:latin typeface="+mn-lt"/>
              </a:rPr>
              <a:t>по строительству и реконструкции автомобильных дорог с асфальтобетонным покрытием, ведущих к 5 районным центрам (</a:t>
            </a:r>
            <a:r>
              <a:rPr lang="ru-RU" altLang="ru-RU" sz="1300" dirty="0" err="1">
                <a:latin typeface="+mn-lt"/>
              </a:rPr>
              <a:t>Ахвахского</a:t>
            </a:r>
            <a:r>
              <a:rPr lang="ru-RU" altLang="ru-RU" sz="1300" dirty="0">
                <a:latin typeface="+mn-lt"/>
              </a:rPr>
              <a:t>, </a:t>
            </a:r>
            <a:r>
              <a:rPr lang="ru-RU" altLang="ru-RU" sz="1300" dirty="0" err="1">
                <a:latin typeface="+mn-lt"/>
              </a:rPr>
              <a:t>Кулинского</a:t>
            </a:r>
            <a:r>
              <a:rPr lang="ru-RU" altLang="ru-RU" sz="1300" dirty="0">
                <a:latin typeface="+mn-lt"/>
              </a:rPr>
              <a:t>, </a:t>
            </a:r>
            <a:r>
              <a:rPr lang="ru-RU" altLang="ru-RU" sz="1300" dirty="0" err="1">
                <a:latin typeface="+mn-lt"/>
              </a:rPr>
              <a:t>Цумадинского</a:t>
            </a:r>
            <a:r>
              <a:rPr lang="ru-RU" altLang="ru-RU" sz="1300" dirty="0">
                <a:latin typeface="+mn-lt"/>
              </a:rPr>
              <a:t>, </a:t>
            </a:r>
            <a:r>
              <a:rPr lang="ru-RU" altLang="ru-RU" sz="1300" dirty="0" err="1">
                <a:latin typeface="+mn-lt"/>
              </a:rPr>
              <a:t>Тляратинского</a:t>
            </a:r>
            <a:r>
              <a:rPr lang="ru-RU" altLang="ru-RU" sz="1300" dirty="0">
                <a:latin typeface="+mn-lt"/>
              </a:rPr>
              <a:t> и </a:t>
            </a:r>
            <a:r>
              <a:rPr lang="ru-RU" altLang="ru-RU" sz="1300" dirty="0" err="1">
                <a:latin typeface="+mn-lt"/>
              </a:rPr>
              <a:t>Цунтинского</a:t>
            </a:r>
            <a:r>
              <a:rPr lang="ru-RU" altLang="ru-RU" sz="1300" dirty="0">
                <a:latin typeface="+mn-lt"/>
              </a:rPr>
              <a:t> районов). </a:t>
            </a:r>
            <a:endParaRPr lang="ru-RU" altLang="ru-RU" sz="1300" dirty="0" smtClean="0">
              <a:latin typeface="+mn-lt"/>
            </a:endParaRPr>
          </a:p>
          <a:p>
            <a:pPr algn="just">
              <a:lnSpc>
                <a:spcPct val="90000"/>
              </a:lnSpc>
            </a:pPr>
            <a:endParaRPr lang="ru-RU" altLang="ru-RU" sz="1300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371357" y="175405"/>
            <a:ext cx="9703226" cy="5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563" tIns="56282" rIns="112563" bIns="56282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altLang="ru-RU" sz="2000" b="1" i="1" dirty="0" smtClean="0">
                <a:latin typeface="+mn-lt"/>
              </a:rPr>
              <a:t>1.4. Дорожное хозяйство и транспорт </a:t>
            </a:r>
            <a:endParaRPr lang="ru-RU" altLang="ru-RU" sz="2000" b="1" i="1" dirty="0">
              <a:latin typeface="+mn-lt"/>
            </a:endParaRPr>
          </a:p>
        </p:txBody>
      </p:sp>
      <p:sp>
        <p:nvSpPr>
          <p:cNvPr id="10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847039" y="6768804"/>
            <a:ext cx="488605" cy="4271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22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35201" name="Picture 1409" descr="D:\ДОКУМЕНТЫ 2019 ГОД\ОЦЕНКА ЭФФЕКТИВНОСТИ ОМСУ\СВОДНЫЙ ДОКЛАД\Карты\дорог уточн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99" y="2952378"/>
            <a:ext cx="3841177" cy="393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41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63710" y="101328"/>
            <a:ext cx="9785103" cy="331708"/>
          </a:xfrm>
          <a:prstGeom prst="rect">
            <a:avLst/>
          </a:prstGeom>
        </p:spPr>
        <p:txBody>
          <a:bodyPr vert="horz" lIns="0" tIns="49459" rIns="0" bIns="0" rtlCol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 defTabSz="1126748">
              <a:defRPr/>
            </a:pPr>
            <a:r>
              <a:rPr lang="ru-RU" sz="16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Обеспеченность  регулярными автобусными и железнодорожными </a:t>
            </a:r>
            <a:r>
              <a:rPr lang="ru-RU" sz="1600" b="1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сообщениями</a:t>
            </a:r>
            <a:endParaRPr lang="ru-RU" sz="1600" b="1" i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84766" y="576114"/>
            <a:ext cx="4495590" cy="87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400" i="1" dirty="0">
                <a:solidFill>
                  <a:srgbClr val="000000"/>
                </a:solidFill>
                <a:latin typeface="+mn-lt"/>
              </a:rPr>
              <a:t>Доля    населения,   проживающего   в   населенных пунктах, не имеющих регулярного автобусного и (или) железнодорожного сообщения  с административным центром МО, в общей численности населения МО, %</a:t>
            </a: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8469845"/>
              </p:ext>
            </p:extLst>
          </p:nvPr>
        </p:nvGraphicFramePr>
        <p:xfrm>
          <a:off x="469900" y="1558925"/>
          <a:ext cx="3581400" cy="138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19" name="Лист" r:id="rId3" imgW="3047910" imgH="971460" progId="Excel.Sheet.8">
                  <p:embed/>
                </p:oleObj>
              </mc:Choice>
              <mc:Fallback>
                <p:oleObj name="Лист" r:id="rId3" imgW="3047910" imgH="971460" progId="Excel.Sheet.8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900" y="1558925"/>
                        <a:ext cx="3581400" cy="1381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580356" y="720130"/>
            <a:ext cx="5458358" cy="6192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696" tIns="56348" rIns="112696" bIns="56348" anchor="b"/>
          <a:lstStyle>
            <a:lvl1pPr indent="3619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indent="494234" algn="just" eaLnBrk="1" hangingPunct="1">
              <a:lnSpc>
                <a:spcPct val="90000"/>
              </a:lnSpc>
              <a:buClr>
                <a:srgbClr val="F0A22E"/>
              </a:buClr>
              <a:buSzPct val="70000"/>
              <a:defRPr/>
            </a:pPr>
            <a:endParaRPr lang="ru-RU" sz="1300" dirty="0" smtClean="0">
              <a:latin typeface="+mn-lt"/>
            </a:endParaRPr>
          </a:p>
          <a:p>
            <a:pPr indent="494234" algn="just" eaLnBrk="1" hangingPunct="1">
              <a:lnSpc>
                <a:spcPct val="90000"/>
              </a:lnSpc>
              <a:buClr>
                <a:srgbClr val="F0A22E"/>
              </a:buClr>
              <a:buSzPct val="70000"/>
              <a:defRPr/>
            </a:pPr>
            <a:endParaRPr lang="ru-RU" sz="1300" dirty="0">
              <a:latin typeface="+mn-lt"/>
            </a:endParaRPr>
          </a:p>
          <a:p>
            <a:pPr indent="494234" algn="just" eaLnBrk="1" hangingPunct="1">
              <a:lnSpc>
                <a:spcPct val="90000"/>
              </a:lnSpc>
              <a:buClr>
                <a:srgbClr val="F0A22E"/>
              </a:buClr>
              <a:buSzPct val="70000"/>
              <a:defRPr/>
            </a:pPr>
            <a:endParaRPr lang="ru-RU" sz="1300" dirty="0" smtClean="0">
              <a:latin typeface="+mn-lt"/>
            </a:endParaRPr>
          </a:p>
          <a:p>
            <a:pPr indent="494234" algn="just" eaLnBrk="1" hangingPunct="1">
              <a:lnSpc>
                <a:spcPct val="90000"/>
              </a:lnSpc>
              <a:buClr>
                <a:srgbClr val="F0A22E"/>
              </a:buClr>
              <a:buSzPct val="70000"/>
              <a:defRPr/>
            </a:pPr>
            <a:r>
              <a:rPr lang="ru-RU" sz="1300" dirty="0" smtClean="0">
                <a:latin typeface="+mn-lt"/>
              </a:rPr>
              <a:t>В республике, </a:t>
            </a:r>
            <a:r>
              <a:rPr lang="ru-RU" sz="1300" dirty="0">
                <a:latin typeface="+mn-lt"/>
              </a:rPr>
              <a:t>ввиду наличия  труднодоступных  высокогорных и горных  </a:t>
            </a:r>
            <a:r>
              <a:rPr lang="ru-RU" sz="1300" dirty="0" smtClean="0">
                <a:latin typeface="+mn-lt"/>
              </a:rPr>
              <a:t>территорий, </a:t>
            </a:r>
            <a:r>
              <a:rPr lang="ru-RU" sz="1300" dirty="0">
                <a:latin typeface="+mn-lt"/>
              </a:rPr>
              <a:t>слабо развита </a:t>
            </a:r>
            <a:r>
              <a:rPr lang="ru-RU" sz="1300" dirty="0" smtClean="0">
                <a:latin typeface="+mn-lt"/>
              </a:rPr>
              <a:t>сеть </a:t>
            </a:r>
            <a:r>
              <a:rPr lang="ru-RU" sz="1300" dirty="0">
                <a:latin typeface="+mn-lt"/>
              </a:rPr>
              <a:t>маршрутов  регулярных внутрирайонных  автобусных   пассажирских </a:t>
            </a:r>
            <a:r>
              <a:rPr lang="ru-RU" sz="1300" dirty="0" smtClean="0">
                <a:latin typeface="+mn-lt"/>
              </a:rPr>
              <a:t>перевозок.</a:t>
            </a:r>
            <a:endParaRPr lang="ru-RU" sz="1300" dirty="0">
              <a:latin typeface="+mn-lt"/>
            </a:endParaRPr>
          </a:p>
          <a:p>
            <a:pPr indent="494234" algn="just" eaLnBrk="1" hangingPunct="1">
              <a:lnSpc>
                <a:spcPct val="90000"/>
              </a:lnSpc>
              <a:buClr>
                <a:srgbClr val="F0A22E"/>
              </a:buClr>
              <a:buSzPct val="70000"/>
              <a:defRPr/>
            </a:pPr>
            <a:r>
              <a:rPr lang="ru-RU" sz="1300" b="1" dirty="0">
                <a:latin typeface="+mn-lt"/>
              </a:rPr>
              <a:t>Доля населения, проживающего в населенных пунктах, не имеющих регулярного автобусного и (или) железнодорожного сообщения с административным центром,  от численности населения городского округа (муниципального района) </a:t>
            </a:r>
            <a:r>
              <a:rPr lang="ru-RU" sz="1300" dirty="0">
                <a:latin typeface="+mn-lt"/>
              </a:rPr>
              <a:t>в </a:t>
            </a:r>
            <a:r>
              <a:rPr lang="ru-RU" sz="1300" dirty="0" smtClean="0">
                <a:latin typeface="+mn-lt"/>
              </a:rPr>
              <a:t>2018 </a:t>
            </a:r>
            <a:r>
              <a:rPr lang="ru-RU" sz="1300" dirty="0">
                <a:latin typeface="+mn-lt"/>
              </a:rPr>
              <a:t>году в среднем по  муниципальным образованиям составила    </a:t>
            </a:r>
            <a:r>
              <a:rPr lang="ru-RU" sz="1300" dirty="0" smtClean="0">
                <a:latin typeface="+mn-lt"/>
              </a:rPr>
              <a:t>19,1%  от </a:t>
            </a:r>
            <a:r>
              <a:rPr lang="ru-RU" sz="1300" dirty="0">
                <a:latin typeface="+mn-lt"/>
              </a:rPr>
              <a:t>общей численности населения и </a:t>
            </a:r>
            <a:r>
              <a:rPr lang="ru-RU" sz="1300" dirty="0" smtClean="0">
                <a:latin typeface="+mn-lt"/>
              </a:rPr>
              <a:t>увеличилась  </a:t>
            </a:r>
            <a:r>
              <a:rPr lang="ru-RU" sz="1300" dirty="0">
                <a:latin typeface="+mn-lt"/>
              </a:rPr>
              <a:t>по сравнению с </a:t>
            </a:r>
            <a:r>
              <a:rPr lang="ru-RU" sz="1300" dirty="0" smtClean="0">
                <a:latin typeface="+mn-lt"/>
              </a:rPr>
              <a:t>2017  </a:t>
            </a:r>
            <a:r>
              <a:rPr lang="ru-RU" sz="1300" dirty="0">
                <a:latin typeface="+mn-lt"/>
              </a:rPr>
              <a:t>годом  на  </a:t>
            </a:r>
            <a:r>
              <a:rPr lang="ru-RU" sz="1300" dirty="0" smtClean="0">
                <a:latin typeface="+mn-lt"/>
              </a:rPr>
              <a:t>5,2  </a:t>
            </a:r>
            <a:r>
              <a:rPr lang="ru-RU" sz="1300" dirty="0" err="1" smtClean="0">
                <a:latin typeface="+mn-lt"/>
              </a:rPr>
              <a:t>п.п</a:t>
            </a:r>
            <a:r>
              <a:rPr lang="ru-RU" sz="1300" dirty="0" smtClean="0">
                <a:latin typeface="+mn-lt"/>
              </a:rPr>
              <a:t>.</a:t>
            </a:r>
            <a:endParaRPr lang="ru-RU" sz="1300" dirty="0">
              <a:latin typeface="+mn-lt"/>
            </a:endParaRPr>
          </a:p>
          <a:p>
            <a:pPr indent="494234" algn="just" eaLnBrk="1" hangingPunct="1">
              <a:lnSpc>
                <a:spcPct val="90000"/>
              </a:lnSpc>
              <a:buClr>
                <a:srgbClr val="F0A22E"/>
              </a:buClr>
              <a:buSzPct val="70000"/>
              <a:defRPr/>
            </a:pPr>
            <a:r>
              <a:rPr lang="ru-RU" sz="1300" dirty="0">
                <a:latin typeface="+mn-lt"/>
              </a:rPr>
              <a:t>Среди муниципальных образований республики наихудшее значение  показателя «Доля населения, проживающего в населенных пунктах, не имеющих регулярного автобусного и (или) железнодорожного сообщения с административным центром   городского округа (муниципального района</a:t>
            </a:r>
            <a:r>
              <a:rPr lang="ru-RU" sz="1300" dirty="0" smtClean="0">
                <a:latin typeface="+mn-lt"/>
              </a:rPr>
              <a:t>), </a:t>
            </a:r>
            <a:r>
              <a:rPr lang="ru-RU" sz="1300" dirty="0">
                <a:latin typeface="+mn-lt"/>
              </a:rPr>
              <a:t>в общей численности населения городского округа (муниципального района)»  установлено в   МО </a:t>
            </a:r>
            <a:r>
              <a:rPr lang="ru-RU" sz="1300" dirty="0" smtClean="0">
                <a:latin typeface="+mn-lt"/>
              </a:rPr>
              <a:t>«</a:t>
            </a:r>
            <a:r>
              <a:rPr lang="ru-RU" sz="1300" dirty="0" err="1" smtClean="0">
                <a:latin typeface="+mn-lt"/>
              </a:rPr>
              <a:t>Тляратинский</a:t>
            </a:r>
            <a:r>
              <a:rPr lang="ru-RU" sz="1300" dirty="0" smtClean="0">
                <a:latin typeface="+mn-lt"/>
              </a:rPr>
              <a:t> </a:t>
            </a:r>
            <a:r>
              <a:rPr lang="ru-RU" sz="1300" dirty="0">
                <a:latin typeface="+mn-lt"/>
              </a:rPr>
              <a:t>район» </a:t>
            </a:r>
            <a:r>
              <a:rPr lang="ru-RU" sz="1300" dirty="0" smtClean="0">
                <a:latin typeface="+mn-lt"/>
              </a:rPr>
              <a:t> - 89,7%. </a:t>
            </a:r>
            <a:endParaRPr lang="ru-RU" sz="1300" dirty="0">
              <a:latin typeface="+mn-lt"/>
            </a:endParaRPr>
          </a:p>
          <a:p>
            <a:pPr indent="494234" algn="just" eaLnBrk="1" hangingPunct="1">
              <a:lnSpc>
                <a:spcPct val="90000"/>
              </a:lnSpc>
              <a:buClr>
                <a:srgbClr val="F0A22E"/>
              </a:buClr>
              <a:buSzPct val="70000"/>
              <a:defRPr/>
            </a:pPr>
            <a:r>
              <a:rPr lang="ru-RU" sz="1300" dirty="0">
                <a:latin typeface="+mn-lt"/>
              </a:rPr>
              <a:t>Высока  доля населения, не обеспеченного регулярным автобусным и (или) железнодорожным сообщением с административным </a:t>
            </a:r>
            <a:r>
              <a:rPr lang="ru-RU" sz="1300" dirty="0" smtClean="0">
                <a:latin typeface="+mn-lt"/>
              </a:rPr>
              <a:t>центром,   </a:t>
            </a:r>
            <a:r>
              <a:rPr lang="ru-RU" sz="1300" dirty="0">
                <a:latin typeface="+mn-lt"/>
              </a:rPr>
              <a:t>в </a:t>
            </a:r>
            <a:r>
              <a:rPr lang="ru-RU" sz="1300" dirty="0" smtClean="0">
                <a:latin typeface="+mn-lt"/>
              </a:rPr>
              <a:t>МО «</a:t>
            </a:r>
            <a:r>
              <a:rPr lang="ru-RU" sz="1300" dirty="0" err="1" smtClean="0">
                <a:latin typeface="+mn-lt"/>
              </a:rPr>
              <a:t>Чародинский</a:t>
            </a:r>
            <a:r>
              <a:rPr lang="ru-RU" sz="1300" dirty="0" smtClean="0">
                <a:latin typeface="+mn-lt"/>
              </a:rPr>
              <a:t> </a:t>
            </a:r>
            <a:r>
              <a:rPr lang="ru-RU" sz="1300" dirty="0">
                <a:latin typeface="+mn-lt"/>
              </a:rPr>
              <a:t>район» </a:t>
            </a:r>
            <a:r>
              <a:rPr lang="ru-RU" sz="1300" dirty="0" smtClean="0">
                <a:latin typeface="+mn-lt"/>
              </a:rPr>
              <a:t>(60,0%), «</a:t>
            </a:r>
            <a:r>
              <a:rPr lang="ru-RU" sz="1300" dirty="0" err="1" smtClean="0">
                <a:latin typeface="+mn-lt"/>
              </a:rPr>
              <a:t>Цумадинский</a:t>
            </a:r>
            <a:r>
              <a:rPr lang="ru-RU" sz="1300" dirty="0" smtClean="0">
                <a:latin typeface="+mn-lt"/>
              </a:rPr>
              <a:t>  район» (55,0%)  </a:t>
            </a:r>
            <a:r>
              <a:rPr lang="ru-RU" sz="1300" dirty="0">
                <a:latin typeface="+mn-lt"/>
              </a:rPr>
              <a:t>и </a:t>
            </a:r>
            <a:r>
              <a:rPr lang="ru-RU" sz="1300" dirty="0" smtClean="0">
                <a:latin typeface="+mn-lt"/>
              </a:rPr>
              <a:t>«</a:t>
            </a:r>
            <a:r>
              <a:rPr lang="ru-RU" sz="1300" dirty="0" err="1" smtClean="0">
                <a:latin typeface="+mn-lt"/>
              </a:rPr>
              <a:t>Гергебильский</a:t>
            </a:r>
            <a:r>
              <a:rPr lang="ru-RU" sz="1300" dirty="0" smtClean="0">
                <a:latin typeface="+mn-lt"/>
              </a:rPr>
              <a:t> </a:t>
            </a:r>
            <a:r>
              <a:rPr lang="ru-RU" sz="1300" dirty="0">
                <a:latin typeface="+mn-lt"/>
              </a:rPr>
              <a:t>район» </a:t>
            </a:r>
            <a:r>
              <a:rPr lang="ru-RU" sz="1300" dirty="0" smtClean="0">
                <a:latin typeface="+mn-lt"/>
              </a:rPr>
              <a:t>(50,2%). Указанное </a:t>
            </a:r>
            <a:r>
              <a:rPr lang="ru-RU" sz="1300" dirty="0">
                <a:latin typeface="+mn-lt"/>
              </a:rPr>
              <a:t>связано </a:t>
            </a:r>
            <a:r>
              <a:rPr lang="ru-RU" sz="1300" dirty="0" smtClean="0">
                <a:latin typeface="+mn-lt"/>
              </a:rPr>
              <a:t>с </a:t>
            </a:r>
            <a:r>
              <a:rPr lang="ru-RU" sz="1300" dirty="0">
                <a:latin typeface="+mn-lt"/>
              </a:rPr>
              <a:t>плохим состоянием автомобильных </a:t>
            </a:r>
            <a:r>
              <a:rPr lang="ru-RU" sz="1300" dirty="0" smtClean="0">
                <a:latin typeface="+mn-lt"/>
              </a:rPr>
              <a:t>дорог, а также недостаточной организацией </a:t>
            </a:r>
            <a:r>
              <a:rPr lang="ru-RU" sz="1300" dirty="0">
                <a:latin typeface="+mn-lt"/>
              </a:rPr>
              <a:t>пассажирских </a:t>
            </a:r>
            <a:r>
              <a:rPr lang="ru-RU" sz="1300" dirty="0" smtClean="0">
                <a:latin typeface="+mn-lt"/>
              </a:rPr>
              <a:t>перевозок в МО. Кроме </a:t>
            </a:r>
            <a:r>
              <a:rPr lang="ru-RU" sz="1300" dirty="0">
                <a:latin typeface="+mn-lt"/>
              </a:rPr>
              <a:t>того, отсутствие устойчивого пассажиропотока в удаленные сельские населенные пункты от административных центров делает осуществление </a:t>
            </a:r>
            <a:r>
              <a:rPr lang="ru-RU" sz="1300" dirty="0" smtClean="0">
                <a:latin typeface="+mn-lt"/>
              </a:rPr>
              <a:t>перевозок </a:t>
            </a:r>
            <a:r>
              <a:rPr lang="ru-RU" sz="1300" dirty="0">
                <a:latin typeface="+mn-lt"/>
              </a:rPr>
              <a:t>пассажиров экономически  </a:t>
            </a:r>
            <a:r>
              <a:rPr lang="ru-RU" sz="1300" dirty="0" smtClean="0">
                <a:latin typeface="+mn-lt"/>
              </a:rPr>
              <a:t>невыгодным.</a:t>
            </a:r>
            <a:endParaRPr lang="ru-RU" sz="1300" dirty="0">
              <a:latin typeface="+mn-lt"/>
            </a:endParaRPr>
          </a:p>
          <a:p>
            <a:pPr indent="494234" algn="just" eaLnBrk="1" hangingPunct="1">
              <a:lnSpc>
                <a:spcPct val="90000"/>
              </a:lnSpc>
              <a:buClr>
                <a:srgbClr val="F0A22E"/>
              </a:buClr>
              <a:buSzPct val="70000"/>
              <a:defRPr/>
            </a:pPr>
            <a:r>
              <a:rPr lang="ru-RU" sz="1300" dirty="0">
                <a:latin typeface="+mn-lt"/>
              </a:rPr>
              <a:t>Большая часть из </a:t>
            </a:r>
            <a:r>
              <a:rPr lang="ru-RU" sz="1300" dirty="0" smtClean="0">
                <a:latin typeface="+mn-lt"/>
              </a:rPr>
              <a:t>25 </a:t>
            </a:r>
            <a:r>
              <a:rPr lang="ru-RU" sz="1300" dirty="0">
                <a:latin typeface="+mn-lt"/>
              </a:rPr>
              <a:t>муниципальных районов, обеспечивших в </a:t>
            </a:r>
            <a:r>
              <a:rPr lang="ru-RU" sz="1300" dirty="0" smtClean="0">
                <a:latin typeface="+mn-lt"/>
              </a:rPr>
              <a:t>2018 </a:t>
            </a:r>
            <a:r>
              <a:rPr lang="ru-RU" sz="1300" dirty="0">
                <a:latin typeface="+mn-lt"/>
              </a:rPr>
              <a:t>году регулярное транспортное сообщение во все населенные </a:t>
            </a:r>
            <a:r>
              <a:rPr lang="ru-RU" sz="1300" dirty="0" smtClean="0">
                <a:latin typeface="+mn-lt"/>
              </a:rPr>
              <a:t>пункты,  </a:t>
            </a:r>
            <a:r>
              <a:rPr lang="ru-RU" sz="1300" dirty="0">
                <a:latin typeface="+mn-lt"/>
              </a:rPr>
              <a:t>приходится на муниципальные районы равнинной </a:t>
            </a:r>
            <a:r>
              <a:rPr lang="ru-RU" sz="1300" dirty="0" smtClean="0">
                <a:latin typeface="+mn-lt"/>
              </a:rPr>
              <a:t>и предгорной  зон.  </a:t>
            </a:r>
            <a:endParaRPr lang="ru-RU" sz="1300" dirty="0">
              <a:latin typeface="+mn-lt"/>
            </a:endParaRPr>
          </a:p>
          <a:p>
            <a:pPr indent="494234" algn="just" eaLnBrk="1" hangingPunct="1">
              <a:lnSpc>
                <a:spcPct val="90000"/>
              </a:lnSpc>
              <a:buClr>
                <a:srgbClr val="F0A22E"/>
              </a:buClr>
              <a:buSzPct val="70000"/>
              <a:defRPr/>
            </a:pPr>
            <a:r>
              <a:rPr lang="ru-RU" sz="1300" dirty="0" smtClean="0">
                <a:latin typeface="+mn-lt"/>
              </a:rPr>
              <a:t>В 8 муниципальных районах  и городских округах </a:t>
            </a:r>
            <a:r>
              <a:rPr lang="ru-RU" sz="1300" dirty="0">
                <a:latin typeface="+mn-lt"/>
              </a:rPr>
              <a:t>данный показатель </a:t>
            </a:r>
            <a:r>
              <a:rPr lang="ru-RU" sz="1300" dirty="0" smtClean="0">
                <a:latin typeface="+mn-lt"/>
              </a:rPr>
              <a:t>улучшился</a:t>
            </a:r>
            <a:r>
              <a:rPr lang="ru-RU" sz="1300" dirty="0">
                <a:latin typeface="+mn-lt"/>
              </a:rPr>
              <a:t>, наиболее значительно   в МО </a:t>
            </a:r>
            <a:r>
              <a:rPr lang="ru-RU" sz="1300" dirty="0" smtClean="0">
                <a:latin typeface="+mn-lt"/>
              </a:rPr>
              <a:t>«</a:t>
            </a:r>
            <a:r>
              <a:rPr lang="ru-RU" sz="1300" dirty="0" err="1" smtClean="0">
                <a:latin typeface="+mn-lt"/>
              </a:rPr>
              <a:t>Ахвахский</a:t>
            </a:r>
            <a:r>
              <a:rPr lang="ru-RU" sz="1300" dirty="0" smtClean="0">
                <a:latin typeface="+mn-lt"/>
              </a:rPr>
              <a:t> </a:t>
            </a:r>
            <a:r>
              <a:rPr lang="ru-RU" sz="1300" dirty="0">
                <a:latin typeface="+mn-lt"/>
              </a:rPr>
              <a:t>район</a:t>
            </a:r>
            <a:r>
              <a:rPr lang="ru-RU" sz="1300" dirty="0" smtClean="0">
                <a:latin typeface="+mn-lt"/>
              </a:rPr>
              <a:t>»,  «</a:t>
            </a:r>
            <a:r>
              <a:rPr lang="ru-RU" sz="1300" dirty="0" err="1" smtClean="0">
                <a:latin typeface="+mn-lt"/>
              </a:rPr>
              <a:t>Лакский</a:t>
            </a:r>
            <a:r>
              <a:rPr lang="ru-RU" sz="1300" dirty="0" smtClean="0">
                <a:latin typeface="+mn-lt"/>
              </a:rPr>
              <a:t> район», «</a:t>
            </a:r>
            <a:r>
              <a:rPr lang="ru-RU" sz="1300" dirty="0" err="1" smtClean="0">
                <a:latin typeface="+mn-lt"/>
              </a:rPr>
              <a:t>Унцукульский</a:t>
            </a:r>
            <a:r>
              <a:rPr lang="ru-RU" sz="1300" dirty="0" smtClean="0">
                <a:latin typeface="+mn-lt"/>
              </a:rPr>
              <a:t> район»  </a:t>
            </a:r>
            <a:r>
              <a:rPr lang="ru-RU" sz="1300" dirty="0">
                <a:latin typeface="+mn-lt"/>
              </a:rPr>
              <a:t>и  </a:t>
            </a:r>
            <a:r>
              <a:rPr lang="ru-RU" sz="1300" dirty="0" smtClean="0">
                <a:latin typeface="+mn-lt"/>
              </a:rPr>
              <a:t>«</a:t>
            </a:r>
            <a:r>
              <a:rPr lang="ru-RU" sz="1300" dirty="0" err="1" smtClean="0">
                <a:latin typeface="+mn-lt"/>
              </a:rPr>
              <a:t>Кайтагский</a:t>
            </a:r>
            <a:r>
              <a:rPr lang="ru-RU" sz="1300" dirty="0" smtClean="0">
                <a:latin typeface="+mn-lt"/>
              </a:rPr>
              <a:t> </a:t>
            </a:r>
            <a:r>
              <a:rPr lang="ru-RU" sz="1300" dirty="0">
                <a:latin typeface="+mn-lt"/>
              </a:rPr>
              <a:t>район</a:t>
            </a:r>
            <a:r>
              <a:rPr lang="ru-RU" sz="1300" dirty="0" smtClean="0">
                <a:latin typeface="+mn-lt"/>
              </a:rPr>
              <a:t>». В 11 МО значение </a:t>
            </a:r>
            <a:r>
              <a:rPr lang="ru-RU" sz="1300" dirty="0">
                <a:latin typeface="+mn-lt"/>
              </a:rPr>
              <a:t>показателя осталось на уровне предшествующего </a:t>
            </a:r>
            <a:r>
              <a:rPr lang="ru-RU" sz="1300" dirty="0" smtClean="0">
                <a:latin typeface="+mn-lt"/>
              </a:rPr>
              <a:t>года. </a:t>
            </a:r>
            <a:endParaRPr lang="ru-RU" sz="1300" dirty="0">
              <a:latin typeface="+mn-lt"/>
            </a:endParaRPr>
          </a:p>
          <a:p>
            <a:pPr algn="just" eaLnBrk="1" hangingPunct="1">
              <a:lnSpc>
                <a:spcPct val="80000"/>
              </a:lnSpc>
              <a:spcAft>
                <a:spcPct val="25000"/>
              </a:spcAft>
              <a:buClr>
                <a:srgbClr val="F0A22E"/>
              </a:buClr>
              <a:buSzPct val="70000"/>
              <a:buFont typeface="Wingdings 2" pitchFamily="18" charset="2"/>
              <a:buNone/>
              <a:defRPr/>
            </a:pPr>
            <a:endParaRPr lang="ru-RU" sz="1300" dirty="0">
              <a:solidFill>
                <a:srgbClr val="443329"/>
              </a:solidFill>
              <a:latin typeface="+mn-lt"/>
            </a:endParaRPr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847039" y="6768802"/>
            <a:ext cx="488605" cy="427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23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47449" name="Picture 1369" descr="D:\ДОКУМЕНТЫ 2019 ГОД\ОЦЕНКА ЭФФЕКТИВНОСТИ ОМСУ\СВОДНЫЙ ДОКЛАД\Карты\трансп сообщ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7" y="2952378"/>
            <a:ext cx="3888432" cy="396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19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6"/>
          <p:cNvSpPr>
            <a:spLocks noChangeArrowheads="1"/>
          </p:cNvSpPr>
          <p:nvPr/>
        </p:nvSpPr>
        <p:spPr bwMode="auto">
          <a:xfrm>
            <a:off x="702023" y="93124"/>
            <a:ext cx="8784976" cy="53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25" tIns="43263" rIns="86525" bIns="43263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800" b="1" i="1" dirty="0" smtClean="0">
                <a:latin typeface="+mn-lt"/>
              </a:rPr>
              <a:t>1.5.  Доходы населения</a:t>
            </a:r>
            <a:endParaRPr lang="ru-RU" altLang="ru-RU" sz="1800" b="1" i="1" dirty="0">
              <a:latin typeface="+mn-lt"/>
            </a:endParaRPr>
          </a:p>
        </p:txBody>
      </p:sp>
      <p:sp>
        <p:nvSpPr>
          <p:cNvPr id="51204" name="Text Box 5"/>
          <p:cNvSpPr txBox="1">
            <a:spLocks noChangeArrowheads="1"/>
          </p:cNvSpPr>
          <p:nvPr/>
        </p:nvSpPr>
        <p:spPr bwMode="auto">
          <a:xfrm>
            <a:off x="189401" y="623779"/>
            <a:ext cx="3240433" cy="60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697" tIns="49349" rIns="98697" bIns="49349">
            <a:spAutoFit/>
          </a:bodyPr>
          <a:lstStyle>
            <a:lvl1pPr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100" i="1" dirty="0">
                <a:solidFill>
                  <a:srgbClr val="000000"/>
                </a:solidFill>
              </a:rPr>
              <a:t>Среднемесячная номинальная начисленная заработная плата  работников крупных и средних предприятий и некоммерческих организаций,  </a:t>
            </a:r>
            <a:r>
              <a:rPr lang="ru-RU" altLang="ru-RU" sz="1100" i="1" dirty="0" smtClean="0">
                <a:solidFill>
                  <a:srgbClr val="000000"/>
                </a:solidFill>
              </a:rPr>
              <a:t>руб.</a:t>
            </a:r>
            <a:endParaRPr lang="ru-RU" altLang="ru-RU" sz="1100" i="1" dirty="0">
              <a:solidFill>
                <a:srgbClr val="000000"/>
              </a:solidFill>
            </a:endParaRPr>
          </a:p>
        </p:txBody>
      </p:sp>
      <p:sp>
        <p:nvSpPr>
          <p:cNvPr id="51205" name="Text Box 16"/>
          <p:cNvSpPr txBox="1">
            <a:spLocks noChangeArrowheads="1"/>
          </p:cNvSpPr>
          <p:nvPr/>
        </p:nvSpPr>
        <p:spPr bwMode="auto">
          <a:xfrm>
            <a:off x="6588622" y="6367179"/>
            <a:ext cx="3744416" cy="60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697" tIns="49349" rIns="98697" bIns="49349">
            <a:spAutoFit/>
          </a:bodyPr>
          <a:lstStyle>
            <a:lvl1pPr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</a:rPr>
              <a:t>Среднемесячная номинальная начисленная заработная </a:t>
            </a:r>
            <a:endParaRPr lang="ru-RU" altLang="ru-RU" sz="1100" i="1" dirty="0" smtClean="0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sz="1100" i="1" dirty="0" smtClean="0">
                <a:solidFill>
                  <a:srgbClr val="000000"/>
                </a:solidFill>
              </a:rPr>
              <a:t>плата  </a:t>
            </a:r>
            <a:r>
              <a:rPr lang="ru-RU" altLang="ru-RU" sz="1100" i="1" dirty="0">
                <a:solidFill>
                  <a:srgbClr val="000000"/>
                </a:solidFill>
              </a:rPr>
              <a:t>работников муниципальных дошкольных </a:t>
            </a:r>
            <a:endParaRPr lang="ru-RU" altLang="ru-RU" sz="1100" i="1" dirty="0" smtClean="0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sz="1100" i="1" dirty="0" smtClean="0">
                <a:solidFill>
                  <a:srgbClr val="000000"/>
                </a:solidFill>
              </a:rPr>
              <a:t>образовательных </a:t>
            </a:r>
            <a:r>
              <a:rPr lang="ru-RU" altLang="ru-RU" sz="1100" i="1" dirty="0">
                <a:solidFill>
                  <a:srgbClr val="000000"/>
                </a:solidFill>
              </a:rPr>
              <a:t>учреждений ,  </a:t>
            </a:r>
            <a:r>
              <a:rPr lang="ru-RU" altLang="ru-RU" sz="1100" i="1" dirty="0" smtClean="0">
                <a:solidFill>
                  <a:srgbClr val="000000"/>
                </a:solidFill>
              </a:rPr>
              <a:t>руб.</a:t>
            </a:r>
            <a:endParaRPr lang="ru-RU" altLang="ru-RU" sz="1100" i="1" dirty="0">
              <a:solidFill>
                <a:srgbClr val="000000"/>
              </a:solidFill>
            </a:endParaRPr>
          </a:p>
        </p:txBody>
      </p:sp>
      <p:sp>
        <p:nvSpPr>
          <p:cNvPr id="51206" name="Rectangle 11"/>
          <p:cNvSpPr>
            <a:spLocks noChangeArrowheads="1"/>
          </p:cNvSpPr>
          <p:nvPr/>
        </p:nvSpPr>
        <p:spPr bwMode="auto">
          <a:xfrm>
            <a:off x="3294311" y="504106"/>
            <a:ext cx="6807863" cy="2267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25" tIns="43263" rIns="86525" bIns="43263"/>
          <a:lstStyle>
            <a:lvl1pPr marL="177800" indent="3603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ru-RU" altLang="ru-RU" sz="1300" b="1" dirty="0">
                <a:latin typeface="+mn-lt"/>
              </a:rPr>
              <a:t>Среднемесячная заработная плата работников крупных и средних предприятий и некоммерческих организаций</a:t>
            </a:r>
            <a:r>
              <a:rPr lang="ru-RU" altLang="ru-RU" sz="1300" dirty="0">
                <a:latin typeface="+mn-lt"/>
              </a:rPr>
              <a:t> по республике в </a:t>
            </a:r>
            <a:r>
              <a:rPr lang="ru-RU" altLang="ru-RU" sz="1300" dirty="0" smtClean="0">
                <a:latin typeface="+mn-lt"/>
              </a:rPr>
              <a:t>2018 </a:t>
            </a:r>
            <a:r>
              <a:rPr lang="ru-RU" altLang="ru-RU" sz="1300" dirty="0">
                <a:latin typeface="+mn-lt"/>
              </a:rPr>
              <a:t>году увеличилась на </a:t>
            </a:r>
            <a:r>
              <a:rPr lang="ru-RU" altLang="ru-RU" sz="1300" dirty="0" smtClean="0">
                <a:latin typeface="+mn-lt"/>
              </a:rPr>
              <a:t>14,7% </a:t>
            </a:r>
            <a:r>
              <a:rPr lang="ru-RU" altLang="ru-RU" sz="1300" dirty="0">
                <a:latin typeface="+mn-lt"/>
              </a:rPr>
              <a:t>и составила </a:t>
            </a:r>
            <a:r>
              <a:rPr lang="ru-RU" altLang="ru-RU" sz="1300" dirty="0" smtClean="0">
                <a:latin typeface="+mn-lt"/>
              </a:rPr>
              <a:t>25155,3 руб.</a:t>
            </a:r>
            <a:endParaRPr lang="ru-RU" altLang="ru-RU" sz="1300" dirty="0">
              <a:latin typeface="+mn-lt"/>
            </a:endParaRPr>
          </a:p>
          <a:p>
            <a:pPr algn="just">
              <a:lnSpc>
                <a:spcPct val="80000"/>
              </a:lnSpc>
            </a:pPr>
            <a:r>
              <a:rPr lang="ru-RU" altLang="ru-RU" sz="1300" dirty="0">
                <a:latin typeface="+mn-lt"/>
              </a:rPr>
              <a:t>Наибольший рост среднемесячной заработной платы работников крупных и средних предприятий и некоммерческих организаций наблюдается  в  МО  </a:t>
            </a:r>
            <a:r>
              <a:rPr lang="ru-RU" altLang="ru-RU" sz="1300" dirty="0" smtClean="0">
                <a:latin typeface="+mn-lt"/>
              </a:rPr>
              <a:t>«</a:t>
            </a:r>
            <a:r>
              <a:rPr lang="ru-RU" altLang="ru-RU" sz="1300" dirty="0" err="1" smtClean="0">
                <a:latin typeface="+mn-lt"/>
              </a:rPr>
              <a:t>Кизилюртовский</a:t>
            </a:r>
            <a:r>
              <a:rPr lang="ru-RU" altLang="ru-RU" sz="1300" dirty="0" smtClean="0">
                <a:latin typeface="+mn-lt"/>
              </a:rPr>
              <a:t> район»  </a:t>
            </a:r>
            <a:r>
              <a:rPr lang="ru-RU" altLang="ru-RU" sz="1300" dirty="0">
                <a:latin typeface="+mn-lt"/>
              </a:rPr>
              <a:t>(на </a:t>
            </a:r>
            <a:r>
              <a:rPr lang="ru-RU" altLang="ru-RU" sz="1300" dirty="0" smtClean="0">
                <a:latin typeface="+mn-lt"/>
              </a:rPr>
              <a:t>27,5%). </a:t>
            </a:r>
            <a:r>
              <a:rPr lang="ru-RU" altLang="ru-RU" sz="1300" dirty="0">
                <a:latin typeface="+mn-lt"/>
              </a:rPr>
              <a:t>Увеличение заработной </a:t>
            </a:r>
            <a:r>
              <a:rPr lang="ru-RU" altLang="ru-RU" sz="1300" dirty="0" smtClean="0">
                <a:latin typeface="+mn-lt"/>
              </a:rPr>
              <a:t>платы   более  20   процентов отмечено  </a:t>
            </a:r>
            <a:r>
              <a:rPr lang="ru-RU" altLang="ru-RU" sz="1300" dirty="0">
                <a:latin typeface="+mn-lt"/>
              </a:rPr>
              <a:t>в МО </a:t>
            </a:r>
            <a:r>
              <a:rPr lang="ru-RU" altLang="ru-RU" sz="1300" dirty="0" smtClean="0">
                <a:latin typeface="+mn-lt"/>
              </a:rPr>
              <a:t>«</a:t>
            </a:r>
            <a:r>
              <a:rPr lang="ru-RU" altLang="ru-RU" sz="1300" dirty="0" err="1" smtClean="0">
                <a:latin typeface="+mn-lt"/>
              </a:rPr>
              <a:t>Казбековский</a:t>
            </a:r>
            <a:r>
              <a:rPr lang="ru-RU" altLang="ru-RU" sz="1300" dirty="0" smtClean="0">
                <a:latin typeface="+mn-lt"/>
              </a:rPr>
              <a:t> </a:t>
            </a:r>
            <a:r>
              <a:rPr lang="ru-RU" altLang="ru-RU" sz="1300" dirty="0">
                <a:latin typeface="+mn-lt"/>
              </a:rPr>
              <a:t>район</a:t>
            </a:r>
            <a:r>
              <a:rPr lang="ru-RU" altLang="ru-RU" sz="1300" dirty="0" smtClean="0">
                <a:latin typeface="+mn-lt"/>
              </a:rPr>
              <a:t>», «</a:t>
            </a:r>
            <a:r>
              <a:rPr lang="ru-RU" altLang="ru-RU" sz="1300" dirty="0" err="1" smtClean="0">
                <a:latin typeface="+mn-lt"/>
              </a:rPr>
              <a:t>Унцукульскийй</a:t>
            </a:r>
            <a:r>
              <a:rPr lang="ru-RU" altLang="ru-RU" sz="1300" dirty="0" smtClean="0">
                <a:latin typeface="+mn-lt"/>
              </a:rPr>
              <a:t> район», «</a:t>
            </a:r>
            <a:r>
              <a:rPr lang="ru-RU" altLang="ru-RU" sz="1300" dirty="0" err="1" smtClean="0">
                <a:latin typeface="+mn-lt"/>
              </a:rPr>
              <a:t>Гергебильский</a:t>
            </a:r>
            <a:r>
              <a:rPr lang="ru-RU" altLang="ru-RU" sz="1300" dirty="0" smtClean="0">
                <a:latin typeface="+mn-lt"/>
              </a:rPr>
              <a:t> район», «</a:t>
            </a:r>
            <a:r>
              <a:rPr lang="ru-RU" altLang="ru-RU" sz="1300" dirty="0" err="1" smtClean="0">
                <a:latin typeface="+mn-lt"/>
              </a:rPr>
              <a:t>Дахадаевский</a:t>
            </a:r>
            <a:r>
              <a:rPr lang="ru-RU" altLang="ru-RU" sz="1300" dirty="0" smtClean="0">
                <a:latin typeface="+mn-lt"/>
              </a:rPr>
              <a:t> район» и  «</a:t>
            </a:r>
            <a:r>
              <a:rPr lang="ru-RU" altLang="ru-RU" sz="1300" dirty="0" err="1" smtClean="0">
                <a:latin typeface="+mn-lt"/>
              </a:rPr>
              <a:t>Хунзахскийй</a:t>
            </a:r>
            <a:r>
              <a:rPr lang="ru-RU" altLang="ru-RU" sz="1300" dirty="0" smtClean="0">
                <a:latin typeface="+mn-lt"/>
              </a:rPr>
              <a:t>  район».</a:t>
            </a:r>
            <a:endParaRPr lang="ru-RU" altLang="ru-RU" sz="1300" dirty="0">
              <a:latin typeface="+mn-lt"/>
            </a:endParaRPr>
          </a:p>
          <a:p>
            <a:pPr algn="just">
              <a:lnSpc>
                <a:spcPct val="80000"/>
              </a:lnSpc>
            </a:pPr>
            <a:r>
              <a:rPr lang="ru-RU" altLang="ru-RU" sz="1300" dirty="0">
                <a:latin typeface="+mn-lt"/>
              </a:rPr>
              <a:t>Максимальная величина заработной платы сложилась в МО </a:t>
            </a:r>
            <a:r>
              <a:rPr lang="ru-RU" altLang="ru-RU" sz="1300" dirty="0" smtClean="0">
                <a:latin typeface="+mn-lt"/>
              </a:rPr>
              <a:t>«город Махачкала»-32478,3 руб.,  </a:t>
            </a:r>
            <a:r>
              <a:rPr lang="ru-RU" altLang="ru-RU" sz="1300" dirty="0">
                <a:latin typeface="+mn-lt"/>
              </a:rPr>
              <a:t>что выше  республиканского уровня  </a:t>
            </a:r>
            <a:r>
              <a:rPr lang="ru-RU" altLang="ru-RU" sz="1300" dirty="0" smtClean="0">
                <a:latin typeface="+mn-lt"/>
              </a:rPr>
              <a:t>на 31,1%. </a:t>
            </a:r>
            <a:r>
              <a:rPr lang="ru-RU" altLang="ru-RU" sz="1300" dirty="0">
                <a:latin typeface="+mn-lt"/>
              </a:rPr>
              <a:t>Минимальная величина заработной платы работников крупных и средних предприятий и некоммерческих организаций сложилась в МО «</a:t>
            </a:r>
            <a:r>
              <a:rPr lang="ru-RU" altLang="ru-RU" sz="1300" dirty="0" err="1" smtClean="0">
                <a:latin typeface="+mn-lt"/>
              </a:rPr>
              <a:t>Каякентский</a:t>
            </a:r>
            <a:r>
              <a:rPr lang="ru-RU" altLang="ru-RU" sz="1300" dirty="0" smtClean="0">
                <a:latin typeface="+mn-lt"/>
              </a:rPr>
              <a:t> </a:t>
            </a:r>
            <a:r>
              <a:rPr lang="ru-RU" altLang="ru-RU" sz="1300" dirty="0">
                <a:latin typeface="+mn-lt"/>
              </a:rPr>
              <a:t>район» - </a:t>
            </a:r>
            <a:r>
              <a:rPr lang="ru-RU" altLang="ru-RU" sz="1300" dirty="0" smtClean="0">
                <a:latin typeface="+mn-lt"/>
              </a:rPr>
              <a:t>17196,1 руб. </a:t>
            </a:r>
            <a:r>
              <a:rPr lang="ru-RU" altLang="ru-RU" sz="1300" dirty="0">
                <a:latin typeface="+mn-lt"/>
              </a:rPr>
              <a:t>(на </a:t>
            </a:r>
            <a:r>
              <a:rPr lang="ru-RU" altLang="ru-RU" sz="1300" dirty="0" smtClean="0">
                <a:latin typeface="+mn-lt"/>
              </a:rPr>
              <a:t>30,6% </a:t>
            </a:r>
            <a:r>
              <a:rPr lang="ru-RU" altLang="ru-RU" sz="1300" dirty="0">
                <a:latin typeface="+mn-lt"/>
              </a:rPr>
              <a:t>ниже республиканского уровня</a:t>
            </a:r>
            <a:r>
              <a:rPr lang="ru-RU" altLang="ru-RU" sz="1300" dirty="0" smtClean="0">
                <a:latin typeface="+mn-lt"/>
              </a:rPr>
              <a:t>). Показатель </a:t>
            </a:r>
            <a:r>
              <a:rPr lang="ru-RU" altLang="ru-RU" sz="1300" dirty="0">
                <a:latin typeface="+mn-lt"/>
              </a:rPr>
              <a:t>межмуниципальной дифференциации </a:t>
            </a:r>
            <a:r>
              <a:rPr lang="ru-RU" altLang="ru-RU" sz="1300" dirty="0" smtClean="0">
                <a:latin typeface="+mn-lt"/>
              </a:rPr>
              <a:t>по </a:t>
            </a:r>
            <a:r>
              <a:rPr lang="ru-RU" altLang="ru-RU" sz="1300" dirty="0">
                <a:latin typeface="+mn-lt"/>
              </a:rPr>
              <a:t>величине заработной платы работников крупных и средних </a:t>
            </a:r>
            <a:r>
              <a:rPr lang="ru-RU" altLang="ru-RU" sz="1300" dirty="0" smtClean="0">
                <a:latin typeface="+mn-lt"/>
              </a:rPr>
              <a:t>предприятий, некоммерческих </a:t>
            </a:r>
            <a:r>
              <a:rPr lang="ru-RU" altLang="ru-RU" sz="1300" dirty="0">
                <a:latin typeface="+mn-lt"/>
              </a:rPr>
              <a:t>организаций составил  </a:t>
            </a:r>
            <a:r>
              <a:rPr lang="ru-RU" altLang="ru-RU" sz="1300" dirty="0" smtClean="0">
                <a:latin typeface="+mn-lt"/>
              </a:rPr>
              <a:t>1,8 раза.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1207" name="Rectangle 11"/>
          <p:cNvSpPr>
            <a:spLocks noChangeArrowheads="1"/>
          </p:cNvSpPr>
          <p:nvPr/>
        </p:nvSpPr>
        <p:spPr bwMode="auto">
          <a:xfrm>
            <a:off x="242469" y="4699931"/>
            <a:ext cx="6264769" cy="2218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25" tIns="43263" rIns="86525" bIns="43263"/>
          <a:lstStyle>
            <a:lvl1pPr marL="177800" indent="3603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Среднемесячная заработная плата работников муниципальных дошкольных </a:t>
            </a:r>
            <a:r>
              <a:rPr lang="ru-RU" altLang="ru-RU" sz="1300" b="1" dirty="0" smtClean="0">
                <a:solidFill>
                  <a:srgbClr val="000000"/>
                </a:solidFill>
                <a:latin typeface="+mn-lt"/>
              </a:rPr>
              <a:t>образовательных учреждений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в среднем увеличилась на 19,9% и  составила 15149,0  рублей.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>
              <a:lnSpc>
                <a:spcPct val="80000"/>
              </a:lnSpc>
            </a:pP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Наибольший рост среднемесячной заработной платы работников муниципальных дошкольных образовательных учреждений наблюдается  в  МО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Гергебильский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(на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34,5%),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Гунибский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(на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32,1%),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Новолакский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и «город Избербаш»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(на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31,3%).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Максимальная величина заработной платы сложилась в МО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Кулинский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-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17378,0 рублей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,  что выше  среднего  уровня 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на 14,7%. </a:t>
            </a:r>
          </a:p>
          <a:p>
            <a:pPr algn="just">
              <a:lnSpc>
                <a:spcPct val="80000"/>
              </a:lnSpc>
            </a:pPr>
            <a:r>
              <a:rPr lang="ru-RU" altLang="ru-RU" sz="13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Показатель межмуниципальной дифференциации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по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величине заработной платы работников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муниципальных дошкольных образовательных учреждений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составил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1,9 раза.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/>
            <a:endParaRPr lang="ru-RU" altLang="ru-RU" sz="1300" dirty="0">
              <a:solidFill>
                <a:srgbClr val="FF0000"/>
              </a:solidFill>
              <a:latin typeface="+mn-lt"/>
            </a:endParaRPr>
          </a:p>
          <a:p>
            <a:pPr algn="just">
              <a:lnSpc>
                <a:spcPct val="80000"/>
              </a:lnSpc>
              <a:spcBef>
                <a:spcPct val="40000"/>
              </a:spcBef>
            </a:pPr>
            <a:r>
              <a:rPr lang="ru-RU" altLang="ru-RU" sz="1300" dirty="0">
                <a:solidFill>
                  <a:srgbClr val="FF0000"/>
                </a:solidFill>
                <a:latin typeface="+mn-lt"/>
              </a:rPr>
              <a:t>   </a:t>
            </a:r>
          </a:p>
        </p:txBody>
      </p:sp>
      <p:sp>
        <p:nvSpPr>
          <p:cNvPr id="10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886071" y="6836444"/>
            <a:ext cx="449573" cy="35947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24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63490" name="Picture 2" descr="D:\ДОКУМЕНТЫ 2019 ГОД\ОЦЕНКА ЭФФЕКТИВНОСТИ ОМСУ\СВОДНЫЙ ДОКЛАД\Карты\Зп ДОУ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963" y="2983053"/>
            <a:ext cx="3357705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1" name="Picture 3" descr="D:\ДОКУМЕНТЫ 2019 ГОД\ОЦЕНКА ЭФФЕКТИВНОСТИ ОМСУ\СВОДНЫЙ ДОКЛАД\Карты\ЗП п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01" y="1231273"/>
            <a:ext cx="3420000" cy="3453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251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ChangeArrowheads="1"/>
          </p:cNvSpPr>
          <p:nvPr/>
        </p:nvSpPr>
        <p:spPr bwMode="auto">
          <a:xfrm>
            <a:off x="573725" y="6754907"/>
            <a:ext cx="6054707" cy="205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525" tIns="43263" rIns="86525" bIns="43263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ru-RU" altLang="ru-RU" sz="1000">
              <a:solidFill>
                <a:srgbClr val="000000"/>
              </a:solidFill>
            </a:endParaRPr>
          </a:p>
        </p:txBody>
      </p:sp>
      <p:sp>
        <p:nvSpPr>
          <p:cNvPr id="52227" name="Text Box 5"/>
          <p:cNvSpPr txBox="1">
            <a:spLocks noChangeArrowheads="1"/>
          </p:cNvSpPr>
          <p:nvPr/>
        </p:nvSpPr>
        <p:spPr bwMode="auto">
          <a:xfrm>
            <a:off x="243321" y="385637"/>
            <a:ext cx="3736033" cy="60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697" tIns="49349" rIns="98697" bIns="49349">
            <a:spAutoFit/>
          </a:bodyPr>
          <a:lstStyle>
            <a:lvl1pPr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</a:rPr>
              <a:t>Среднемесячная номинальная начисленная </a:t>
            </a:r>
            <a:endParaRPr lang="ru-RU" altLang="ru-RU" sz="1100" i="1" dirty="0" smtClean="0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sz="1100" i="1" dirty="0" smtClean="0">
                <a:solidFill>
                  <a:srgbClr val="000000"/>
                </a:solidFill>
              </a:rPr>
              <a:t>заработная </a:t>
            </a:r>
            <a:r>
              <a:rPr lang="ru-RU" altLang="ru-RU" sz="1100" i="1" dirty="0">
                <a:solidFill>
                  <a:srgbClr val="000000"/>
                </a:solidFill>
              </a:rPr>
              <a:t>плата  работников </a:t>
            </a:r>
            <a:r>
              <a:rPr lang="ru-RU" altLang="ru-RU" sz="1100" i="1" dirty="0" smtClean="0">
                <a:solidFill>
                  <a:srgbClr val="000000"/>
                </a:solidFill>
              </a:rPr>
              <a:t> муниципальных </a:t>
            </a:r>
          </a:p>
          <a:p>
            <a:pPr algn="ctr" eaLnBrk="1" hangingPunct="1"/>
            <a:r>
              <a:rPr lang="ru-RU" altLang="ru-RU" sz="1100" i="1" dirty="0" smtClean="0">
                <a:solidFill>
                  <a:srgbClr val="000000"/>
                </a:solidFill>
              </a:rPr>
              <a:t>общеобразовательных учреждений,  руб.</a:t>
            </a:r>
            <a:endParaRPr lang="ru-RU" altLang="ru-RU" sz="1100" i="1" dirty="0">
              <a:solidFill>
                <a:srgbClr val="000000"/>
              </a:solidFill>
            </a:endParaRPr>
          </a:p>
        </p:txBody>
      </p:sp>
      <p:sp>
        <p:nvSpPr>
          <p:cNvPr id="52228" name="Text Box 16"/>
          <p:cNvSpPr txBox="1">
            <a:spLocks noChangeArrowheads="1"/>
          </p:cNvSpPr>
          <p:nvPr/>
        </p:nvSpPr>
        <p:spPr bwMode="auto">
          <a:xfrm>
            <a:off x="6732638" y="6120731"/>
            <a:ext cx="3474441" cy="60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697" tIns="49349" rIns="98697" bIns="49349">
            <a:spAutoFit/>
          </a:bodyPr>
          <a:lstStyle>
            <a:lvl1pPr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</a:rPr>
              <a:t>Среднемесячная номинальная начисленная </a:t>
            </a:r>
          </a:p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</a:rPr>
              <a:t>заработная плата учителей муниципальных </a:t>
            </a:r>
            <a:endParaRPr lang="ru-RU" altLang="ru-RU" sz="1100" i="1" dirty="0" smtClean="0">
              <a:solidFill>
                <a:srgbClr val="000000"/>
              </a:solidFill>
            </a:endParaRPr>
          </a:p>
          <a:p>
            <a:pPr algn="ctr" eaLnBrk="1" hangingPunct="1"/>
            <a:r>
              <a:rPr lang="ru-RU" altLang="ru-RU" sz="1100" i="1" dirty="0" smtClean="0">
                <a:solidFill>
                  <a:srgbClr val="000000"/>
                </a:solidFill>
              </a:rPr>
              <a:t> </a:t>
            </a:r>
            <a:r>
              <a:rPr lang="ru-RU" altLang="ru-RU" sz="1100" i="1" dirty="0">
                <a:solidFill>
                  <a:srgbClr val="000000"/>
                </a:solidFill>
              </a:rPr>
              <a:t>общеобразовательных учреждений ,  руб.</a:t>
            </a:r>
          </a:p>
        </p:txBody>
      </p:sp>
      <p:sp>
        <p:nvSpPr>
          <p:cNvPr id="52229" name="Rectangle 11"/>
          <p:cNvSpPr>
            <a:spLocks noChangeArrowheads="1"/>
          </p:cNvSpPr>
          <p:nvPr/>
        </p:nvSpPr>
        <p:spPr bwMode="auto">
          <a:xfrm>
            <a:off x="3885356" y="360090"/>
            <a:ext cx="5957340" cy="2135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25" tIns="43263" rIns="86525" bIns="43263"/>
          <a:lstStyle/>
          <a:p>
            <a:pPr marL="177800" indent="360363" algn="just" eaLnBrk="0" hangingPunct="0">
              <a:lnSpc>
                <a:spcPct val="80000"/>
              </a:lnSpc>
              <a:tabLst>
                <a:tab pos="0" algn="l"/>
              </a:tabLst>
              <a:defRPr/>
            </a:pPr>
            <a:r>
              <a:rPr lang="ru-RU" altLang="ru-RU" sz="1300" dirty="0"/>
              <a:t>Среднемесячная заработная плата работников муниципальных общеобразовательных учреждений   в </a:t>
            </a:r>
            <a:r>
              <a:rPr lang="ru-RU" altLang="ru-RU" sz="1300" dirty="0" smtClean="0"/>
              <a:t>2018  </a:t>
            </a:r>
            <a:r>
              <a:rPr lang="ru-RU" altLang="ru-RU" sz="1300" dirty="0"/>
              <a:t>году  по республике  составила  19088,0 руб.</a:t>
            </a:r>
          </a:p>
          <a:p>
            <a:pPr marL="177800" indent="360363" algn="just" eaLnBrk="0" hangingPunct="0">
              <a:lnSpc>
                <a:spcPct val="80000"/>
              </a:lnSpc>
              <a:tabLst>
                <a:tab pos="0" algn="l"/>
              </a:tabLst>
              <a:defRPr/>
            </a:pPr>
            <a:r>
              <a:rPr lang="ru-RU" altLang="ru-RU" sz="1300" dirty="0"/>
              <a:t>Наибольший рост среднемесячной заработной платы работников муниципальных общеобразовательных учреждений наблюдается  в  МО  «</a:t>
            </a:r>
            <a:r>
              <a:rPr lang="ru-RU" altLang="ru-RU" sz="1300" dirty="0" err="1"/>
              <a:t>Бежтинский</a:t>
            </a:r>
            <a:r>
              <a:rPr lang="ru-RU" altLang="ru-RU" sz="1300" dirty="0"/>
              <a:t> участок в составе </a:t>
            </a:r>
            <a:r>
              <a:rPr lang="ru-RU" altLang="ru-RU" sz="1300" dirty="0" err="1"/>
              <a:t>Цунтинского</a:t>
            </a:r>
            <a:r>
              <a:rPr lang="ru-RU" altLang="ru-RU" sz="1300" dirty="0"/>
              <a:t> района»  (на 31%)  и «</a:t>
            </a:r>
            <a:r>
              <a:rPr lang="ru-RU" altLang="ru-RU" sz="1300" dirty="0" err="1"/>
              <a:t>Чародинский</a:t>
            </a:r>
            <a:r>
              <a:rPr lang="ru-RU" altLang="ru-RU" sz="1300" dirty="0"/>
              <a:t> район»  (на 26,5%). Увеличение заработной платы  более чем на 20% отмечено  в МО «Хасавюртовский район» и  «</a:t>
            </a:r>
            <a:r>
              <a:rPr lang="ru-RU" altLang="ru-RU" sz="1300" dirty="0" err="1"/>
              <a:t>Кумторкалинский</a:t>
            </a:r>
            <a:r>
              <a:rPr lang="ru-RU" altLang="ru-RU" sz="1300" dirty="0"/>
              <a:t>  район».</a:t>
            </a:r>
          </a:p>
          <a:p>
            <a:pPr marL="177800" indent="360363" algn="just" eaLnBrk="0" hangingPunct="0">
              <a:lnSpc>
                <a:spcPct val="80000"/>
              </a:lnSpc>
              <a:tabLst>
                <a:tab pos="0" algn="l"/>
              </a:tabLst>
              <a:defRPr/>
            </a:pPr>
            <a:r>
              <a:rPr lang="ru-RU" altLang="ru-RU" sz="1300" dirty="0"/>
              <a:t>Максимальная величина заработной платы сложилась в МО «</a:t>
            </a:r>
            <a:r>
              <a:rPr lang="ru-RU" altLang="ru-RU" sz="1300" dirty="0" err="1"/>
              <a:t>Кизлярский</a:t>
            </a:r>
            <a:r>
              <a:rPr lang="ru-RU" altLang="ru-RU" sz="1300" dirty="0"/>
              <a:t> район» - 21843 рублей,  что  на 14,4 % больше  республиканского значения.</a:t>
            </a:r>
          </a:p>
          <a:p>
            <a:pPr marL="177800" indent="360363" algn="just" eaLnBrk="0" hangingPunct="0">
              <a:lnSpc>
                <a:spcPct val="80000"/>
              </a:lnSpc>
              <a:tabLst>
                <a:tab pos="0" algn="l"/>
              </a:tabLst>
              <a:defRPr/>
            </a:pPr>
            <a:r>
              <a:rPr lang="ru-RU" altLang="ru-RU" sz="1300" dirty="0"/>
              <a:t>Показатель межмуниципальной дифференциации по величине заработной платы работников  общеобразовательных учреждений составил  1,2 раза.</a:t>
            </a:r>
          </a:p>
          <a:p>
            <a:pPr marL="168463" indent="341442" algn="just" eaLnBrk="0" hangingPunct="0">
              <a:lnSpc>
                <a:spcPct val="80000"/>
              </a:lnSpc>
              <a:spcBef>
                <a:spcPct val="40000"/>
              </a:spcBef>
              <a:tabLst>
                <a:tab pos="0" algn="l"/>
              </a:tabLst>
              <a:defRPr/>
            </a:pPr>
            <a:endParaRPr lang="ru-RU" altLang="ru-RU" sz="13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230" name="Rectangle 11"/>
          <p:cNvSpPr>
            <a:spLocks noChangeArrowheads="1"/>
          </p:cNvSpPr>
          <p:nvPr/>
        </p:nvSpPr>
        <p:spPr bwMode="auto">
          <a:xfrm>
            <a:off x="350367" y="4968602"/>
            <a:ext cx="5946005" cy="188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25" tIns="43263" rIns="86525" bIns="43263"/>
          <a:lstStyle>
            <a:lvl1pPr marL="177800" indent="2159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indent="360363" algn="just">
              <a:lnSpc>
                <a:spcPct val="80000"/>
              </a:lnSpc>
              <a:defRPr/>
            </a:pPr>
            <a:r>
              <a:rPr lang="ru-RU" altLang="ru-RU" sz="1300" b="1" dirty="0">
                <a:latin typeface="+mn-lt"/>
              </a:rPr>
              <a:t>Среднемесячная заработная плата учителей </a:t>
            </a:r>
            <a:r>
              <a:rPr lang="ru-RU" altLang="ru-RU" sz="1300" b="1" dirty="0" smtClean="0">
                <a:latin typeface="+mn-lt"/>
              </a:rPr>
              <a:t>по </a:t>
            </a:r>
            <a:r>
              <a:rPr lang="ru-RU" altLang="ru-RU" sz="1300" b="1" dirty="0">
                <a:latin typeface="+mn-lt"/>
              </a:rPr>
              <a:t>республике увеличилась на </a:t>
            </a:r>
            <a:r>
              <a:rPr lang="ru-RU" altLang="ru-RU" sz="1300" b="1" dirty="0" smtClean="0">
                <a:latin typeface="+mn-lt"/>
              </a:rPr>
              <a:t>5,2% </a:t>
            </a:r>
            <a:r>
              <a:rPr lang="ru-RU" altLang="ru-RU" sz="1300" b="1" dirty="0">
                <a:latin typeface="+mn-lt"/>
              </a:rPr>
              <a:t>и составила </a:t>
            </a:r>
            <a:r>
              <a:rPr lang="ru-RU" altLang="ru-RU" sz="1300" b="1" dirty="0" smtClean="0">
                <a:latin typeface="+mn-lt"/>
              </a:rPr>
              <a:t>20959,0  </a:t>
            </a:r>
            <a:r>
              <a:rPr lang="ru-RU" altLang="ru-RU" sz="1300" b="1" dirty="0">
                <a:latin typeface="+mn-lt"/>
              </a:rPr>
              <a:t>рублей.</a:t>
            </a:r>
          </a:p>
          <a:p>
            <a:pPr indent="360363" algn="just">
              <a:lnSpc>
                <a:spcPct val="80000"/>
              </a:lnSpc>
              <a:defRPr/>
            </a:pPr>
            <a:r>
              <a:rPr lang="ru-RU" altLang="ru-RU" sz="1300" dirty="0">
                <a:latin typeface="+mn-lt"/>
              </a:rPr>
              <a:t>Наибольший рост среднемесячной заработной платы учителей муниципальных  общеобразовательных учреждений наблюдается  в  МО  </a:t>
            </a:r>
            <a:r>
              <a:rPr lang="ru-RU" altLang="ru-RU" sz="1300" dirty="0" smtClean="0">
                <a:latin typeface="+mn-lt"/>
              </a:rPr>
              <a:t>«</a:t>
            </a:r>
            <a:r>
              <a:rPr lang="ru-RU" altLang="ru-RU" sz="1300" dirty="0" err="1" smtClean="0">
                <a:latin typeface="+mn-lt"/>
              </a:rPr>
              <a:t>Цумадинский</a:t>
            </a:r>
            <a:r>
              <a:rPr lang="ru-RU" altLang="ru-RU" sz="1300" dirty="0" smtClean="0">
                <a:latin typeface="+mn-lt"/>
              </a:rPr>
              <a:t> район» </a:t>
            </a:r>
            <a:r>
              <a:rPr lang="ru-RU" altLang="ru-RU" sz="1300" dirty="0">
                <a:latin typeface="+mn-lt"/>
              </a:rPr>
              <a:t>(на </a:t>
            </a:r>
            <a:r>
              <a:rPr lang="ru-RU" altLang="ru-RU" sz="1300" dirty="0" smtClean="0">
                <a:latin typeface="+mn-lt"/>
              </a:rPr>
              <a:t>46,7%), «Хасавюртовский </a:t>
            </a:r>
            <a:r>
              <a:rPr lang="ru-RU" altLang="ru-RU" sz="1300" dirty="0">
                <a:latin typeface="+mn-lt"/>
              </a:rPr>
              <a:t>район» (на </a:t>
            </a:r>
            <a:r>
              <a:rPr lang="ru-RU" altLang="ru-RU" sz="1300" dirty="0" smtClean="0">
                <a:latin typeface="+mn-lt"/>
              </a:rPr>
              <a:t>17,3%)  </a:t>
            </a:r>
            <a:r>
              <a:rPr lang="ru-RU" altLang="ru-RU" sz="1300" dirty="0">
                <a:latin typeface="+mn-lt"/>
              </a:rPr>
              <a:t>и </a:t>
            </a:r>
            <a:r>
              <a:rPr lang="ru-RU" altLang="ru-RU" sz="1300" dirty="0" smtClean="0">
                <a:latin typeface="+mn-lt"/>
              </a:rPr>
              <a:t>«город Махачкала» </a:t>
            </a:r>
            <a:r>
              <a:rPr lang="ru-RU" altLang="ru-RU" sz="1300" dirty="0">
                <a:latin typeface="+mn-lt"/>
              </a:rPr>
              <a:t>(на </a:t>
            </a:r>
            <a:r>
              <a:rPr lang="ru-RU" altLang="ru-RU" sz="1300" dirty="0" smtClean="0">
                <a:latin typeface="+mn-lt"/>
              </a:rPr>
              <a:t>17,2%).</a:t>
            </a:r>
            <a:endParaRPr lang="ru-RU" altLang="ru-RU" sz="1300" dirty="0">
              <a:latin typeface="+mn-lt"/>
            </a:endParaRPr>
          </a:p>
          <a:p>
            <a:pPr indent="360363" algn="just">
              <a:lnSpc>
                <a:spcPct val="80000"/>
              </a:lnSpc>
              <a:defRPr/>
            </a:pPr>
            <a:r>
              <a:rPr lang="ru-RU" altLang="ru-RU" sz="1300" dirty="0">
                <a:latin typeface="+mn-lt"/>
              </a:rPr>
              <a:t>Максимальная величина заработной платы учителей муниципальных  общеобразовательных учреждений сложилась в МО </a:t>
            </a:r>
            <a:r>
              <a:rPr lang="ru-RU" altLang="ru-RU" sz="1300" dirty="0" smtClean="0">
                <a:latin typeface="+mn-lt"/>
              </a:rPr>
              <a:t>«</a:t>
            </a:r>
            <a:r>
              <a:rPr lang="ru-RU" altLang="ru-RU" sz="1300" dirty="0" err="1" smtClean="0">
                <a:latin typeface="+mn-lt"/>
              </a:rPr>
              <a:t>Гергебильский</a:t>
            </a:r>
            <a:r>
              <a:rPr lang="ru-RU" altLang="ru-RU" sz="1300" dirty="0" smtClean="0">
                <a:latin typeface="+mn-lt"/>
              </a:rPr>
              <a:t> </a:t>
            </a:r>
            <a:r>
              <a:rPr lang="ru-RU" altLang="ru-RU" sz="1300" dirty="0">
                <a:latin typeface="+mn-lt"/>
              </a:rPr>
              <a:t>район» - </a:t>
            </a:r>
            <a:r>
              <a:rPr lang="ru-RU" altLang="ru-RU" sz="1300" dirty="0" smtClean="0">
                <a:latin typeface="+mn-lt"/>
              </a:rPr>
              <a:t>24100,0 </a:t>
            </a:r>
            <a:r>
              <a:rPr lang="ru-RU" altLang="ru-RU" sz="1300" dirty="0">
                <a:latin typeface="+mn-lt"/>
              </a:rPr>
              <a:t>рублей,  что выше  республиканского  уровня  на </a:t>
            </a:r>
            <a:r>
              <a:rPr lang="ru-RU" altLang="ru-RU" sz="1300" dirty="0" smtClean="0">
                <a:latin typeface="+mn-lt"/>
              </a:rPr>
              <a:t>14,9%,   минимальная - </a:t>
            </a:r>
            <a:r>
              <a:rPr lang="ru-RU" altLang="ru-RU" sz="1300" dirty="0">
                <a:latin typeface="+mn-lt"/>
              </a:rPr>
              <a:t>в МО «город Дагестанские Огни» </a:t>
            </a:r>
            <a:r>
              <a:rPr lang="ru-RU" altLang="ru-RU" sz="1300" dirty="0" smtClean="0">
                <a:latin typeface="+mn-lt"/>
              </a:rPr>
              <a:t>(17969,0 </a:t>
            </a:r>
            <a:r>
              <a:rPr lang="ru-RU" altLang="ru-RU" sz="1300" dirty="0">
                <a:latin typeface="+mn-lt"/>
              </a:rPr>
              <a:t>руб.), что ниже республиканского  уровня на </a:t>
            </a:r>
            <a:r>
              <a:rPr lang="ru-RU" altLang="ru-RU" sz="1300" dirty="0" smtClean="0">
                <a:latin typeface="+mn-lt"/>
              </a:rPr>
              <a:t>14,3%.</a:t>
            </a:r>
            <a:endParaRPr lang="ru-RU" altLang="ru-RU" sz="1300" dirty="0">
              <a:latin typeface="+mn-lt"/>
            </a:endParaRPr>
          </a:p>
          <a:p>
            <a:pPr algn="just">
              <a:lnSpc>
                <a:spcPct val="80000"/>
              </a:lnSpc>
            </a:pPr>
            <a:r>
              <a:rPr lang="ru-RU" altLang="ru-RU" sz="1300" dirty="0">
                <a:latin typeface="Calibri"/>
              </a:rPr>
              <a:t>    </a:t>
            </a:r>
          </a:p>
          <a:p>
            <a:pPr algn="just">
              <a:lnSpc>
                <a:spcPct val="80000"/>
              </a:lnSpc>
            </a:pPr>
            <a:r>
              <a:rPr lang="ru-RU" altLang="ru-RU" sz="1300" dirty="0">
                <a:latin typeface="Calibri"/>
              </a:rPr>
              <a:t>   </a:t>
            </a:r>
          </a:p>
        </p:txBody>
      </p:sp>
      <p:sp>
        <p:nvSpPr>
          <p:cNvPr id="10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857712"/>
            <a:ext cx="416597" cy="3382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25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63491" name="Picture 3" descr="D:\ДОКУМЕНТЫ 2019 ГОД\ОЦЕНКА ЭФФЕКТИВНОСТИ ОМСУ\СВОДНЫЙ ДОКЛАД\Карты\зп образ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67" y="993130"/>
            <a:ext cx="3736032" cy="383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2" name="Picture 4" descr="D:\ДОКУМЕНТЫ 2019 ГОД\ОЦЕНКА ЭФФЕКТИВНОСТИ ОМСУ\СВОДНЫЙ ДОКЛАД\Карты\зп учит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663" y="2327152"/>
            <a:ext cx="371100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688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ChangeArrowheads="1"/>
          </p:cNvSpPr>
          <p:nvPr/>
        </p:nvSpPr>
        <p:spPr bwMode="auto">
          <a:xfrm>
            <a:off x="573725" y="6754907"/>
            <a:ext cx="6054707" cy="205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525" tIns="43263" rIns="86525" bIns="43263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ru-RU" altLang="ru-RU" sz="1000">
              <a:solidFill>
                <a:srgbClr val="000000"/>
              </a:solidFill>
            </a:endParaRPr>
          </a:p>
        </p:txBody>
      </p:sp>
      <p:sp>
        <p:nvSpPr>
          <p:cNvPr id="52227" name="Text Box 5"/>
          <p:cNvSpPr txBox="1">
            <a:spLocks noChangeArrowheads="1"/>
          </p:cNvSpPr>
          <p:nvPr/>
        </p:nvSpPr>
        <p:spPr bwMode="auto">
          <a:xfrm>
            <a:off x="197967" y="400668"/>
            <a:ext cx="3672408" cy="60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697" tIns="49349" rIns="98697" bIns="49349">
            <a:spAutoFit/>
          </a:bodyPr>
          <a:lstStyle>
            <a:lvl1pPr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Среднемесячная номинальная начисленная </a:t>
            </a:r>
            <a:endParaRPr lang="ru-RU" altLang="ru-RU" sz="1100" i="1" dirty="0" smtClean="0">
              <a:solidFill>
                <a:srgbClr val="000000"/>
              </a:solidFill>
              <a:latin typeface="+mn-lt"/>
            </a:endParaRPr>
          </a:p>
          <a:p>
            <a:pPr algn="ctr" eaLnBrk="1" hangingPunct="1"/>
            <a:r>
              <a:rPr lang="ru-RU" altLang="ru-RU" sz="1100" i="1" dirty="0" smtClean="0">
                <a:solidFill>
                  <a:srgbClr val="000000"/>
                </a:solidFill>
                <a:latin typeface="+mn-lt"/>
              </a:rPr>
              <a:t>заработная  плата  </a:t>
            </a:r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работников муниципальных </a:t>
            </a:r>
            <a:endParaRPr lang="ru-RU" altLang="ru-RU" sz="1100" i="1" dirty="0" smtClean="0">
              <a:solidFill>
                <a:srgbClr val="000000"/>
              </a:solidFill>
              <a:latin typeface="+mn-lt"/>
            </a:endParaRPr>
          </a:p>
          <a:p>
            <a:pPr algn="ctr" eaLnBrk="1" hangingPunct="1"/>
            <a:r>
              <a:rPr lang="ru-RU" altLang="ru-RU" sz="1100" i="1" dirty="0" smtClean="0">
                <a:solidFill>
                  <a:srgbClr val="000000"/>
                </a:solidFill>
                <a:latin typeface="+mn-lt"/>
              </a:rPr>
              <a:t>учреждений </a:t>
            </a:r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культуры и искусства,  </a:t>
            </a:r>
            <a:r>
              <a:rPr lang="ru-RU" altLang="ru-RU" sz="1100" i="1" dirty="0" smtClean="0">
                <a:solidFill>
                  <a:srgbClr val="000000"/>
                </a:solidFill>
                <a:latin typeface="+mn-lt"/>
              </a:rPr>
              <a:t>руб.</a:t>
            </a:r>
            <a:endParaRPr lang="ru-RU" altLang="ru-RU" sz="1100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2228" name="Text Box 16"/>
          <p:cNvSpPr txBox="1">
            <a:spLocks noChangeArrowheads="1"/>
          </p:cNvSpPr>
          <p:nvPr/>
        </p:nvSpPr>
        <p:spPr bwMode="auto">
          <a:xfrm>
            <a:off x="6372598" y="6329858"/>
            <a:ext cx="3960440" cy="60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697" tIns="49349" rIns="98697" bIns="49349">
            <a:spAutoFit/>
          </a:bodyPr>
          <a:lstStyle>
            <a:lvl1pPr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>
                <a:latin typeface="+mn-lt"/>
              </a:rPr>
              <a:t>Среднемесячная номинальная </a:t>
            </a:r>
            <a:r>
              <a:rPr lang="ru-RU" altLang="ru-RU" sz="1100" i="1" dirty="0" smtClean="0">
                <a:latin typeface="+mn-lt"/>
              </a:rPr>
              <a:t>начисленная</a:t>
            </a:r>
          </a:p>
          <a:p>
            <a:pPr algn="ctr" eaLnBrk="1" hangingPunct="1"/>
            <a:r>
              <a:rPr lang="ru-RU" altLang="ru-RU" sz="1100" i="1" dirty="0" smtClean="0">
                <a:latin typeface="+mn-lt"/>
              </a:rPr>
              <a:t> </a:t>
            </a:r>
            <a:r>
              <a:rPr lang="ru-RU" altLang="ru-RU" sz="1100" i="1" dirty="0">
                <a:latin typeface="+mn-lt"/>
              </a:rPr>
              <a:t>заработная плата работников муниципальных </a:t>
            </a:r>
            <a:endParaRPr lang="ru-RU" altLang="ru-RU" sz="1100" i="1" dirty="0" smtClean="0">
              <a:latin typeface="+mn-lt"/>
            </a:endParaRPr>
          </a:p>
          <a:p>
            <a:pPr algn="ctr" eaLnBrk="1" hangingPunct="1"/>
            <a:r>
              <a:rPr lang="ru-RU" altLang="ru-RU" sz="1100" i="1" dirty="0" smtClean="0">
                <a:latin typeface="+mn-lt"/>
              </a:rPr>
              <a:t>учреждений </a:t>
            </a:r>
            <a:r>
              <a:rPr lang="ru-RU" altLang="ru-RU" sz="1100" i="1" dirty="0">
                <a:latin typeface="+mn-lt"/>
              </a:rPr>
              <a:t>физической культуры и спорта,  </a:t>
            </a:r>
            <a:r>
              <a:rPr lang="ru-RU" altLang="ru-RU" sz="1100" i="1" dirty="0" smtClean="0">
                <a:latin typeface="+mn-lt"/>
              </a:rPr>
              <a:t>руб.</a:t>
            </a:r>
            <a:endParaRPr lang="ru-RU" altLang="ru-RU" sz="1100" i="1" dirty="0">
              <a:latin typeface="+mn-lt"/>
            </a:endParaRPr>
          </a:p>
        </p:txBody>
      </p:sp>
      <p:sp>
        <p:nvSpPr>
          <p:cNvPr id="52229" name="Rectangle 11"/>
          <p:cNvSpPr>
            <a:spLocks noChangeArrowheads="1"/>
          </p:cNvSpPr>
          <p:nvPr/>
        </p:nvSpPr>
        <p:spPr bwMode="auto">
          <a:xfrm>
            <a:off x="3601078" y="432098"/>
            <a:ext cx="6533993" cy="2132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25" tIns="43263" rIns="86525" bIns="43263"/>
          <a:lstStyle/>
          <a:p>
            <a:pPr marL="177800" indent="360363" algn="just" eaLnBrk="0" hangingPunct="0">
              <a:lnSpc>
                <a:spcPct val="80000"/>
              </a:lnSpc>
              <a:tabLst>
                <a:tab pos="0" algn="l"/>
              </a:tabLst>
              <a:defRPr/>
            </a:pPr>
            <a:r>
              <a:rPr lang="ru-RU" altLang="ru-RU" sz="1300" b="1" dirty="0">
                <a:solidFill>
                  <a:srgbClr val="000000"/>
                </a:solidFill>
              </a:rPr>
              <a:t>Среднемесячная заработная плата работников </a:t>
            </a:r>
            <a:r>
              <a:rPr lang="ru-RU" altLang="ru-RU" sz="1300" b="1" dirty="0" smtClean="0">
                <a:solidFill>
                  <a:srgbClr val="000000"/>
                </a:solidFill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</a:rPr>
              <a:t>учреждений культуры и искусства </a:t>
            </a:r>
            <a:r>
              <a:rPr lang="ru-RU" altLang="ru-RU" sz="1300" dirty="0" smtClean="0"/>
              <a:t>в 2018 </a:t>
            </a:r>
            <a:r>
              <a:rPr lang="ru-RU" altLang="ru-RU" sz="1300" dirty="0"/>
              <a:t>году </a:t>
            </a:r>
            <a:r>
              <a:rPr lang="ru-RU" altLang="ru-RU" sz="1300" dirty="0" smtClean="0"/>
              <a:t>по </a:t>
            </a:r>
            <a:r>
              <a:rPr lang="ru-RU" altLang="ru-RU" sz="1300" dirty="0"/>
              <a:t>республике </a:t>
            </a:r>
            <a:r>
              <a:rPr lang="ru-RU" altLang="ru-RU" sz="1300" dirty="0" smtClean="0"/>
              <a:t>составила 20928,0 рублей</a:t>
            </a:r>
            <a:r>
              <a:rPr lang="ru-RU" altLang="ru-RU" sz="1300" dirty="0"/>
              <a:t>, что на </a:t>
            </a:r>
            <a:r>
              <a:rPr lang="ru-RU" altLang="ru-RU" sz="1300" dirty="0" smtClean="0"/>
              <a:t>23,8% </a:t>
            </a:r>
            <a:r>
              <a:rPr lang="ru-RU" altLang="ru-RU" sz="1300" dirty="0"/>
              <a:t>больше, чем в </a:t>
            </a:r>
            <a:r>
              <a:rPr lang="ru-RU" altLang="ru-RU" sz="1300" dirty="0" smtClean="0"/>
              <a:t>2017 </a:t>
            </a:r>
            <a:r>
              <a:rPr lang="ru-RU" altLang="ru-RU" sz="1300" dirty="0"/>
              <a:t>году.</a:t>
            </a:r>
          </a:p>
          <a:p>
            <a:pPr marL="177800" indent="360363" algn="just" eaLnBrk="0" hangingPunct="0">
              <a:lnSpc>
                <a:spcPct val="80000"/>
              </a:lnSpc>
              <a:tabLst>
                <a:tab pos="0" algn="l"/>
              </a:tabLst>
              <a:defRPr/>
            </a:pPr>
            <a:r>
              <a:rPr lang="ru-RU" altLang="ru-RU" sz="1300" dirty="0"/>
              <a:t>Наибольший рост среднемесячной заработной платы муниципальных учреждений культуры и искусства наблюдается  в  МО  </a:t>
            </a:r>
            <a:r>
              <a:rPr lang="ru-RU" altLang="ru-RU" sz="1300" dirty="0" smtClean="0"/>
              <a:t>«</a:t>
            </a:r>
            <a:r>
              <a:rPr lang="ru-RU" altLang="ru-RU" sz="1300" dirty="0" err="1" smtClean="0"/>
              <a:t>Каякентский</a:t>
            </a:r>
            <a:r>
              <a:rPr lang="ru-RU" altLang="ru-RU" sz="1300" dirty="0" smtClean="0"/>
              <a:t>  </a:t>
            </a:r>
            <a:r>
              <a:rPr lang="ru-RU" altLang="ru-RU" sz="1300" dirty="0"/>
              <a:t>район»  (на </a:t>
            </a:r>
            <a:r>
              <a:rPr lang="ru-RU" altLang="ru-RU" sz="1300" dirty="0" smtClean="0"/>
              <a:t>96,1%)  </a:t>
            </a:r>
            <a:r>
              <a:rPr lang="ru-RU" altLang="ru-RU" sz="1300" dirty="0"/>
              <a:t>и </a:t>
            </a:r>
            <a:r>
              <a:rPr lang="ru-RU" altLang="ru-RU" sz="1300" dirty="0" smtClean="0"/>
              <a:t>«</a:t>
            </a:r>
            <a:r>
              <a:rPr lang="ru-RU" altLang="ru-RU" sz="1300" dirty="0" err="1" smtClean="0"/>
              <a:t>Хунзахский</a:t>
            </a:r>
            <a:r>
              <a:rPr lang="ru-RU" altLang="ru-RU" sz="1300" dirty="0" smtClean="0"/>
              <a:t> </a:t>
            </a:r>
            <a:r>
              <a:rPr lang="ru-RU" altLang="ru-RU" sz="1300" dirty="0"/>
              <a:t>район»  (на </a:t>
            </a:r>
            <a:r>
              <a:rPr lang="ru-RU" altLang="ru-RU" sz="1300" dirty="0" smtClean="0"/>
              <a:t>95,9%).  </a:t>
            </a:r>
            <a:r>
              <a:rPr lang="ru-RU" altLang="ru-RU" sz="1300" dirty="0"/>
              <a:t>Увеличение заработной платы  более чем на </a:t>
            </a:r>
            <a:r>
              <a:rPr lang="ru-RU" altLang="ru-RU" sz="1300" dirty="0" smtClean="0"/>
              <a:t>70</a:t>
            </a:r>
            <a:r>
              <a:rPr lang="ru-RU" altLang="ru-RU" sz="1300" dirty="0"/>
              <a:t>% отмечено </a:t>
            </a:r>
            <a:r>
              <a:rPr lang="ru-RU" altLang="ru-RU" sz="1300" dirty="0" smtClean="0"/>
              <a:t>в </a:t>
            </a:r>
            <a:r>
              <a:rPr lang="ru-RU" altLang="ru-RU" sz="1300" dirty="0"/>
              <a:t>МО </a:t>
            </a:r>
            <a:r>
              <a:rPr lang="ru-RU" altLang="ru-RU" sz="1300" dirty="0" smtClean="0"/>
              <a:t>«</a:t>
            </a:r>
            <a:r>
              <a:rPr lang="ru-RU" altLang="ru-RU" sz="1300" dirty="0" err="1" smtClean="0"/>
              <a:t>Курахский</a:t>
            </a:r>
            <a:r>
              <a:rPr lang="ru-RU" altLang="ru-RU" sz="1300" dirty="0" smtClean="0"/>
              <a:t> район», «</a:t>
            </a:r>
            <a:r>
              <a:rPr lang="ru-RU" altLang="ru-RU" sz="1300" dirty="0" err="1" smtClean="0"/>
              <a:t>Тляратинский</a:t>
            </a:r>
            <a:r>
              <a:rPr lang="ru-RU" altLang="ru-RU" sz="1300" dirty="0" smtClean="0"/>
              <a:t> район», «Сулейман-</a:t>
            </a:r>
            <a:r>
              <a:rPr lang="ru-RU" altLang="ru-RU" sz="1300" dirty="0" err="1" smtClean="0"/>
              <a:t>Стальский</a:t>
            </a:r>
            <a:r>
              <a:rPr lang="ru-RU" altLang="ru-RU" sz="1300" dirty="0" smtClean="0"/>
              <a:t> район», «</a:t>
            </a:r>
            <a:r>
              <a:rPr lang="ru-RU" altLang="ru-RU" sz="1300" dirty="0" err="1" smtClean="0"/>
              <a:t>Шамильский</a:t>
            </a:r>
            <a:r>
              <a:rPr lang="ru-RU" altLang="ru-RU" sz="1300" dirty="0" smtClean="0"/>
              <a:t> </a:t>
            </a:r>
            <a:r>
              <a:rPr lang="ru-RU" altLang="ru-RU" sz="1300" dirty="0"/>
              <a:t>район» , </a:t>
            </a:r>
            <a:r>
              <a:rPr lang="ru-RU" altLang="ru-RU" sz="1300" dirty="0" smtClean="0"/>
              <a:t>«</a:t>
            </a:r>
            <a:r>
              <a:rPr lang="ru-RU" altLang="ru-RU" sz="1300" dirty="0" err="1" smtClean="0"/>
              <a:t>Гунибский</a:t>
            </a:r>
            <a:r>
              <a:rPr lang="ru-RU" altLang="ru-RU" sz="1300" dirty="0" smtClean="0"/>
              <a:t> </a:t>
            </a:r>
            <a:r>
              <a:rPr lang="ru-RU" altLang="ru-RU" sz="1300" dirty="0"/>
              <a:t>район»  и  </a:t>
            </a:r>
            <a:r>
              <a:rPr lang="ru-RU" altLang="ru-RU" sz="1300" dirty="0" smtClean="0"/>
              <a:t>«</a:t>
            </a:r>
            <a:r>
              <a:rPr lang="ru-RU" altLang="ru-RU" sz="1300" dirty="0" err="1" smtClean="0"/>
              <a:t>Чародинский</a:t>
            </a:r>
            <a:r>
              <a:rPr lang="ru-RU" altLang="ru-RU" sz="1300" dirty="0" smtClean="0"/>
              <a:t> </a:t>
            </a:r>
            <a:r>
              <a:rPr lang="ru-RU" altLang="ru-RU" sz="1300" dirty="0"/>
              <a:t>район».</a:t>
            </a:r>
          </a:p>
          <a:p>
            <a:pPr marL="177800" indent="360363" algn="just" eaLnBrk="0" hangingPunct="0">
              <a:lnSpc>
                <a:spcPct val="80000"/>
              </a:lnSpc>
              <a:tabLst>
                <a:tab pos="0" algn="l"/>
              </a:tabLst>
              <a:defRPr/>
            </a:pPr>
            <a:r>
              <a:rPr lang="ru-RU" altLang="ru-RU" sz="1300" dirty="0"/>
              <a:t>Максимальная величина заработной платы сложилась в МО </a:t>
            </a:r>
            <a:r>
              <a:rPr lang="ru-RU" altLang="ru-RU" sz="1300" dirty="0" smtClean="0"/>
              <a:t>«</a:t>
            </a:r>
            <a:r>
              <a:rPr lang="ru-RU" altLang="ru-RU" sz="1300" dirty="0" err="1" smtClean="0"/>
              <a:t>Курахский</a:t>
            </a:r>
            <a:r>
              <a:rPr lang="ru-RU" altLang="ru-RU" sz="1300" dirty="0" smtClean="0"/>
              <a:t> район» </a:t>
            </a:r>
            <a:r>
              <a:rPr lang="ru-RU" altLang="ru-RU" sz="1300" dirty="0"/>
              <a:t>- </a:t>
            </a:r>
            <a:r>
              <a:rPr lang="ru-RU" altLang="ru-RU" sz="1300" dirty="0" smtClean="0"/>
              <a:t>23237,8 рублей</a:t>
            </a:r>
            <a:r>
              <a:rPr lang="ru-RU" altLang="ru-RU" sz="1300" dirty="0"/>
              <a:t>,  что выше  республиканского значения  на </a:t>
            </a:r>
            <a:r>
              <a:rPr lang="ru-RU" altLang="ru-RU" sz="1300" dirty="0" smtClean="0"/>
              <a:t>11,0%.</a:t>
            </a:r>
            <a:endParaRPr lang="ru-RU" altLang="ru-RU" sz="1300" dirty="0"/>
          </a:p>
          <a:p>
            <a:pPr marL="177800" indent="360363" algn="just" eaLnBrk="0" hangingPunct="0">
              <a:lnSpc>
                <a:spcPct val="80000"/>
              </a:lnSpc>
              <a:tabLst>
                <a:tab pos="0" algn="l"/>
              </a:tabLst>
              <a:defRPr/>
            </a:pPr>
            <a:r>
              <a:rPr lang="ru-RU" altLang="ru-RU" sz="1300" dirty="0"/>
              <a:t>Показатель межмуниципальной дифференциации по величине заработной платы работников муниципальных учреждений культуры и искусства составил  </a:t>
            </a:r>
            <a:r>
              <a:rPr lang="ru-RU" altLang="ru-RU" sz="1300" dirty="0" smtClean="0"/>
              <a:t>1,4 </a:t>
            </a:r>
            <a:r>
              <a:rPr lang="ru-RU" altLang="ru-RU" sz="1300" dirty="0"/>
              <a:t>раза</a:t>
            </a:r>
            <a:r>
              <a:rPr lang="ru-RU" altLang="ru-RU" sz="1300" dirty="0" smtClean="0"/>
              <a:t>.</a:t>
            </a:r>
            <a:endParaRPr lang="ru-RU" altLang="ru-RU" sz="1300" dirty="0"/>
          </a:p>
          <a:p>
            <a:pPr marL="168463" indent="341442" algn="just" eaLnBrk="0" hangingPunct="0">
              <a:lnSpc>
                <a:spcPct val="80000"/>
              </a:lnSpc>
              <a:spcBef>
                <a:spcPct val="40000"/>
              </a:spcBef>
              <a:tabLst>
                <a:tab pos="0" algn="l"/>
              </a:tabLst>
              <a:defRPr/>
            </a:pPr>
            <a:endParaRPr lang="ru-RU" altLang="ru-RU" sz="1300" dirty="0">
              <a:solidFill>
                <a:srgbClr val="000000"/>
              </a:solidFill>
            </a:endParaRPr>
          </a:p>
        </p:txBody>
      </p:sp>
      <p:sp>
        <p:nvSpPr>
          <p:cNvPr id="52230" name="Rectangle 11"/>
          <p:cNvSpPr>
            <a:spLocks noChangeArrowheads="1"/>
          </p:cNvSpPr>
          <p:nvPr/>
        </p:nvSpPr>
        <p:spPr bwMode="auto">
          <a:xfrm>
            <a:off x="281180" y="4608562"/>
            <a:ext cx="6067581" cy="1933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25" tIns="43263" rIns="86525" bIns="43263"/>
          <a:lstStyle>
            <a:lvl1pPr marL="177800" indent="2159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168463" indent="204659" algn="just">
              <a:lnSpc>
                <a:spcPct val="80000"/>
              </a:lnSpc>
              <a:defRPr/>
            </a:pPr>
            <a:endParaRPr lang="ru-RU" altLang="ru-RU" sz="1300" b="1" dirty="0" smtClean="0">
              <a:latin typeface="+mn-lt"/>
            </a:endParaRPr>
          </a:p>
          <a:p>
            <a:pPr indent="360363" algn="just">
              <a:lnSpc>
                <a:spcPct val="80000"/>
              </a:lnSpc>
              <a:defRPr/>
            </a:pPr>
            <a:r>
              <a:rPr lang="ru-RU" altLang="ru-RU" sz="1300" b="1" dirty="0" smtClean="0">
                <a:latin typeface="+mn-lt"/>
              </a:rPr>
              <a:t>Среднемесячная заработная плата работников муниципальных учреждений физической культуры и спорта </a:t>
            </a:r>
            <a:r>
              <a:rPr lang="ru-RU" altLang="ru-RU" sz="1300" dirty="0">
                <a:latin typeface="+mn-lt"/>
              </a:rPr>
              <a:t>в </a:t>
            </a:r>
            <a:r>
              <a:rPr lang="ru-RU" altLang="ru-RU" sz="1300" dirty="0" smtClean="0">
                <a:latin typeface="+mn-lt"/>
              </a:rPr>
              <a:t>среднем по муниципальным образованиям </a:t>
            </a:r>
            <a:r>
              <a:rPr lang="ru-RU" altLang="ru-RU" sz="1300" dirty="0">
                <a:latin typeface="+mn-lt"/>
              </a:rPr>
              <a:t>в </a:t>
            </a:r>
            <a:r>
              <a:rPr lang="ru-RU" altLang="ru-RU" sz="1300" dirty="0" smtClean="0">
                <a:latin typeface="+mn-lt"/>
              </a:rPr>
              <a:t>2018 </a:t>
            </a:r>
            <a:r>
              <a:rPr lang="ru-RU" altLang="ru-RU" sz="1300" dirty="0">
                <a:latin typeface="+mn-lt"/>
              </a:rPr>
              <a:t>году составила </a:t>
            </a:r>
            <a:r>
              <a:rPr lang="ru-RU" altLang="ru-RU" sz="1300" dirty="0" smtClean="0">
                <a:latin typeface="+mn-lt"/>
              </a:rPr>
              <a:t>19996,1 </a:t>
            </a:r>
            <a:r>
              <a:rPr lang="ru-RU" altLang="ru-RU" sz="1300" dirty="0">
                <a:latin typeface="+mn-lt"/>
              </a:rPr>
              <a:t>рублей.  Наибольший рост среднемесячной заработной платы работников муниципальных учреждений физической культуры и спорта наблюдается  в  МО  «город Дербент»  (на </a:t>
            </a:r>
            <a:r>
              <a:rPr lang="ru-RU" altLang="ru-RU" sz="1300" dirty="0" smtClean="0">
                <a:latin typeface="+mn-lt"/>
              </a:rPr>
              <a:t>48,5%), «</a:t>
            </a:r>
            <a:r>
              <a:rPr lang="ru-RU" altLang="ru-RU" sz="1300" dirty="0" err="1" smtClean="0">
                <a:latin typeface="+mn-lt"/>
              </a:rPr>
              <a:t>Унцукульский</a:t>
            </a:r>
            <a:r>
              <a:rPr lang="ru-RU" altLang="ru-RU" sz="1300" dirty="0" smtClean="0">
                <a:latin typeface="+mn-lt"/>
              </a:rPr>
              <a:t> </a:t>
            </a:r>
            <a:r>
              <a:rPr lang="ru-RU" altLang="ru-RU" sz="1300" dirty="0">
                <a:latin typeface="+mn-lt"/>
              </a:rPr>
              <a:t>район»  (на </a:t>
            </a:r>
            <a:r>
              <a:rPr lang="ru-RU" altLang="ru-RU" sz="1300" dirty="0" smtClean="0">
                <a:latin typeface="+mn-lt"/>
              </a:rPr>
              <a:t>44,0%) </a:t>
            </a:r>
            <a:r>
              <a:rPr lang="ru-RU" altLang="ru-RU" sz="1300" dirty="0">
                <a:latin typeface="+mn-lt"/>
              </a:rPr>
              <a:t>и  </a:t>
            </a:r>
            <a:r>
              <a:rPr lang="ru-RU" altLang="ru-RU" sz="1300" dirty="0" smtClean="0">
                <a:latin typeface="+mn-lt"/>
              </a:rPr>
              <a:t>«Табасаранский  </a:t>
            </a:r>
            <a:r>
              <a:rPr lang="ru-RU" altLang="ru-RU" sz="1300" dirty="0">
                <a:latin typeface="+mn-lt"/>
              </a:rPr>
              <a:t>район» (на </a:t>
            </a:r>
            <a:r>
              <a:rPr lang="ru-RU" altLang="ru-RU" sz="1300" dirty="0" smtClean="0">
                <a:latin typeface="+mn-lt"/>
              </a:rPr>
              <a:t>40,5%).</a:t>
            </a:r>
            <a:endParaRPr lang="ru-RU" altLang="ru-RU" sz="1300" dirty="0">
              <a:latin typeface="+mn-lt"/>
            </a:endParaRPr>
          </a:p>
          <a:p>
            <a:pPr indent="360363" algn="just">
              <a:lnSpc>
                <a:spcPct val="80000"/>
              </a:lnSpc>
              <a:defRPr/>
            </a:pPr>
            <a:r>
              <a:rPr lang="ru-RU" altLang="ru-RU" sz="1300" dirty="0">
                <a:latin typeface="+mn-lt"/>
              </a:rPr>
              <a:t>Максимальная величина заработной платы работников муниципальных учреждений физической культуры  и спорта сложилась в МО </a:t>
            </a:r>
            <a:r>
              <a:rPr lang="ru-RU" altLang="ru-RU" sz="1300" dirty="0" smtClean="0">
                <a:latin typeface="+mn-lt"/>
              </a:rPr>
              <a:t>«город Махачкала»- 28724,7 </a:t>
            </a:r>
            <a:r>
              <a:rPr lang="ru-RU" altLang="ru-RU" sz="1300" dirty="0">
                <a:latin typeface="+mn-lt"/>
              </a:rPr>
              <a:t>рублей,  что выше среднего значения </a:t>
            </a:r>
            <a:r>
              <a:rPr lang="ru-RU" altLang="ru-RU" sz="1300" dirty="0" smtClean="0">
                <a:latin typeface="+mn-lt"/>
              </a:rPr>
              <a:t> </a:t>
            </a:r>
            <a:r>
              <a:rPr lang="ru-RU" altLang="ru-RU" sz="1300" dirty="0">
                <a:latin typeface="+mn-lt"/>
              </a:rPr>
              <a:t>на </a:t>
            </a:r>
            <a:r>
              <a:rPr lang="ru-RU" altLang="ru-RU" sz="1300" dirty="0" smtClean="0">
                <a:latin typeface="+mn-lt"/>
              </a:rPr>
              <a:t>43,7%, </a:t>
            </a:r>
            <a:r>
              <a:rPr lang="ru-RU" altLang="ru-RU" sz="1300" dirty="0">
                <a:latin typeface="+mn-lt"/>
              </a:rPr>
              <a:t>минимальная  - в МО </a:t>
            </a:r>
            <a:r>
              <a:rPr lang="ru-RU" altLang="ru-RU" sz="1300" dirty="0" smtClean="0">
                <a:latin typeface="+mn-lt"/>
              </a:rPr>
              <a:t>«город Хасавюрт» (11562,5 руб</a:t>
            </a:r>
            <a:r>
              <a:rPr lang="ru-RU" altLang="ru-RU" sz="1300" dirty="0">
                <a:latin typeface="+mn-lt"/>
              </a:rPr>
              <a:t>.), что ниже республиканского  уровня </a:t>
            </a:r>
            <a:r>
              <a:rPr lang="ru-RU" altLang="ru-RU" sz="1300" dirty="0" smtClean="0">
                <a:latin typeface="+mn-lt"/>
              </a:rPr>
              <a:t>на 42,2 процента.</a:t>
            </a:r>
            <a:endParaRPr lang="ru-RU" altLang="ru-RU" sz="1300" dirty="0">
              <a:latin typeface="+mn-lt"/>
            </a:endParaRPr>
          </a:p>
          <a:p>
            <a:pPr indent="360363" algn="just">
              <a:lnSpc>
                <a:spcPct val="80000"/>
              </a:lnSpc>
              <a:defRPr/>
            </a:pPr>
            <a:r>
              <a:rPr lang="ru-RU" altLang="ru-RU" sz="1300" dirty="0">
                <a:latin typeface="+mn-lt"/>
              </a:rPr>
              <a:t>    </a:t>
            </a:r>
          </a:p>
          <a:p>
            <a:pPr indent="360363" algn="just">
              <a:lnSpc>
                <a:spcPct val="80000"/>
              </a:lnSpc>
              <a:defRPr/>
            </a:pPr>
            <a:r>
              <a:rPr lang="ru-RU" altLang="ru-RU" sz="1300" dirty="0">
                <a:latin typeface="+mn-lt"/>
              </a:rPr>
              <a:t>  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59298" y="6817519"/>
            <a:ext cx="861086" cy="383381"/>
          </a:xfrm>
        </p:spPr>
        <p:txBody>
          <a:bodyPr/>
          <a:lstStyle/>
          <a:p>
            <a:fld id="{B19B0651-EE4F-4900-A07F-96A6BFA9D0F0}" type="slidenum">
              <a:rPr lang="ru-RU" sz="1300" smtClean="0">
                <a:solidFill>
                  <a:schemeClr val="tx1"/>
                </a:solidFill>
              </a:rPr>
              <a:t>26</a:t>
            </a:fld>
            <a:endParaRPr lang="ru-RU" sz="1300" dirty="0">
              <a:solidFill>
                <a:schemeClr val="tx1"/>
              </a:solidFill>
            </a:endParaRPr>
          </a:p>
        </p:txBody>
      </p:sp>
      <p:pic>
        <p:nvPicPr>
          <p:cNvPr id="63491" name="Picture 3" descr="D:\ДОКУМЕНТЫ 2018 ГОД\ОЦЕНКА ЭФФЕКТИВНОСТИ ОМСУ\СВОДНЫЙ ДОКЛАД  18\Карты\зп спорт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672" y="2564552"/>
            <a:ext cx="3600400" cy="370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4" name="Picture 2" descr="D:\ДОКУМЕНТЫ 2019 ГОД\ОЦЕНКА ЭФФЕКТИВНОСТИ ОМСУ\СВОДНЫЙ ДОКЛАД\Карты\зп культ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64" y="1030659"/>
            <a:ext cx="3689258" cy="364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598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01816" y="474762"/>
            <a:ext cx="9599275" cy="754409"/>
          </a:xfrm>
        </p:spPr>
        <p:txBody>
          <a:bodyPr tIns="43350">
            <a:noAutofit/>
          </a:bodyPr>
          <a:lstStyle/>
          <a:p>
            <a:pPr algn="ctr" eaLnBrk="1" hangingPunct="1"/>
            <a:r>
              <a:rPr lang="ru-RU" altLang="ru-RU" sz="1600" b="1" i="1" dirty="0">
                <a:solidFill>
                  <a:schemeClr val="tx1"/>
                </a:solidFill>
                <a:latin typeface="+mn-lt"/>
              </a:rPr>
              <a:t>Доля детей в возрасте от 1 до 6 лет, получающих дошкольную образовательную услугу и (или) услугу по их содержанию в муниципальных образовательных учреждениях в общей численности </a:t>
            </a:r>
            <a:r>
              <a:rPr lang="ru-RU" altLang="ru-RU" sz="1600" b="1" i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altLang="ru-RU" sz="1600" b="1" i="1" dirty="0" smtClean="0">
                <a:solidFill>
                  <a:schemeClr val="tx1"/>
                </a:solidFill>
                <a:latin typeface="+mn-lt"/>
              </a:rPr>
            </a:br>
            <a:r>
              <a:rPr lang="ru-RU" altLang="ru-RU" sz="1600" b="1" i="1" dirty="0" smtClean="0">
                <a:solidFill>
                  <a:schemeClr val="tx1"/>
                </a:solidFill>
                <a:latin typeface="+mn-lt"/>
              </a:rPr>
              <a:t>детей </a:t>
            </a:r>
            <a:r>
              <a:rPr lang="ru-RU" altLang="ru-RU" sz="1600" b="1" i="1" dirty="0">
                <a:solidFill>
                  <a:schemeClr val="tx1"/>
                </a:solidFill>
                <a:latin typeface="+mn-lt"/>
              </a:rPr>
              <a:t>в возрасте 1 – 6 лет</a:t>
            </a:r>
          </a:p>
        </p:txBody>
      </p:sp>
      <p:graphicFrame>
        <p:nvGraphicFramePr>
          <p:cNvPr id="53251" name="Object 2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63387045"/>
              </p:ext>
            </p:extLst>
          </p:nvPr>
        </p:nvGraphicFramePr>
        <p:xfrm>
          <a:off x="831850" y="1800250"/>
          <a:ext cx="2835275" cy="13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57" name="Лист" r:id="rId3" imgW="3457702" imgH="1523880" progId="Excel.Sheet.8">
                  <p:embed/>
                </p:oleObj>
              </mc:Choice>
              <mc:Fallback>
                <p:oleObj name="Лист" r:id="rId3" imgW="3457702" imgH="1523880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850" y="1800250"/>
                        <a:ext cx="2835275" cy="139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3" name="Text Box 25"/>
          <p:cNvSpPr txBox="1">
            <a:spLocks noChangeArrowheads="1"/>
          </p:cNvSpPr>
          <p:nvPr/>
        </p:nvSpPr>
        <p:spPr bwMode="auto">
          <a:xfrm>
            <a:off x="137125" y="1229171"/>
            <a:ext cx="4263784" cy="629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509" tIns="43255" rIns="86509" bIns="43255">
            <a:spAutoFit/>
          </a:bodyPr>
          <a:lstStyle>
            <a:lvl1pPr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ru-RU" sz="1100" i="1" dirty="0" smtClean="0">
                <a:solidFill>
                  <a:srgbClr val="000000"/>
                </a:solidFill>
                <a:latin typeface="+mn-lt"/>
              </a:rPr>
              <a:t>Доля </a:t>
            </a:r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детей в  возрасте от 1 до 6 лет, получающих дошкольную образовательную услугу  и (или) услугу по их содержанию в организациях различной организационно-правовой формы собственности, в общей численности детей  от 1 до 6 лет, %</a:t>
            </a:r>
          </a:p>
        </p:txBody>
      </p:sp>
      <p:sp>
        <p:nvSpPr>
          <p:cNvPr id="53254" name="Rectangle 5"/>
          <p:cNvSpPr>
            <a:spLocks noChangeArrowheads="1"/>
          </p:cNvSpPr>
          <p:nvPr/>
        </p:nvSpPr>
        <p:spPr bwMode="auto">
          <a:xfrm>
            <a:off x="4600491" y="1229171"/>
            <a:ext cx="5400600" cy="581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04" tIns="49350" rIns="98704" bIns="49350"/>
          <a:lstStyle>
            <a:lvl1pPr indent="411163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lnSpc>
                <a:spcPct val="90000"/>
              </a:lnSpc>
            </a:pPr>
            <a:endParaRPr lang="ru-RU" altLang="ru-RU" sz="1300" b="1" dirty="0" smtClean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b="1" dirty="0" smtClean="0">
                <a:solidFill>
                  <a:srgbClr val="000000"/>
                </a:solidFill>
                <a:latin typeface="+mn-lt"/>
              </a:rPr>
              <a:t>Дошкольные </a:t>
            </a:r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образовательные услуги и (или) услуги по  содержанию в организациях различной организационно-правовой формы  собственности детям в возрасте от 1 до 6 лет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предоставляются  во всех муниципальных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образованиях.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Доля детей в возрасте от 1 до 6 лет, получающих дошкольные образовательные услуги, в общей численности детей от одного до шести лет по республике  составила </a:t>
            </a:r>
            <a:r>
              <a:rPr lang="en-US" altLang="ru-RU" sz="1300" dirty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1300" dirty="0" smtClean="0">
                <a:latin typeface="+mn-lt"/>
              </a:rPr>
              <a:t>31,2%.</a:t>
            </a:r>
            <a:endParaRPr lang="ru-RU" altLang="ru-RU" sz="1300" dirty="0">
              <a:latin typeface="+mn-lt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8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муниципальных образованиях -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«город Каспийск», «Ногайский район», «город Кизляр», «город Дербент», «город Южно-Сухокумск», «город  Избербаш», «город Буйнакск» и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Унцукульский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дошкольные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образовательные услуги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получают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более 50% от общего числа детей в возрасте от 1 до 6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лет.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Наименьший удельный вес детей, получающих дошкольные образовательные услуги и (или) услуги по их содержанию,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наблюдается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в МО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Кизлярский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Дахадаевский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Кизилюртовский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Акушинский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Рутульский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«Хасавюртовский район» -  от 9%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до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15%.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текущем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году предусмотрено финансирование строительства 58 дошкольных образовательных организаций суммарной мощностью 9100 мест, из которых до конца года планируется ввод в эксплуатацию 22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объекта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суммарной мощностью 2070 мест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.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 smtClean="0">
                <a:latin typeface="+mn-lt"/>
                <a:cs typeface="Times New Roman" pitchFamily="18" charset="0"/>
              </a:rPr>
              <a:t>Предпринимаемые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в республике меры  не сняли проблему доступности услуг дошкольного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образования для населения. Спрос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на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указанные услуги  в муниципальных образованиях продолжает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оставаться стабильно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высоким. В этой связи в  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г.Махачкале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и других крупных городах республики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открываются   частные детские сады. 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 smtClean="0">
                <a:latin typeface="+mn-lt"/>
                <a:cs typeface="Times New Roman" pitchFamily="18" charset="0"/>
              </a:rPr>
              <a:t>В Республике Дагестан продолжается тенденция увеличения доли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детей, посещающих негосударственные дошкольные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образовательные организации.</a:t>
            </a:r>
            <a:endParaRPr lang="en-US" altLang="ru-RU" sz="1300" dirty="0">
              <a:latin typeface="+mn-lt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853638"/>
              </p:ext>
            </p:extLst>
          </p:nvPr>
        </p:nvGraphicFramePr>
        <p:xfrm>
          <a:off x="691084" y="122465"/>
          <a:ext cx="8697792" cy="4069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977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06931">
                <a:tc>
                  <a:txBody>
                    <a:bodyPr/>
                    <a:lstStyle/>
                    <a:p>
                      <a:pPr algn="ctr"/>
                      <a:r>
                        <a:rPr lang="ru-RU" sz="2100" b="1" kern="12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</a:rPr>
                        <a:t>2.</a:t>
                      </a:r>
                      <a:r>
                        <a:rPr lang="en-US" sz="2100" b="1" kern="12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</a:rPr>
                        <a:t> </a:t>
                      </a:r>
                      <a:r>
                        <a:rPr lang="ru-RU" sz="2100" b="1" kern="12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</a:rPr>
                        <a:t>Дошкольное образование</a:t>
                      </a:r>
                      <a:endParaRPr lang="ru-RU" sz="2100" b="1" kern="12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88359" marR="88359" marT="43446" marB="43446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847039" y="6840810"/>
            <a:ext cx="488605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27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44374" name="Picture 1366" descr="D:\ДОКУМЕНТЫ 2019 ГОД\ОЦЕНКА ЭФФЕКТИВНОСТИ ОМСУ\СВОДНЫЙ ДОКЛАД\Карты\обеспеченность доу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7" y="3178925"/>
            <a:ext cx="3842902" cy="377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47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25959" y="576114"/>
            <a:ext cx="10090072" cy="976928"/>
          </a:xfrm>
        </p:spPr>
        <p:txBody>
          <a:bodyPr>
            <a:norm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Доля детей в возрасте 1 - 6 лет, </a:t>
            </a:r>
            <a:r>
              <a:rPr lang="ru-RU" sz="16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получающих </a:t>
            </a:r>
            <a:r>
              <a:rPr lang="ru-RU" sz="16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дошкольную образовательную услугу и (или) услугу по их содержанию в муниципальных образовательных учреждениях в общей численности </a:t>
            </a:r>
            <a:r>
              <a:rPr lang="ru-RU" sz="16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детей </a:t>
            </a:r>
            <a:r>
              <a:rPr lang="ru-RU" sz="16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в возрасте 1 - 6 лет (%)</a:t>
            </a: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971799"/>
              </p:ext>
            </p:extLst>
          </p:nvPr>
        </p:nvGraphicFramePr>
        <p:xfrm>
          <a:off x="413991" y="1584226"/>
          <a:ext cx="9361039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840810"/>
            <a:ext cx="416597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28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5206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50913" y="49213"/>
            <a:ext cx="9382125" cy="684212"/>
          </a:xfrm>
        </p:spPr>
        <p:txBody>
          <a:bodyPr lIns="98704" tIns="49350" rIns="98704" bIns="49350">
            <a:normAutofit/>
          </a:bodyPr>
          <a:lstStyle/>
          <a:p>
            <a:pPr algn="ctr" eaLnBrk="1" hangingPunct="1"/>
            <a:r>
              <a:rPr lang="ru-RU" altLang="ru-RU" sz="1600" b="1" i="1" dirty="0">
                <a:solidFill>
                  <a:schemeClr val="tx1"/>
                </a:solidFill>
                <a:latin typeface="+mn-lt"/>
              </a:rPr>
              <a:t>Доля детей в возрасте от 1 до 6 лет, стоящих на учете для определения в дошко</a:t>
            </a:r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льные муниципальные учреждения в общей численности детей  от 1 до 6 лет</a:t>
            </a:r>
          </a:p>
        </p:txBody>
      </p:sp>
      <p:sp>
        <p:nvSpPr>
          <p:cNvPr id="54276" name="Rectangle 6"/>
          <p:cNvSpPr>
            <a:spLocks noChangeArrowheads="1"/>
          </p:cNvSpPr>
          <p:nvPr/>
        </p:nvSpPr>
        <p:spPr bwMode="auto">
          <a:xfrm>
            <a:off x="539968" y="648122"/>
            <a:ext cx="3270493" cy="54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25" tIns="43263" rIns="86525" bIns="43263" anchor="ctr"/>
          <a:lstStyle>
            <a:lvl1pPr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Доля детей  в возрасте  от 1 до 6 лет, стоящих на учете для определения в дошкольные муниципальные учреждения</a:t>
            </a:r>
          </a:p>
        </p:txBody>
      </p:sp>
      <p:sp>
        <p:nvSpPr>
          <p:cNvPr id="54277" name="Rectangle 5"/>
          <p:cNvSpPr txBox="1">
            <a:spLocks noChangeArrowheads="1"/>
          </p:cNvSpPr>
          <p:nvPr/>
        </p:nvSpPr>
        <p:spPr bwMode="auto">
          <a:xfrm>
            <a:off x="4662463" y="841092"/>
            <a:ext cx="5252515" cy="5999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04" tIns="49350" rIns="98704" bIns="49350"/>
          <a:lstStyle>
            <a:lvl1pPr indent="431800" defTabSz="1042988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Clr>
                <a:srgbClr val="4F81BD"/>
              </a:buClr>
              <a:buSzPct val="70000"/>
            </a:pP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По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сравнению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 с 2017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годом в отчетном году </a:t>
            </a:r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доля детей в возрасте  от 1 до 6 лет, состоящих на </a:t>
            </a:r>
            <a:r>
              <a:rPr lang="ru-RU" altLang="ru-RU" sz="1300" b="1" dirty="0" smtClean="0">
                <a:solidFill>
                  <a:srgbClr val="000000"/>
                </a:solidFill>
                <a:latin typeface="+mn-lt"/>
              </a:rPr>
              <a:t>учете, </a:t>
            </a:r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для определения </a:t>
            </a:r>
            <a:r>
              <a:rPr lang="ru-RU" altLang="ru-RU" sz="1300" b="1" dirty="0" smtClean="0">
                <a:solidFill>
                  <a:srgbClr val="000000"/>
                </a:solidFill>
                <a:latin typeface="+mn-lt"/>
              </a:rPr>
              <a:t>  в </a:t>
            </a:r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дошкольные муниципальные учреждения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 в среднем по муниципальным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  образованиям    республики снизилась и  составила  15,2% (в 2017  году – 16,1%).  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buClr>
                <a:srgbClr val="4F81BD"/>
              </a:buClr>
              <a:buSzPct val="70000"/>
            </a:pP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Снижение доли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детей, состоящих на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учете,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для определения в муниципальные дошкольные учреждения,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отмечено в  28 МО,</a:t>
            </a:r>
            <a:r>
              <a:rPr lang="ru-RU" altLang="ru-RU" sz="1300" b="1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в том числе наибольшее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наблюдалось в МО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Рутульский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Бежтинский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участок в составе 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Цунтинского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района»,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Магарамкентский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район»,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«Сулейман-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Стальский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«город Махачкала», «город Избербаш»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и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Сергокалинский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район».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Снижение показателя в указанных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муниципальных образованиях составило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от 3 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п.п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. и выше.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buClr>
                <a:srgbClr val="4F81BD"/>
              </a:buClr>
              <a:buSzPct val="70000"/>
            </a:pP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Самое низкое значение доли детей, состоящих на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учете,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для определения в дошкольные муниципальные учреждения, зафиксировано в МО </a:t>
            </a:r>
            <a:r>
              <a:rPr lang="en-US" altLang="ru-RU" sz="1300" dirty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Лакский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район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» (0,0%),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Ахвахский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(0,2%),  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Тляратинский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район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» (0,7%),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Акушинский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(1,6%),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Хивский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и 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Дахадаевский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 район»  ( 1,9%).   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buClr>
                <a:srgbClr val="4F81BD"/>
              </a:buClr>
              <a:buSzPct val="70000"/>
            </a:pP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Увеличение показателя по сравнению с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2017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годом наблюдалось 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21 муниципальном образовании, наиболее существенное в МО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Кизилюртовский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– на 4,2 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п.п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., 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Шамильский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 район» – на 3,5 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п.п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.  и «город Каспийск» – на 2,8 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п.п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.  В МО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Хунзахский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«город Южно-Сухокумск» и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Лакский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 значение показателя не изменилось.</a:t>
            </a:r>
            <a:r>
              <a:rPr lang="ru-RU" altLang="ru-RU" sz="1300" b="1" dirty="0" smtClean="0">
                <a:solidFill>
                  <a:srgbClr val="000000"/>
                </a:solidFill>
                <a:latin typeface="+mn-lt"/>
              </a:rPr>
              <a:t> </a:t>
            </a:r>
            <a:endParaRPr lang="ru-RU" altLang="ru-RU" sz="1300" dirty="0" smtClean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buClr>
                <a:srgbClr val="4F81BD"/>
              </a:buClr>
              <a:buSzPct val="70000"/>
            </a:pP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Максимальное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значение доли детей, состоящих на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учете,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для определения в дошкольные муниципальные учреждения, зафиксировано  в МО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«город  Махачкала» и «город Каспийск».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buClr>
                <a:srgbClr val="4F81BD"/>
              </a:buClr>
              <a:buSzPct val="70000"/>
            </a:pPr>
            <a:r>
              <a:rPr lang="ru-RU" altLang="ru-RU" sz="1300" dirty="0" smtClean="0">
                <a:latin typeface="+mn-lt"/>
                <a:cs typeface="Times New Roman" pitchFamily="18" charset="0"/>
              </a:rPr>
              <a:t>В республике с 2014 года  введена система электронной очереди,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на основании которой планируется потребность в дополнительных местах по муниципальным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образованиям.  </a:t>
            </a:r>
            <a:endParaRPr lang="ru-RU" altLang="ru-RU" sz="1300" dirty="0">
              <a:latin typeface="+mn-lt"/>
            </a:endParaRPr>
          </a:p>
        </p:txBody>
      </p:sp>
      <p:graphicFrame>
        <p:nvGraphicFramePr>
          <p:cNvPr id="54278" name="Объект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20346139"/>
              </p:ext>
            </p:extLst>
          </p:nvPr>
        </p:nvGraphicFramePr>
        <p:xfrm>
          <a:off x="635000" y="1293813"/>
          <a:ext cx="3341688" cy="137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06" name="Лист" r:id="rId4" imgW="3067089" imgH="1400220" progId="Excel.Sheet.8">
                  <p:embed/>
                </p:oleObj>
              </mc:Choice>
              <mc:Fallback>
                <p:oleObj name="Лист" r:id="rId4" imgW="3067089" imgH="1400220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00" y="1293813"/>
                        <a:ext cx="3341688" cy="1377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4979" y="6863660"/>
            <a:ext cx="420666" cy="33225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29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33135" name="Picture 1391" descr="D:\ДОКУМЕНТЫ 2019 ГОД\ОЦЕНКА ЭФФЕКТИВНОСТИ ОМСУ\СВОДНЫЙ ДОКЛАД\Карты\очередь в доу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68" y="2880370"/>
            <a:ext cx="4131543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58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73532" y="144066"/>
            <a:ext cx="9503141" cy="648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06" tIns="45306" rIns="90606" bIns="45306">
            <a:spAutoFit/>
          </a:bodyPr>
          <a:lstStyle>
            <a:lvl1pPr defTabSz="9572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572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572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572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572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800" b="1" i="1" dirty="0">
                <a:latin typeface="+mn-lt"/>
              </a:rPr>
              <a:t>Условные обозначения  наименований</a:t>
            </a:r>
          </a:p>
          <a:p>
            <a:pPr algn="ctr" eaLnBrk="1" hangingPunct="1"/>
            <a:r>
              <a:rPr lang="ru-RU" altLang="ru-RU" sz="1800" b="1" i="1" dirty="0">
                <a:latin typeface="+mn-lt"/>
              </a:rPr>
              <a:t> городских округов и муниципальных районов Республики Дагестан на слайдах</a:t>
            </a: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5049936" y="1368202"/>
            <a:ext cx="2523434" cy="394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30" tIns="49367" rIns="98730" bIns="49367"/>
          <a:lstStyle/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1. </a:t>
            </a:r>
            <a:r>
              <a:rPr lang="ru-RU" sz="1300" dirty="0"/>
              <a:t>Агульский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2.  </a:t>
            </a:r>
            <a:r>
              <a:rPr lang="ru-RU" sz="1300" dirty="0" err="1"/>
              <a:t>Акушинский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3.  </a:t>
            </a:r>
            <a:r>
              <a:rPr lang="ru-RU" sz="1300" dirty="0" err="1"/>
              <a:t>Ахвахский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4.  </a:t>
            </a:r>
            <a:r>
              <a:rPr lang="ru-RU" sz="1300" dirty="0" err="1"/>
              <a:t>Ахтынский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5.  </a:t>
            </a:r>
            <a:r>
              <a:rPr lang="ru-RU" sz="1300" dirty="0" err="1"/>
              <a:t>Бабаюртовский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6.  </a:t>
            </a:r>
            <a:r>
              <a:rPr lang="ru-RU" sz="1300" dirty="0"/>
              <a:t>Ботлихский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7.  </a:t>
            </a:r>
            <a:r>
              <a:rPr lang="ru-RU" sz="1300" dirty="0"/>
              <a:t>Буйнакский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8.  </a:t>
            </a:r>
            <a:r>
              <a:rPr lang="ru-RU" sz="1300" dirty="0" err="1"/>
              <a:t>Гергебильский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9.  </a:t>
            </a:r>
            <a:r>
              <a:rPr lang="ru-RU" sz="1300" dirty="0" err="1"/>
              <a:t>Гумбетовский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10. </a:t>
            </a:r>
            <a:r>
              <a:rPr lang="ru-RU" sz="1300" dirty="0" err="1"/>
              <a:t>Гунибский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11. </a:t>
            </a:r>
            <a:r>
              <a:rPr lang="ru-RU" sz="1300" dirty="0" err="1"/>
              <a:t>Дахадаевский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12. </a:t>
            </a:r>
            <a:r>
              <a:rPr lang="ru-RU" sz="1300" dirty="0"/>
              <a:t>Дербентский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13. </a:t>
            </a:r>
            <a:r>
              <a:rPr lang="ru-RU" sz="1300" dirty="0" err="1"/>
              <a:t>Докузпаринский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14. </a:t>
            </a:r>
            <a:r>
              <a:rPr lang="ru-RU" sz="1300" dirty="0" err="1"/>
              <a:t>Казбековский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15. </a:t>
            </a:r>
            <a:r>
              <a:rPr lang="ru-RU" sz="1300" dirty="0" err="1"/>
              <a:t>Кайтагский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16. </a:t>
            </a:r>
            <a:r>
              <a:rPr lang="ru-RU" sz="1300" dirty="0" err="1"/>
              <a:t>Карабудахкентский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17. </a:t>
            </a:r>
            <a:r>
              <a:rPr lang="ru-RU" sz="1300" dirty="0" err="1"/>
              <a:t>Каякентский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18. </a:t>
            </a:r>
            <a:r>
              <a:rPr lang="ru-RU" sz="1300" dirty="0" err="1"/>
              <a:t>Кизилюртовский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19. </a:t>
            </a:r>
            <a:r>
              <a:rPr lang="ru-RU" sz="1300" dirty="0" err="1"/>
              <a:t>Кизлярский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20. </a:t>
            </a:r>
            <a:r>
              <a:rPr lang="ru-RU" sz="1300" dirty="0" err="1"/>
              <a:t>Кулинский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21. </a:t>
            </a:r>
            <a:r>
              <a:rPr lang="ru-RU" sz="1300" dirty="0" err="1"/>
              <a:t>Кумторкалинский</a:t>
            </a:r>
            <a:r>
              <a:rPr lang="ru-RU" sz="1300" dirty="0"/>
              <a:t> район</a:t>
            </a:r>
          </a:p>
          <a:p>
            <a:pPr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endParaRPr lang="ru-RU" sz="1300" dirty="0"/>
          </a:p>
          <a:p>
            <a:pPr marL="576496" indent="-576496" algn="just" defTabSz="1184603" eaLnBrk="0" hangingPunct="0">
              <a:lnSpc>
                <a:spcPct val="80000"/>
              </a:lnSpc>
              <a:spcBef>
                <a:spcPct val="20000"/>
              </a:spcBef>
              <a:tabLst>
                <a:tab pos="0" algn="l"/>
              </a:tabLst>
              <a:defRPr/>
            </a:pPr>
            <a:endParaRPr lang="ru-RU" sz="1300" dirty="0"/>
          </a:p>
          <a:p>
            <a:pPr marL="576496" indent="-576496" algn="just" defTabSz="1184603" eaLnBrk="0" hangingPunct="0">
              <a:lnSpc>
                <a:spcPct val="80000"/>
              </a:lnSpc>
              <a:spcBef>
                <a:spcPct val="20000"/>
              </a:spcBef>
              <a:tabLst>
                <a:tab pos="0" algn="l"/>
              </a:tabLst>
              <a:defRPr/>
            </a:pPr>
            <a:endParaRPr lang="ru-RU" sz="1300" dirty="0"/>
          </a:p>
          <a:p>
            <a:pPr marL="576496" indent="-576496" algn="just" defTabSz="1184603" eaLnBrk="0" hangingPunct="0">
              <a:lnSpc>
                <a:spcPct val="80000"/>
              </a:lnSpc>
              <a:spcBef>
                <a:spcPct val="20000"/>
              </a:spcBef>
              <a:tabLst>
                <a:tab pos="0" algn="l"/>
              </a:tabLst>
              <a:defRPr/>
            </a:pPr>
            <a:endParaRPr lang="ru-RU" sz="1300" dirty="0"/>
          </a:p>
          <a:p>
            <a:pPr marL="576496" indent="-576496" algn="just" defTabSz="1184603" eaLnBrk="0" hangingPunct="0">
              <a:lnSpc>
                <a:spcPct val="80000"/>
              </a:lnSpc>
              <a:spcBef>
                <a:spcPct val="20000"/>
              </a:spcBef>
              <a:tabLst>
                <a:tab pos="0" algn="l"/>
              </a:tabLst>
              <a:defRPr/>
            </a:pPr>
            <a:endParaRPr lang="ru-RU" sz="1300" dirty="0"/>
          </a:p>
          <a:p>
            <a:pPr marL="576496" indent="-576496" algn="just" defTabSz="1184603" eaLnBrk="0" hangingPunct="0">
              <a:lnSpc>
                <a:spcPct val="80000"/>
              </a:lnSpc>
              <a:spcBef>
                <a:spcPct val="20000"/>
              </a:spcBef>
              <a:tabLst>
                <a:tab pos="0" algn="l"/>
              </a:tabLst>
              <a:defRPr/>
            </a:pPr>
            <a:endParaRPr lang="ru-RU" sz="1300" dirty="0"/>
          </a:p>
          <a:p>
            <a:pPr marL="576496" indent="-576496" algn="just" defTabSz="1184603" eaLnBrk="0" hangingPunct="0">
              <a:lnSpc>
                <a:spcPct val="80000"/>
              </a:lnSpc>
              <a:spcBef>
                <a:spcPct val="20000"/>
              </a:spcBef>
              <a:buFontTx/>
              <a:buAutoNum type="arabicPeriod"/>
              <a:tabLst>
                <a:tab pos="0" algn="l"/>
              </a:tabLst>
              <a:defRPr/>
            </a:pPr>
            <a:endParaRPr lang="ru-RU" sz="1300" dirty="0"/>
          </a:p>
        </p:txBody>
      </p:sp>
      <p:sp>
        <p:nvSpPr>
          <p:cNvPr id="34820" name="Rectangle 7"/>
          <p:cNvSpPr>
            <a:spLocks noChangeArrowheads="1"/>
          </p:cNvSpPr>
          <p:nvPr/>
        </p:nvSpPr>
        <p:spPr bwMode="auto">
          <a:xfrm>
            <a:off x="5022503" y="5900835"/>
            <a:ext cx="2445200" cy="1083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30" tIns="49367" rIns="98730" bIns="49367"/>
          <a:lstStyle/>
          <a:p>
            <a:pPr marL="0" lvl="1" indent="-431997"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43. </a:t>
            </a:r>
            <a:r>
              <a:rPr lang="ru-RU" sz="1300" dirty="0"/>
              <a:t>город Махачкала</a:t>
            </a:r>
          </a:p>
          <a:p>
            <a:pPr marL="0" lvl="1" indent="-431997"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44. </a:t>
            </a:r>
            <a:r>
              <a:rPr lang="ru-RU" sz="1300" dirty="0"/>
              <a:t>город Буйнакск</a:t>
            </a:r>
          </a:p>
          <a:p>
            <a:pPr marL="0" lvl="1" indent="-431997"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45. </a:t>
            </a:r>
            <a:r>
              <a:rPr lang="ru-RU" sz="1300" dirty="0"/>
              <a:t>город  Дагестанские Огни</a:t>
            </a:r>
          </a:p>
          <a:p>
            <a:pPr marL="0" lvl="1" indent="-431997"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46. </a:t>
            </a:r>
            <a:r>
              <a:rPr lang="ru-RU" sz="1300" dirty="0"/>
              <a:t>город Дербент</a:t>
            </a:r>
          </a:p>
          <a:p>
            <a:pPr marL="0" lvl="1" indent="-431997" algn="just" defTabSz="1184603" eaLnBrk="0" hangingPunct="0">
              <a:lnSpc>
                <a:spcPct val="90000"/>
              </a:lnSpc>
              <a:tabLst>
                <a:tab pos="0" algn="l"/>
              </a:tabLst>
              <a:defRPr/>
            </a:pPr>
            <a:r>
              <a:rPr lang="ru-RU" sz="1300" dirty="0" smtClean="0"/>
              <a:t>47. </a:t>
            </a:r>
            <a:r>
              <a:rPr lang="ru-RU" sz="1300" dirty="0"/>
              <a:t>город Избербаш</a:t>
            </a:r>
          </a:p>
          <a:p>
            <a:pPr marL="863992" lvl="1" indent="-431997" algn="just" defTabSz="1184603" eaLnBrk="0" hangingPunct="0">
              <a:lnSpc>
                <a:spcPct val="80000"/>
              </a:lnSpc>
              <a:spcBef>
                <a:spcPct val="20000"/>
              </a:spcBef>
              <a:tabLst>
                <a:tab pos="0" algn="l"/>
              </a:tabLst>
              <a:defRPr/>
            </a:pPr>
            <a:r>
              <a:rPr lang="ru-RU" sz="1300" dirty="0"/>
              <a:t> </a:t>
            </a:r>
          </a:p>
          <a:p>
            <a:pPr marL="431997" indent="-431997" algn="just" defTabSz="1184603" eaLnBrk="0" hangingPunct="0">
              <a:lnSpc>
                <a:spcPct val="80000"/>
              </a:lnSpc>
              <a:spcBef>
                <a:spcPct val="20000"/>
              </a:spcBef>
              <a:buFontTx/>
              <a:buAutoNum type="arabicPeriod"/>
              <a:tabLst>
                <a:tab pos="0" algn="l"/>
              </a:tabLst>
              <a:defRPr/>
            </a:pPr>
            <a:endParaRPr lang="ru-RU" sz="1300" dirty="0"/>
          </a:p>
        </p:txBody>
      </p:sp>
      <p:sp>
        <p:nvSpPr>
          <p:cNvPr id="34821" name="Rectangle 9"/>
          <p:cNvSpPr>
            <a:spLocks noChangeArrowheads="1"/>
          </p:cNvSpPr>
          <p:nvPr/>
        </p:nvSpPr>
        <p:spPr bwMode="auto">
          <a:xfrm>
            <a:off x="7398767" y="1379329"/>
            <a:ext cx="2268517" cy="404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55" tIns="43327" rIns="86655" bIns="43327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22. </a:t>
            </a:r>
            <a:r>
              <a:rPr lang="ru-RU" sz="1300" dirty="0" err="1"/>
              <a:t>Курахский</a:t>
            </a:r>
            <a:r>
              <a:rPr lang="ru-RU" sz="1300" dirty="0"/>
              <a:t>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23. </a:t>
            </a:r>
            <a:r>
              <a:rPr lang="ru-RU" sz="1300" dirty="0" err="1"/>
              <a:t>Лакский</a:t>
            </a:r>
            <a:r>
              <a:rPr lang="ru-RU" sz="1300" dirty="0"/>
              <a:t> район 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24.Левашинский </a:t>
            </a:r>
            <a:r>
              <a:rPr lang="ru-RU" sz="1300" dirty="0"/>
              <a:t>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25. </a:t>
            </a:r>
            <a:r>
              <a:rPr lang="ru-RU" sz="1300" dirty="0" err="1"/>
              <a:t>Магарамкентский</a:t>
            </a:r>
            <a:r>
              <a:rPr lang="ru-RU" sz="1300" dirty="0"/>
              <a:t>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26. </a:t>
            </a:r>
            <a:r>
              <a:rPr lang="ru-RU" sz="1300" dirty="0" err="1"/>
              <a:t>Новолакский</a:t>
            </a:r>
            <a:r>
              <a:rPr lang="ru-RU" sz="1300" dirty="0"/>
              <a:t>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27. </a:t>
            </a:r>
            <a:r>
              <a:rPr lang="ru-RU" sz="1300" dirty="0"/>
              <a:t>Ногайский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28. </a:t>
            </a:r>
            <a:r>
              <a:rPr lang="ru-RU" sz="1300" dirty="0" err="1"/>
              <a:t>Рутульский</a:t>
            </a:r>
            <a:r>
              <a:rPr lang="ru-RU" sz="1300" dirty="0"/>
              <a:t>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29. </a:t>
            </a:r>
            <a:r>
              <a:rPr lang="ru-RU" sz="1300" dirty="0" err="1"/>
              <a:t>Сергокалинский</a:t>
            </a:r>
            <a:r>
              <a:rPr lang="ru-RU" sz="1300" dirty="0"/>
              <a:t>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30. С.-</a:t>
            </a:r>
            <a:r>
              <a:rPr lang="ru-RU" sz="1300" dirty="0" err="1" smtClean="0"/>
              <a:t>Стальский</a:t>
            </a:r>
            <a:r>
              <a:rPr lang="ru-RU" sz="1300" dirty="0" smtClean="0"/>
              <a:t> </a:t>
            </a:r>
            <a:r>
              <a:rPr lang="ru-RU" sz="1300" dirty="0"/>
              <a:t>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31. </a:t>
            </a:r>
            <a:r>
              <a:rPr lang="ru-RU" sz="1300" dirty="0"/>
              <a:t>Табасаранский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32. </a:t>
            </a:r>
            <a:r>
              <a:rPr lang="ru-RU" sz="1300" dirty="0" err="1"/>
              <a:t>Тарумовский</a:t>
            </a:r>
            <a:r>
              <a:rPr lang="ru-RU" sz="1300" dirty="0"/>
              <a:t>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33. </a:t>
            </a:r>
            <a:r>
              <a:rPr lang="ru-RU" sz="1300" dirty="0" err="1"/>
              <a:t>Тляратинский</a:t>
            </a:r>
            <a:r>
              <a:rPr lang="ru-RU" sz="1300" dirty="0"/>
              <a:t>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34. </a:t>
            </a:r>
            <a:r>
              <a:rPr lang="ru-RU" sz="1300" dirty="0" err="1"/>
              <a:t>Унцукульский</a:t>
            </a:r>
            <a:r>
              <a:rPr lang="ru-RU" sz="1300" dirty="0"/>
              <a:t>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35. </a:t>
            </a:r>
            <a:r>
              <a:rPr lang="ru-RU" sz="1300" dirty="0"/>
              <a:t>Хасавюртовский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36. </a:t>
            </a:r>
            <a:r>
              <a:rPr lang="ru-RU" sz="1300" dirty="0" err="1"/>
              <a:t>Хивский</a:t>
            </a:r>
            <a:r>
              <a:rPr lang="ru-RU" sz="1300" dirty="0"/>
              <a:t>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37. </a:t>
            </a:r>
            <a:r>
              <a:rPr lang="ru-RU" sz="1300" dirty="0" err="1"/>
              <a:t>Хунзахский</a:t>
            </a:r>
            <a:r>
              <a:rPr lang="ru-RU" sz="1300" dirty="0"/>
              <a:t>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38. </a:t>
            </a:r>
            <a:r>
              <a:rPr lang="ru-RU" sz="1300" dirty="0" err="1"/>
              <a:t>Цумадинский</a:t>
            </a:r>
            <a:r>
              <a:rPr lang="ru-RU" sz="1300" dirty="0"/>
              <a:t>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39. </a:t>
            </a:r>
            <a:r>
              <a:rPr lang="ru-RU" sz="1300" dirty="0" err="1"/>
              <a:t>Цунтинский</a:t>
            </a:r>
            <a:r>
              <a:rPr lang="ru-RU" sz="1300" dirty="0"/>
              <a:t>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40. </a:t>
            </a:r>
            <a:r>
              <a:rPr lang="ru-RU" sz="1300" dirty="0" err="1"/>
              <a:t>Чародинский</a:t>
            </a:r>
            <a:r>
              <a:rPr lang="ru-RU" sz="1300" dirty="0"/>
              <a:t>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41. </a:t>
            </a:r>
            <a:r>
              <a:rPr lang="ru-RU" sz="1300" dirty="0" err="1"/>
              <a:t>Шамильский</a:t>
            </a:r>
            <a:r>
              <a:rPr lang="ru-RU" sz="1300" dirty="0"/>
              <a:t> район</a:t>
            </a:r>
          </a:p>
          <a:p>
            <a:pPr>
              <a:lnSpc>
                <a:spcPct val="90000"/>
              </a:lnSpc>
              <a:defRPr/>
            </a:pPr>
            <a:r>
              <a:rPr lang="ru-RU" sz="1300" dirty="0"/>
              <a:t> </a:t>
            </a:r>
            <a:r>
              <a:rPr lang="ru-RU" sz="1300" dirty="0" smtClean="0"/>
              <a:t>42. </a:t>
            </a:r>
            <a:r>
              <a:rPr lang="ru-RU" sz="1300" dirty="0" err="1"/>
              <a:t>Бежтинский</a:t>
            </a:r>
            <a:r>
              <a:rPr lang="ru-RU" sz="1300" dirty="0"/>
              <a:t> участок в составе </a:t>
            </a:r>
            <a:r>
              <a:rPr lang="ru-RU" sz="1300" dirty="0" err="1"/>
              <a:t>Цунтинского</a:t>
            </a:r>
            <a:r>
              <a:rPr lang="ru-RU" sz="1300" dirty="0"/>
              <a:t> </a:t>
            </a:r>
            <a:r>
              <a:rPr lang="ru-RU" sz="1300" dirty="0" smtClean="0"/>
              <a:t>района</a:t>
            </a:r>
          </a:p>
        </p:txBody>
      </p:sp>
      <p:sp>
        <p:nvSpPr>
          <p:cNvPr id="30727" name="Прямоугольник 1"/>
          <p:cNvSpPr>
            <a:spLocks noChangeArrowheads="1"/>
          </p:cNvSpPr>
          <p:nvPr/>
        </p:nvSpPr>
        <p:spPr bwMode="auto">
          <a:xfrm>
            <a:off x="7490452" y="5901625"/>
            <a:ext cx="2644619" cy="1011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700" tIns="43350" rIns="86700" bIns="43350">
            <a:spAutoFit/>
          </a:bodyPr>
          <a:lstStyle>
            <a:lvl1pPr marL="342900" indent="-342900" defTabSz="12493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defTabSz="12493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2493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2493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2493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2493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2493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2493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2493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lvl="1" algn="just">
              <a:lnSpc>
                <a:spcPct val="90000"/>
              </a:lnSpc>
            </a:pP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48.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город Каспийск</a:t>
            </a:r>
          </a:p>
          <a:p>
            <a:pPr marL="0" lvl="1" algn="just">
              <a:lnSpc>
                <a:spcPct val="90000"/>
              </a:lnSpc>
            </a:pP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49.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город  </a:t>
            </a:r>
            <a:r>
              <a:rPr lang="ru-RU" altLang="ru-RU" sz="1300" dirty="0" err="1">
                <a:solidFill>
                  <a:srgbClr val="000000"/>
                </a:solidFill>
                <a:latin typeface="+mn-lt"/>
              </a:rPr>
              <a:t>Кизилюрт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marL="0" lvl="1" algn="just">
              <a:lnSpc>
                <a:spcPct val="90000"/>
              </a:lnSpc>
            </a:pP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50.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город Кизляр</a:t>
            </a:r>
          </a:p>
          <a:p>
            <a:pPr marL="0" lvl="1" algn="just">
              <a:lnSpc>
                <a:spcPct val="90000"/>
              </a:lnSpc>
            </a:pP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51.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город Хасавюрт</a:t>
            </a:r>
          </a:p>
          <a:p>
            <a:pPr marL="0" lvl="1" algn="just">
              <a:lnSpc>
                <a:spcPct val="90000"/>
              </a:lnSpc>
            </a:pP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52.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город </a:t>
            </a:r>
            <a:r>
              <a:rPr lang="ru-RU" altLang="ru-RU" sz="1300" dirty="0" err="1">
                <a:solidFill>
                  <a:srgbClr val="000000"/>
                </a:solidFill>
                <a:latin typeface="+mn-lt"/>
              </a:rPr>
              <a:t>Южно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 - </a:t>
            </a:r>
            <a:r>
              <a:rPr lang="ru-RU" altLang="ru-RU" sz="1300" dirty="0" err="1">
                <a:solidFill>
                  <a:srgbClr val="000000"/>
                </a:solidFill>
                <a:latin typeface="+mn-lt"/>
              </a:rPr>
              <a:t>Сухокумск</a:t>
            </a:r>
            <a:endParaRPr lang="ru-RU" altLang="ru-RU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46579" y="5444142"/>
            <a:ext cx="4543715" cy="28271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86700" tIns="43350" rIns="86700" bIns="43350"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Городские  округа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125105" y="915770"/>
            <a:ext cx="4542179" cy="30841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86700" tIns="43350" rIns="86700" bIns="43350"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Муниципальные районы </a:t>
            </a:r>
          </a:p>
        </p:txBody>
      </p:sp>
      <p:pic>
        <p:nvPicPr>
          <p:cNvPr id="30730" name="Picture 12" descr="\\SVD2078\mail\Рисунок2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32" y="1152178"/>
            <a:ext cx="4621500" cy="563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10063063" y="6912818"/>
            <a:ext cx="272581" cy="2830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3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8914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Номер слайда 8"/>
          <p:cNvSpPr>
            <a:spLocks noGrp="1"/>
          </p:cNvSpPr>
          <p:nvPr>
            <p:ph type="sldNum" sz="quarter" idx="12"/>
          </p:nvPr>
        </p:nvSpPr>
        <p:spPr bwMode="auto">
          <a:xfrm>
            <a:off x="9847038" y="6817519"/>
            <a:ext cx="485999" cy="3833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3944" indent="-270748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2987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6183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49379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2573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5769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48966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2160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66F216C7-5A8B-4624-9103-D61163412011}" type="slidenum">
              <a:rPr lang="ru-RU" altLang="ru-RU" sz="1300">
                <a:latin typeface="+mn-lt"/>
              </a:rPr>
              <a:pPr eaLnBrk="1" hangingPunct="1"/>
              <a:t>30</a:t>
            </a:fld>
            <a:endParaRPr lang="ru-RU" altLang="ru-RU" sz="1300" dirty="0">
              <a:latin typeface="+mn-lt"/>
            </a:endParaRP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702023" y="72058"/>
            <a:ext cx="9144000" cy="892175"/>
          </a:xfrm>
        </p:spPr>
        <p:txBody>
          <a:bodyPr lIns="98704" tIns="49350" rIns="98704" bIns="49350" rtlCol="0">
            <a:normAutofit/>
          </a:bodyPr>
          <a:lstStyle/>
          <a:p>
            <a:pPr algn="ctr" defTabSz="987769">
              <a:defRPr/>
            </a:pPr>
            <a:r>
              <a:rPr lang="ru-RU" sz="1600" b="1" i="1" dirty="0">
                <a:solidFill>
                  <a:schemeClr val="tx1"/>
                </a:solidFill>
                <a:latin typeface="+mn-lt"/>
              </a:rPr>
              <a:t>Доля  муниципальных дошкольных  образовательных  учреждений, здания которых </a:t>
            </a:r>
            <a:br>
              <a:rPr lang="ru-RU" sz="1600" b="1" i="1" dirty="0">
                <a:solidFill>
                  <a:schemeClr val="tx1"/>
                </a:solidFill>
                <a:latin typeface="+mn-lt"/>
              </a:rPr>
            </a:br>
            <a:r>
              <a:rPr lang="ru-RU" sz="1600" b="1" i="1" dirty="0">
                <a:solidFill>
                  <a:schemeClr val="tx1"/>
                </a:solidFill>
                <a:latin typeface="+mn-lt"/>
              </a:rPr>
              <a:t>находятся в аварийном состоянии или требуют капитального ремонта, </a:t>
            </a:r>
            <a:br>
              <a:rPr lang="ru-RU" sz="1600" b="1" i="1" dirty="0">
                <a:solidFill>
                  <a:schemeClr val="tx1"/>
                </a:solidFill>
                <a:latin typeface="+mn-lt"/>
              </a:rPr>
            </a:br>
            <a:r>
              <a:rPr lang="ru-RU" sz="1600" b="1" i="1" dirty="0">
                <a:solidFill>
                  <a:schemeClr val="tx1"/>
                </a:solidFill>
                <a:latin typeface="+mn-lt"/>
              </a:rPr>
              <a:t>в общем  количестве муниципальных дошкольных  учреждений</a:t>
            </a:r>
          </a:p>
        </p:txBody>
      </p:sp>
      <p:sp>
        <p:nvSpPr>
          <p:cNvPr id="8196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4350147" y="936154"/>
            <a:ext cx="5688632" cy="6120680"/>
          </a:xfrm>
        </p:spPr>
        <p:txBody>
          <a:bodyPr lIns="98704" tIns="49350" rIns="98704" bIns="49350">
            <a:noAutofit/>
          </a:bodyPr>
          <a:lstStyle/>
          <a:p>
            <a:pPr marL="0" indent="431800" algn="just" defTabSz="1042988">
              <a:lnSpc>
                <a:spcPct val="90000"/>
              </a:lnSpc>
              <a:buClr>
                <a:srgbClr val="4F81BD"/>
              </a:buClr>
              <a:buSzPct val="70000"/>
              <a:buNone/>
              <a:tabLst>
                <a:tab pos="0" algn="l"/>
              </a:tabLst>
              <a:defRPr/>
            </a:pPr>
            <a:r>
              <a:rPr lang="ru-RU" sz="1300" dirty="0" smtClean="0">
                <a:solidFill>
                  <a:srgbClr val="000000"/>
                </a:solidFill>
              </a:rPr>
              <a:t>По </a:t>
            </a:r>
            <a:r>
              <a:rPr lang="ru-RU" sz="1300" dirty="0">
                <a:solidFill>
                  <a:srgbClr val="000000"/>
                </a:solidFill>
              </a:rPr>
              <a:t>сравнению с </a:t>
            </a:r>
            <a:r>
              <a:rPr lang="ru-RU" sz="1300" dirty="0" smtClean="0">
                <a:solidFill>
                  <a:srgbClr val="000000"/>
                </a:solidFill>
              </a:rPr>
              <a:t>2017 </a:t>
            </a:r>
            <a:r>
              <a:rPr lang="ru-RU" sz="1300" dirty="0">
                <a:solidFill>
                  <a:srgbClr val="000000"/>
                </a:solidFill>
              </a:rPr>
              <a:t>годом </a:t>
            </a:r>
            <a:r>
              <a:rPr lang="ru-RU" sz="1300" b="1" dirty="0">
                <a:solidFill>
                  <a:srgbClr val="000000"/>
                </a:solidFill>
              </a:rPr>
              <a:t>доля муниципальных дошкольных общеобразовательных учреждений, здания которых находятся в аварийном состоянии или требуют капитального ремонта, </a:t>
            </a:r>
            <a:r>
              <a:rPr lang="ru-RU" sz="1300" dirty="0">
                <a:solidFill>
                  <a:srgbClr val="000000"/>
                </a:solidFill>
              </a:rPr>
              <a:t>в общем количестве муниципальных общеобразовательных учреждений в среднем по муниципальным образованиям республики </a:t>
            </a:r>
            <a:r>
              <a:rPr lang="ru-RU" sz="1300" dirty="0" smtClean="0">
                <a:solidFill>
                  <a:srgbClr val="000000"/>
                </a:solidFill>
              </a:rPr>
              <a:t>увеличилась </a:t>
            </a:r>
            <a:r>
              <a:rPr lang="ru-RU" sz="1300" dirty="0">
                <a:solidFill>
                  <a:srgbClr val="000000"/>
                </a:solidFill>
              </a:rPr>
              <a:t>на </a:t>
            </a:r>
            <a:r>
              <a:rPr lang="ru-RU" sz="1300" dirty="0" smtClean="0">
                <a:solidFill>
                  <a:srgbClr val="000000"/>
                </a:solidFill>
              </a:rPr>
              <a:t>4,0 </a:t>
            </a:r>
            <a:r>
              <a:rPr lang="ru-RU" sz="1300" dirty="0" err="1">
                <a:solidFill>
                  <a:srgbClr val="000000"/>
                </a:solidFill>
              </a:rPr>
              <a:t>п.п</a:t>
            </a:r>
            <a:r>
              <a:rPr lang="ru-RU" sz="1300" dirty="0">
                <a:solidFill>
                  <a:srgbClr val="000000"/>
                </a:solidFill>
              </a:rPr>
              <a:t>. и составила  </a:t>
            </a:r>
            <a:r>
              <a:rPr lang="ru-RU" sz="1300" dirty="0" smtClean="0">
                <a:solidFill>
                  <a:srgbClr val="000000"/>
                </a:solidFill>
              </a:rPr>
              <a:t>47,9%. </a:t>
            </a:r>
            <a:endParaRPr lang="ru-RU" sz="1300" dirty="0">
              <a:solidFill>
                <a:srgbClr val="000000"/>
              </a:solidFill>
            </a:endParaRPr>
          </a:p>
          <a:p>
            <a:pPr marL="0" indent="431800" algn="just" defTabSz="1042988">
              <a:spcBef>
                <a:spcPts val="0"/>
              </a:spcBef>
              <a:buClr>
                <a:srgbClr val="4F81BD"/>
              </a:buClr>
              <a:buSzPct val="70000"/>
              <a:buNone/>
              <a:tabLst>
                <a:tab pos="0" algn="l"/>
              </a:tabLst>
              <a:defRPr/>
            </a:pPr>
            <a:r>
              <a:rPr lang="ru-RU" sz="1300" dirty="0">
                <a:solidFill>
                  <a:srgbClr val="000000"/>
                </a:solidFill>
              </a:rPr>
              <a:t>Среди МО только в </a:t>
            </a:r>
            <a:r>
              <a:rPr lang="ru-RU" sz="1300" dirty="0" smtClean="0">
                <a:solidFill>
                  <a:srgbClr val="000000"/>
                </a:solidFill>
              </a:rPr>
              <a:t>шести  </a:t>
            </a:r>
            <a:r>
              <a:rPr lang="ru-RU" sz="1300" dirty="0">
                <a:solidFill>
                  <a:srgbClr val="000000"/>
                </a:solidFill>
              </a:rPr>
              <a:t>отсутствуют дошкольные образовательные  учреждения, требующие  капитального ремонта –  в МО </a:t>
            </a:r>
            <a:r>
              <a:rPr lang="ru-RU" sz="1300" dirty="0" smtClean="0">
                <a:solidFill>
                  <a:srgbClr val="000000"/>
                </a:solidFill>
              </a:rPr>
              <a:t>«</a:t>
            </a:r>
            <a:r>
              <a:rPr lang="ru-RU" sz="1300" dirty="0" err="1" smtClean="0">
                <a:solidFill>
                  <a:srgbClr val="000000"/>
                </a:solidFill>
              </a:rPr>
              <a:t>Докузпаринский</a:t>
            </a:r>
            <a:r>
              <a:rPr lang="ru-RU" sz="1300" dirty="0" smtClean="0">
                <a:solidFill>
                  <a:srgbClr val="000000"/>
                </a:solidFill>
              </a:rPr>
              <a:t> район», «</a:t>
            </a:r>
            <a:r>
              <a:rPr lang="ru-RU" sz="1300" dirty="0" err="1" smtClean="0">
                <a:solidFill>
                  <a:srgbClr val="000000"/>
                </a:solidFill>
              </a:rPr>
              <a:t>Цумадинский</a:t>
            </a:r>
            <a:r>
              <a:rPr lang="ru-RU" sz="1300" dirty="0" smtClean="0">
                <a:solidFill>
                  <a:srgbClr val="000000"/>
                </a:solidFill>
              </a:rPr>
              <a:t> район», «</a:t>
            </a:r>
            <a:r>
              <a:rPr lang="ru-RU" sz="1300" dirty="0" err="1" smtClean="0">
                <a:solidFill>
                  <a:srgbClr val="000000"/>
                </a:solidFill>
              </a:rPr>
              <a:t>Карабудахкентский</a:t>
            </a:r>
            <a:r>
              <a:rPr lang="ru-RU" sz="1300" dirty="0" smtClean="0">
                <a:solidFill>
                  <a:srgbClr val="000000"/>
                </a:solidFill>
              </a:rPr>
              <a:t> район», «</a:t>
            </a:r>
            <a:r>
              <a:rPr lang="ru-RU" sz="1300" dirty="0" err="1" smtClean="0">
                <a:solidFill>
                  <a:srgbClr val="000000"/>
                </a:solidFill>
              </a:rPr>
              <a:t>Чародинский</a:t>
            </a:r>
            <a:r>
              <a:rPr lang="ru-RU" sz="1300" dirty="0" smtClean="0">
                <a:solidFill>
                  <a:srgbClr val="000000"/>
                </a:solidFill>
              </a:rPr>
              <a:t> район», «</a:t>
            </a:r>
            <a:r>
              <a:rPr lang="ru-RU" sz="1300" dirty="0" err="1" smtClean="0">
                <a:solidFill>
                  <a:srgbClr val="000000"/>
                </a:solidFill>
              </a:rPr>
              <a:t>Кумторкалинский</a:t>
            </a:r>
            <a:r>
              <a:rPr lang="ru-RU" sz="1300" dirty="0" smtClean="0">
                <a:solidFill>
                  <a:srgbClr val="000000"/>
                </a:solidFill>
              </a:rPr>
              <a:t> район» и «Дербентский район».</a:t>
            </a:r>
            <a:endParaRPr lang="ru-RU" sz="1300" dirty="0">
              <a:solidFill>
                <a:srgbClr val="000000"/>
              </a:solidFill>
            </a:endParaRPr>
          </a:p>
          <a:p>
            <a:pPr marL="0" indent="431800" algn="just" defTabSz="1042988">
              <a:spcBef>
                <a:spcPts val="0"/>
              </a:spcBef>
              <a:buClr>
                <a:srgbClr val="4F81BD"/>
              </a:buClr>
              <a:buSzPct val="70000"/>
              <a:buNone/>
              <a:tabLst>
                <a:tab pos="0" algn="l"/>
              </a:tabLst>
              <a:defRPr/>
            </a:pPr>
            <a:r>
              <a:rPr lang="ru-RU" sz="1300" dirty="0">
                <a:solidFill>
                  <a:srgbClr val="000000"/>
                </a:solidFill>
              </a:rPr>
              <a:t>Низкие значения данного показателя установлены  в МО </a:t>
            </a:r>
            <a:r>
              <a:rPr lang="ru-RU" sz="1300" dirty="0" smtClean="0">
                <a:solidFill>
                  <a:srgbClr val="000000"/>
                </a:solidFill>
              </a:rPr>
              <a:t> «город Дербент» - 6,7%, , «город  </a:t>
            </a:r>
            <a:r>
              <a:rPr lang="ru-RU" sz="1300" dirty="0" err="1" smtClean="0">
                <a:solidFill>
                  <a:srgbClr val="000000"/>
                </a:solidFill>
              </a:rPr>
              <a:t>Хасавюр</a:t>
            </a:r>
            <a:r>
              <a:rPr lang="ru-RU" sz="1300" dirty="0" smtClean="0">
                <a:solidFill>
                  <a:srgbClr val="000000"/>
                </a:solidFill>
              </a:rPr>
              <a:t>» - 9,1%, «город Избербаш» -16,1%,  «</a:t>
            </a:r>
            <a:r>
              <a:rPr lang="ru-RU" sz="1300" dirty="0" err="1" smtClean="0">
                <a:solidFill>
                  <a:srgbClr val="000000"/>
                </a:solidFill>
              </a:rPr>
              <a:t>Тляратинский</a:t>
            </a:r>
            <a:r>
              <a:rPr lang="ru-RU" sz="1300" dirty="0" smtClean="0">
                <a:solidFill>
                  <a:srgbClr val="000000"/>
                </a:solidFill>
              </a:rPr>
              <a:t> район» - 16,7%, «Агульский район» - 7,7% и «</a:t>
            </a:r>
            <a:r>
              <a:rPr lang="ru-RU" sz="1300" dirty="0" err="1" smtClean="0">
                <a:solidFill>
                  <a:srgbClr val="000000"/>
                </a:solidFill>
              </a:rPr>
              <a:t>Новолакский</a:t>
            </a:r>
            <a:r>
              <a:rPr lang="ru-RU" sz="1300" dirty="0" smtClean="0">
                <a:solidFill>
                  <a:srgbClr val="000000"/>
                </a:solidFill>
              </a:rPr>
              <a:t> </a:t>
            </a:r>
            <a:r>
              <a:rPr lang="ru-RU" sz="1300" dirty="0">
                <a:solidFill>
                  <a:srgbClr val="000000"/>
                </a:solidFill>
              </a:rPr>
              <a:t>район» </a:t>
            </a:r>
            <a:r>
              <a:rPr lang="ru-RU" sz="1300" dirty="0" smtClean="0">
                <a:solidFill>
                  <a:srgbClr val="000000"/>
                </a:solidFill>
              </a:rPr>
              <a:t>- 20,0 %.</a:t>
            </a:r>
            <a:endParaRPr lang="ru-RU" sz="1300" dirty="0">
              <a:solidFill>
                <a:srgbClr val="000000"/>
              </a:solidFill>
            </a:endParaRPr>
          </a:p>
          <a:p>
            <a:pPr marL="0" indent="431800" algn="just" defTabSz="1042988">
              <a:spcBef>
                <a:spcPts val="0"/>
              </a:spcBef>
              <a:buClr>
                <a:srgbClr val="4F81BD"/>
              </a:buClr>
              <a:buSzPct val="70000"/>
              <a:buNone/>
              <a:tabLst>
                <a:tab pos="0" algn="l"/>
              </a:tabLst>
              <a:defRPr/>
            </a:pPr>
            <a:r>
              <a:rPr lang="ru-RU" sz="1300" dirty="0" smtClean="0">
                <a:solidFill>
                  <a:srgbClr val="000000"/>
                </a:solidFill>
              </a:rPr>
              <a:t>Доля  </a:t>
            </a:r>
            <a:r>
              <a:rPr lang="ru-RU" sz="1300" dirty="0">
                <a:solidFill>
                  <a:srgbClr val="000000"/>
                </a:solidFill>
              </a:rPr>
              <a:t>дошкольных образовательных учреждений, требующих капитального ремонта, уменьшилась в  </a:t>
            </a:r>
            <a:r>
              <a:rPr lang="ru-RU" sz="1300" dirty="0" smtClean="0">
                <a:solidFill>
                  <a:srgbClr val="000000"/>
                </a:solidFill>
              </a:rPr>
              <a:t>14 </a:t>
            </a:r>
            <a:r>
              <a:rPr lang="ru-RU" sz="1300" dirty="0">
                <a:solidFill>
                  <a:srgbClr val="000000"/>
                </a:solidFill>
              </a:rPr>
              <a:t>МО, наиболее значительно в МО  </a:t>
            </a:r>
            <a:r>
              <a:rPr lang="ru-RU" sz="1300" dirty="0" smtClean="0">
                <a:solidFill>
                  <a:srgbClr val="000000"/>
                </a:solidFill>
              </a:rPr>
              <a:t>«</a:t>
            </a:r>
            <a:r>
              <a:rPr lang="ru-RU" sz="1300" dirty="0" err="1" smtClean="0">
                <a:solidFill>
                  <a:srgbClr val="000000"/>
                </a:solidFill>
              </a:rPr>
              <a:t>Тляратинский</a:t>
            </a:r>
            <a:r>
              <a:rPr lang="ru-RU" sz="1300" dirty="0" smtClean="0">
                <a:solidFill>
                  <a:srgbClr val="000000"/>
                </a:solidFill>
              </a:rPr>
              <a:t> </a:t>
            </a:r>
            <a:r>
              <a:rPr lang="ru-RU" sz="1300" dirty="0">
                <a:solidFill>
                  <a:srgbClr val="000000"/>
                </a:solidFill>
              </a:rPr>
              <a:t>район» – на  </a:t>
            </a:r>
            <a:r>
              <a:rPr lang="ru-RU" sz="1300" dirty="0" smtClean="0">
                <a:solidFill>
                  <a:srgbClr val="000000"/>
                </a:solidFill>
              </a:rPr>
              <a:t>80,7 </a:t>
            </a:r>
            <a:r>
              <a:rPr lang="ru-RU" sz="1300" dirty="0" err="1">
                <a:solidFill>
                  <a:srgbClr val="000000"/>
                </a:solidFill>
              </a:rPr>
              <a:t>п.п</a:t>
            </a:r>
            <a:r>
              <a:rPr lang="ru-RU" sz="1300" dirty="0">
                <a:solidFill>
                  <a:srgbClr val="000000"/>
                </a:solidFill>
              </a:rPr>
              <a:t>., </a:t>
            </a:r>
            <a:r>
              <a:rPr lang="ru-RU" sz="1300" dirty="0" smtClean="0">
                <a:solidFill>
                  <a:srgbClr val="000000"/>
                </a:solidFill>
              </a:rPr>
              <a:t>«Дербентский </a:t>
            </a:r>
            <a:r>
              <a:rPr lang="ru-RU" sz="1300" dirty="0">
                <a:solidFill>
                  <a:srgbClr val="000000"/>
                </a:solidFill>
              </a:rPr>
              <a:t>район» – на </a:t>
            </a:r>
            <a:r>
              <a:rPr lang="ru-RU" sz="1300" dirty="0" smtClean="0">
                <a:solidFill>
                  <a:srgbClr val="000000"/>
                </a:solidFill>
              </a:rPr>
              <a:t>52,4 </a:t>
            </a:r>
            <a:r>
              <a:rPr lang="ru-RU" sz="1300" dirty="0" err="1">
                <a:solidFill>
                  <a:srgbClr val="000000"/>
                </a:solidFill>
              </a:rPr>
              <a:t>п.п</a:t>
            </a:r>
            <a:r>
              <a:rPr lang="ru-RU" sz="1300" dirty="0">
                <a:solidFill>
                  <a:srgbClr val="000000"/>
                </a:solidFill>
              </a:rPr>
              <a:t>., </a:t>
            </a:r>
            <a:r>
              <a:rPr lang="ru-RU" sz="1300" dirty="0" smtClean="0">
                <a:solidFill>
                  <a:srgbClr val="000000"/>
                </a:solidFill>
              </a:rPr>
              <a:t>«Агульский район» </a:t>
            </a:r>
            <a:r>
              <a:rPr lang="ru-RU" sz="1300" dirty="0">
                <a:solidFill>
                  <a:srgbClr val="000000"/>
                </a:solidFill>
              </a:rPr>
              <a:t>- на </a:t>
            </a:r>
            <a:r>
              <a:rPr lang="ru-RU" sz="1300" dirty="0" smtClean="0">
                <a:solidFill>
                  <a:srgbClr val="000000"/>
                </a:solidFill>
              </a:rPr>
              <a:t>50,0 </a:t>
            </a:r>
            <a:r>
              <a:rPr lang="ru-RU" sz="1300" dirty="0" err="1">
                <a:solidFill>
                  <a:srgbClr val="000000"/>
                </a:solidFill>
              </a:rPr>
              <a:t>п.п</a:t>
            </a:r>
            <a:r>
              <a:rPr lang="ru-RU" sz="1300" dirty="0">
                <a:solidFill>
                  <a:srgbClr val="000000"/>
                </a:solidFill>
              </a:rPr>
              <a:t>., </a:t>
            </a:r>
            <a:r>
              <a:rPr lang="ru-RU" sz="1300" dirty="0" smtClean="0">
                <a:solidFill>
                  <a:srgbClr val="000000"/>
                </a:solidFill>
              </a:rPr>
              <a:t>«</a:t>
            </a:r>
            <a:r>
              <a:rPr lang="ru-RU" sz="1300" dirty="0" err="1" smtClean="0">
                <a:solidFill>
                  <a:srgbClr val="000000"/>
                </a:solidFill>
              </a:rPr>
              <a:t>Бежтинский</a:t>
            </a:r>
            <a:r>
              <a:rPr lang="ru-RU" sz="1300" dirty="0" smtClean="0">
                <a:solidFill>
                  <a:srgbClr val="000000"/>
                </a:solidFill>
              </a:rPr>
              <a:t> участок в составе </a:t>
            </a:r>
            <a:r>
              <a:rPr lang="ru-RU" sz="1300" dirty="0" err="1" smtClean="0">
                <a:solidFill>
                  <a:srgbClr val="000000"/>
                </a:solidFill>
              </a:rPr>
              <a:t>Цунтинского</a:t>
            </a:r>
            <a:r>
              <a:rPr lang="ru-RU" sz="1300" dirty="0" smtClean="0">
                <a:solidFill>
                  <a:srgbClr val="000000"/>
                </a:solidFill>
              </a:rPr>
              <a:t> района»» </a:t>
            </a:r>
            <a:r>
              <a:rPr lang="ru-RU" sz="1300" dirty="0">
                <a:solidFill>
                  <a:srgbClr val="000000"/>
                </a:solidFill>
              </a:rPr>
              <a:t>- </a:t>
            </a:r>
            <a:r>
              <a:rPr lang="ru-RU" sz="1300" dirty="0" smtClean="0">
                <a:solidFill>
                  <a:srgbClr val="000000"/>
                </a:solidFill>
              </a:rPr>
              <a:t>на 40,0  </a:t>
            </a:r>
            <a:r>
              <a:rPr lang="ru-RU" sz="1300" dirty="0" err="1">
                <a:solidFill>
                  <a:srgbClr val="000000"/>
                </a:solidFill>
              </a:rPr>
              <a:t>п.п</a:t>
            </a:r>
            <a:r>
              <a:rPr lang="ru-RU" sz="1300" dirty="0">
                <a:solidFill>
                  <a:srgbClr val="000000"/>
                </a:solidFill>
              </a:rPr>
              <a:t>.   и </a:t>
            </a:r>
            <a:r>
              <a:rPr lang="ru-RU" sz="1300" dirty="0" smtClean="0">
                <a:solidFill>
                  <a:srgbClr val="000000"/>
                </a:solidFill>
              </a:rPr>
              <a:t>«Сулейман –</a:t>
            </a:r>
            <a:r>
              <a:rPr lang="ru-RU" sz="1300" dirty="0" err="1" smtClean="0">
                <a:solidFill>
                  <a:srgbClr val="000000"/>
                </a:solidFill>
              </a:rPr>
              <a:t>Стальский</a:t>
            </a:r>
            <a:r>
              <a:rPr lang="ru-RU" sz="1300" dirty="0" smtClean="0">
                <a:solidFill>
                  <a:srgbClr val="000000"/>
                </a:solidFill>
              </a:rPr>
              <a:t> район» </a:t>
            </a:r>
            <a:r>
              <a:rPr lang="ru-RU" sz="1300" dirty="0">
                <a:solidFill>
                  <a:srgbClr val="000000"/>
                </a:solidFill>
              </a:rPr>
              <a:t>– на </a:t>
            </a:r>
            <a:r>
              <a:rPr lang="ru-RU" sz="1300" dirty="0" smtClean="0">
                <a:solidFill>
                  <a:srgbClr val="000000"/>
                </a:solidFill>
              </a:rPr>
              <a:t>21,5 </a:t>
            </a:r>
            <a:r>
              <a:rPr lang="ru-RU" sz="1300" dirty="0" err="1">
                <a:solidFill>
                  <a:srgbClr val="000000"/>
                </a:solidFill>
              </a:rPr>
              <a:t>п.п</a:t>
            </a:r>
            <a:r>
              <a:rPr lang="ru-RU" sz="1300" dirty="0">
                <a:solidFill>
                  <a:srgbClr val="000000"/>
                </a:solidFill>
              </a:rPr>
              <a:t>.</a:t>
            </a:r>
          </a:p>
          <a:p>
            <a:pPr marL="0" indent="431800" algn="just" defTabSz="1042988">
              <a:spcBef>
                <a:spcPts val="0"/>
              </a:spcBef>
              <a:buClr>
                <a:srgbClr val="4F81BD"/>
              </a:buClr>
              <a:buSzPct val="70000"/>
              <a:buNone/>
              <a:tabLst>
                <a:tab pos="0" algn="l"/>
              </a:tabLst>
              <a:defRPr/>
            </a:pPr>
            <a:r>
              <a:rPr lang="ru-RU" sz="1300" dirty="0">
                <a:solidFill>
                  <a:schemeClr val="tx1"/>
                </a:solidFill>
              </a:rPr>
              <a:t>В </a:t>
            </a:r>
            <a:r>
              <a:rPr lang="ru-RU" sz="1300" dirty="0" smtClean="0">
                <a:solidFill>
                  <a:schemeClr val="tx1"/>
                </a:solidFill>
              </a:rPr>
              <a:t>21 МО  </a:t>
            </a:r>
            <a:r>
              <a:rPr lang="ru-RU" sz="1300" dirty="0">
                <a:solidFill>
                  <a:schemeClr val="tx1"/>
                </a:solidFill>
              </a:rPr>
              <a:t>доля </a:t>
            </a:r>
            <a:r>
              <a:rPr lang="ru-RU" sz="1300" dirty="0" smtClean="0">
                <a:solidFill>
                  <a:schemeClr val="tx1"/>
                </a:solidFill>
              </a:rPr>
              <a:t>муниципальном общеобразовательном учреждении, </a:t>
            </a:r>
            <a:r>
              <a:rPr lang="ru-RU" sz="1300" dirty="0">
                <a:solidFill>
                  <a:schemeClr val="tx1"/>
                </a:solidFill>
              </a:rPr>
              <a:t>здания которых находятся в аварийном состоянии или требуют капитального ремонта, в общем их количестве составляет более 50%.  В МО </a:t>
            </a:r>
            <a:r>
              <a:rPr lang="ru-RU" sz="1300" dirty="0" smtClean="0">
                <a:solidFill>
                  <a:schemeClr val="tx1"/>
                </a:solidFill>
              </a:rPr>
              <a:t>«</a:t>
            </a:r>
            <a:r>
              <a:rPr lang="ru-RU" sz="1300" dirty="0" err="1" smtClean="0">
                <a:solidFill>
                  <a:schemeClr val="tx1"/>
                </a:solidFill>
              </a:rPr>
              <a:t>Кизлярский</a:t>
            </a:r>
            <a:r>
              <a:rPr lang="ru-RU" sz="1300" dirty="0" smtClean="0">
                <a:solidFill>
                  <a:schemeClr val="tx1"/>
                </a:solidFill>
              </a:rPr>
              <a:t> район», «Сулейман -</a:t>
            </a:r>
            <a:r>
              <a:rPr lang="ru-RU" sz="1300" dirty="0" err="1" smtClean="0">
                <a:solidFill>
                  <a:schemeClr val="tx1"/>
                </a:solidFill>
              </a:rPr>
              <a:t>Стальский</a:t>
            </a:r>
            <a:r>
              <a:rPr lang="ru-RU" sz="1300" dirty="0" smtClean="0">
                <a:solidFill>
                  <a:schemeClr val="tx1"/>
                </a:solidFill>
              </a:rPr>
              <a:t> район», «</a:t>
            </a:r>
            <a:r>
              <a:rPr lang="ru-RU" sz="1300" dirty="0" err="1" smtClean="0">
                <a:solidFill>
                  <a:schemeClr val="tx1"/>
                </a:solidFill>
              </a:rPr>
              <a:t>Цунтинский</a:t>
            </a:r>
            <a:r>
              <a:rPr lang="ru-RU" sz="1300" dirty="0" smtClean="0">
                <a:solidFill>
                  <a:schemeClr val="tx1"/>
                </a:solidFill>
              </a:rPr>
              <a:t> район», «</a:t>
            </a:r>
            <a:r>
              <a:rPr lang="ru-RU" sz="1300" dirty="0" err="1" smtClean="0">
                <a:solidFill>
                  <a:schemeClr val="tx1"/>
                </a:solidFill>
              </a:rPr>
              <a:t>Шамильский</a:t>
            </a:r>
            <a:r>
              <a:rPr lang="ru-RU" sz="1300" dirty="0" smtClean="0">
                <a:solidFill>
                  <a:schemeClr val="tx1"/>
                </a:solidFill>
              </a:rPr>
              <a:t> район» и «</a:t>
            </a:r>
            <a:r>
              <a:rPr lang="ru-RU" sz="1300" dirty="0" err="1" smtClean="0">
                <a:solidFill>
                  <a:schemeClr val="tx1"/>
                </a:solidFill>
              </a:rPr>
              <a:t>Тарумовский</a:t>
            </a:r>
            <a:r>
              <a:rPr lang="ru-RU" sz="1300" dirty="0" smtClean="0">
                <a:solidFill>
                  <a:schemeClr val="tx1"/>
                </a:solidFill>
              </a:rPr>
              <a:t> район» капитального </a:t>
            </a:r>
            <a:r>
              <a:rPr lang="ru-RU" sz="1300" dirty="0">
                <a:solidFill>
                  <a:schemeClr val="tx1"/>
                </a:solidFill>
              </a:rPr>
              <a:t>ремонта требуют более 80%  дошкольных   образовательных  учреждений.</a:t>
            </a:r>
          </a:p>
          <a:p>
            <a:pPr marL="0" indent="431800" algn="just" defTabSz="1042988">
              <a:spcBef>
                <a:spcPts val="0"/>
              </a:spcBef>
              <a:buClr>
                <a:srgbClr val="4F81BD"/>
              </a:buClr>
              <a:buSzPct val="70000"/>
              <a:buNone/>
              <a:tabLst>
                <a:tab pos="0" algn="l"/>
              </a:tabLst>
              <a:defRPr/>
            </a:pPr>
            <a:r>
              <a:rPr lang="ru-RU" sz="1300" dirty="0">
                <a:solidFill>
                  <a:schemeClr val="tx1"/>
                </a:solidFill>
              </a:rPr>
              <a:t>Ухудшение данного показателя отмечено в </a:t>
            </a:r>
            <a:r>
              <a:rPr lang="ru-RU" sz="1300" dirty="0" smtClean="0">
                <a:solidFill>
                  <a:schemeClr val="tx1"/>
                </a:solidFill>
              </a:rPr>
              <a:t>22 </a:t>
            </a:r>
            <a:r>
              <a:rPr lang="ru-RU" sz="1300" dirty="0">
                <a:solidFill>
                  <a:schemeClr val="tx1"/>
                </a:solidFill>
              </a:rPr>
              <a:t>муниципальных образованиях, наиболее значительное в МО </a:t>
            </a:r>
            <a:r>
              <a:rPr lang="ru-RU" sz="1300" dirty="0" smtClean="0">
                <a:solidFill>
                  <a:schemeClr val="tx1"/>
                </a:solidFill>
              </a:rPr>
              <a:t>«</a:t>
            </a:r>
            <a:r>
              <a:rPr lang="ru-RU" sz="1300" dirty="0" err="1" smtClean="0">
                <a:solidFill>
                  <a:schemeClr val="tx1"/>
                </a:solidFill>
              </a:rPr>
              <a:t>Шамильский</a:t>
            </a:r>
            <a:r>
              <a:rPr lang="ru-RU" sz="1300" dirty="0" smtClean="0">
                <a:solidFill>
                  <a:schemeClr val="tx1"/>
                </a:solidFill>
              </a:rPr>
              <a:t> </a:t>
            </a:r>
            <a:r>
              <a:rPr lang="ru-RU" sz="1300" dirty="0">
                <a:solidFill>
                  <a:schemeClr val="tx1"/>
                </a:solidFill>
              </a:rPr>
              <a:t>район»  (на </a:t>
            </a:r>
            <a:r>
              <a:rPr lang="ru-RU" sz="1300" dirty="0" smtClean="0">
                <a:solidFill>
                  <a:schemeClr val="tx1"/>
                </a:solidFill>
              </a:rPr>
              <a:t>89,5 </a:t>
            </a:r>
            <a:r>
              <a:rPr lang="ru-RU" sz="1300" dirty="0" err="1">
                <a:solidFill>
                  <a:schemeClr val="tx1"/>
                </a:solidFill>
              </a:rPr>
              <a:t>п.п</a:t>
            </a:r>
            <a:r>
              <a:rPr lang="ru-RU" sz="1300" dirty="0">
                <a:solidFill>
                  <a:schemeClr val="tx1"/>
                </a:solidFill>
              </a:rPr>
              <a:t>.), </a:t>
            </a:r>
            <a:r>
              <a:rPr lang="ru-RU" sz="1300" dirty="0" smtClean="0">
                <a:solidFill>
                  <a:schemeClr val="tx1"/>
                </a:solidFill>
              </a:rPr>
              <a:t>«</a:t>
            </a:r>
            <a:r>
              <a:rPr lang="ru-RU" sz="1300" dirty="0" err="1" smtClean="0">
                <a:solidFill>
                  <a:schemeClr val="tx1"/>
                </a:solidFill>
              </a:rPr>
              <a:t>Кизлярский</a:t>
            </a:r>
            <a:r>
              <a:rPr lang="ru-RU" sz="1300" dirty="0" smtClean="0">
                <a:solidFill>
                  <a:schemeClr val="tx1"/>
                </a:solidFill>
              </a:rPr>
              <a:t> </a:t>
            </a:r>
            <a:r>
              <a:rPr lang="ru-RU" sz="1300" dirty="0">
                <a:solidFill>
                  <a:schemeClr val="tx1"/>
                </a:solidFill>
              </a:rPr>
              <a:t>район» (на </a:t>
            </a:r>
            <a:r>
              <a:rPr lang="ru-RU" sz="1300" dirty="0" smtClean="0">
                <a:solidFill>
                  <a:schemeClr val="tx1"/>
                </a:solidFill>
              </a:rPr>
              <a:t>83,3,0 </a:t>
            </a:r>
            <a:r>
              <a:rPr lang="ru-RU" sz="1300" dirty="0" err="1">
                <a:solidFill>
                  <a:schemeClr val="tx1"/>
                </a:solidFill>
              </a:rPr>
              <a:t>п.п</a:t>
            </a:r>
            <a:r>
              <a:rPr lang="ru-RU" sz="1300" dirty="0">
                <a:solidFill>
                  <a:schemeClr val="tx1"/>
                </a:solidFill>
              </a:rPr>
              <a:t>.), </a:t>
            </a:r>
            <a:r>
              <a:rPr lang="ru-RU" sz="1300" dirty="0" smtClean="0">
                <a:solidFill>
                  <a:schemeClr val="tx1"/>
                </a:solidFill>
              </a:rPr>
              <a:t>«</a:t>
            </a:r>
            <a:r>
              <a:rPr lang="ru-RU" sz="1300" dirty="0" err="1" smtClean="0">
                <a:solidFill>
                  <a:schemeClr val="tx1"/>
                </a:solidFill>
              </a:rPr>
              <a:t>Рутульский</a:t>
            </a:r>
            <a:r>
              <a:rPr lang="ru-RU" sz="1300" dirty="0" smtClean="0">
                <a:solidFill>
                  <a:schemeClr val="tx1"/>
                </a:solidFill>
              </a:rPr>
              <a:t> </a:t>
            </a:r>
            <a:r>
              <a:rPr lang="ru-RU" sz="1300" dirty="0">
                <a:solidFill>
                  <a:schemeClr val="tx1"/>
                </a:solidFill>
              </a:rPr>
              <a:t>район»  (на </a:t>
            </a:r>
            <a:r>
              <a:rPr lang="ru-RU" sz="1300" dirty="0" smtClean="0">
                <a:solidFill>
                  <a:schemeClr val="tx1"/>
                </a:solidFill>
              </a:rPr>
              <a:t>60 </a:t>
            </a:r>
            <a:r>
              <a:rPr lang="ru-RU" sz="1300" dirty="0" err="1">
                <a:solidFill>
                  <a:schemeClr val="tx1"/>
                </a:solidFill>
              </a:rPr>
              <a:t>п.п</a:t>
            </a:r>
            <a:r>
              <a:rPr lang="ru-RU" sz="1300" dirty="0">
                <a:solidFill>
                  <a:schemeClr val="tx1"/>
                </a:solidFill>
              </a:rPr>
              <a:t>.) и </a:t>
            </a:r>
            <a:r>
              <a:rPr lang="ru-RU" sz="1300" dirty="0" smtClean="0">
                <a:solidFill>
                  <a:schemeClr val="tx1"/>
                </a:solidFill>
              </a:rPr>
              <a:t>«</a:t>
            </a:r>
            <a:r>
              <a:rPr lang="ru-RU" sz="1300" dirty="0" err="1" smtClean="0">
                <a:solidFill>
                  <a:schemeClr val="tx1"/>
                </a:solidFill>
              </a:rPr>
              <a:t>Лакский</a:t>
            </a:r>
            <a:r>
              <a:rPr lang="ru-RU" sz="1300" dirty="0" smtClean="0">
                <a:solidFill>
                  <a:schemeClr val="tx1"/>
                </a:solidFill>
              </a:rPr>
              <a:t>  </a:t>
            </a:r>
            <a:r>
              <a:rPr lang="ru-RU" sz="1300" dirty="0">
                <a:solidFill>
                  <a:schemeClr val="tx1"/>
                </a:solidFill>
              </a:rPr>
              <a:t>район»  (на </a:t>
            </a:r>
            <a:r>
              <a:rPr lang="ru-RU" sz="1300" dirty="0" smtClean="0">
                <a:solidFill>
                  <a:schemeClr val="tx1"/>
                </a:solidFill>
              </a:rPr>
              <a:t>50,0  </a:t>
            </a:r>
            <a:r>
              <a:rPr lang="ru-RU" sz="1300" dirty="0" err="1">
                <a:solidFill>
                  <a:schemeClr val="tx1"/>
                </a:solidFill>
              </a:rPr>
              <a:t>п.п</a:t>
            </a:r>
            <a:r>
              <a:rPr lang="ru-RU" sz="1300" dirty="0">
                <a:solidFill>
                  <a:schemeClr val="tx1"/>
                </a:solidFill>
              </a:rPr>
              <a:t>.).</a:t>
            </a:r>
          </a:p>
          <a:p>
            <a:pPr marL="0" indent="431800" algn="just" defTabSz="1042988">
              <a:lnSpc>
                <a:spcPct val="90000"/>
              </a:lnSpc>
              <a:buClr>
                <a:srgbClr val="4F81BD"/>
              </a:buClr>
              <a:buSzPct val="70000"/>
              <a:buNone/>
              <a:tabLst>
                <a:tab pos="0" algn="l"/>
              </a:tabLst>
              <a:defRPr/>
            </a:pPr>
            <a:endParaRPr lang="ru-RU" sz="1300" dirty="0">
              <a:solidFill>
                <a:srgbClr val="000000"/>
              </a:solidFill>
            </a:endParaRPr>
          </a:p>
        </p:txBody>
      </p:sp>
      <p:graphicFrame>
        <p:nvGraphicFramePr>
          <p:cNvPr id="5530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03589"/>
              </p:ext>
            </p:extLst>
          </p:nvPr>
        </p:nvGraphicFramePr>
        <p:xfrm>
          <a:off x="413991" y="1008162"/>
          <a:ext cx="3368675" cy="1725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45" name="Лист" r:id="rId3" imgW="3143267" imgH="1304910" progId="Excel.Sheet.8">
                  <p:embed/>
                </p:oleObj>
              </mc:Choice>
              <mc:Fallback>
                <p:oleObj name="Лист" r:id="rId3" imgW="3143267" imgH="130491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1" y="1008162"/>
                        <a:ext cx="3368675" cy="17259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2567" name="Picture 1367" descr="D:\ДОКУМЕНТЫ 2019 ГОД\ОЦЕНКА ЭФФЕКТИВНОСТИ ОМСУ\СВОДНЫЙ ДОКЛАД\Карты\авар доу 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3" y="2736354"/>
            <a:ext cx="409281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46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Номер слайда 8"/>
          <p:cNvSpPr>
            <a:spLocks noGrp="1"/>
          </p:cNvSpPr>
          <p:nvPr>
            <p:ph type="sldNum" sz="quarter" idx="12"/>
          </p:nvPr>
        </p:nvSpPr>
        <p:spPr bwMode="auto">
          <a:xfrm>
            <a:off x="9873636" y="6817519"/>
            <a:ext cx="432048" cy="3833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3944" indent="-270748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2987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6183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49379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2573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5769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48966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2160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346AD92-CE9C-4344-B4B1-DD9D6DC43F5B}" type="slidenum">
              <a:rPr lang="ru-RU" altLang="ru-RU" sz="1300">
                <a:latin typeface="+mn-lt"/>
              </a:rPr>
              <a:pPr eaLnBrk="1" hangingPunct="1"/>
              <a:t>31</a:t>
            </a:fld>
            <a:endParaRPr lang="ru-RU" altLang="ru-RU" sz="1300" dirty="0">
              <a:latin typeface="+mn-lt"/>
            </a:endParaRPr>
          </a:p>
        </p:txBody>
      </p:sp>
      <p:sp>
        <p:nvSpPr>
          <p:cNvPr id="5734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031875" y="576263"/>
            <a:ext cx="9301163" cy="720725"/>
          </a:xfrm>
        </p:spPr>
        <p:txBody>
          <a:bodyPr lIns="98704" tIns="49350" rIns="98704" bIns="49350">
            <a:noAutofit/>
          </a:bodyPr>
          <a:lstStyle/>
          <a:p>
            <a:pPr algn="ctr" eaLnBrk="1" hangingPunct="1"/>
            <a:r>
              <a:rPr lang="ru-RU" altLang="ru-RU" sz="1600" b="1" i="1" dirty="0">
                <a:solidFill>
                  <a:schemeClr val="tx1"/>
                </a:solidFill>
                <a:latin typeface="+mn-lt"/>
              </a:rPr>
              <a:t>Доля выпускников муниципальных общеобразовательных учреждений, </a:t>
            </a:r>
            <a:br>
              <a:rPr lang="ru-RU" altLang="ru-RU" sz="1600" b="1" i="1" dirty="0">
                <a:solidFill>
                  <a:schemeClr val="tx1"/>
                </a:solidFill>
                <a:latin typeface="+mn-lt"/>
              </a:rPr>
            </a:br>
            <a:r>
              <a:rPr lang="ru-RU" altLang="ru-RU" sz="1600" b="1" i="1" dirty="0">
                <a:solidFill>
                  <a:schemeClr val="tx1"/>
                </a:solidFill>
                <a:latin typeface="+mn-lt"/>
              </a:rPr>
              <a:t>не получивших аттестат о среднем (полном) образовании, в общей численности выпускников муниципальных общеобразовательных учреждений</a:t>
            </a:r>
          </a:p>
        </p:txBody>
      </p:sp>
      <p:sp>
        <p:nvSpPr>
          <p:cNvPr id="57348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4734472" y="1512218"/>
            <a:ext cx="5328592" cy="5516563"/>
          </a:xfrm>
        </p:spPr>
        <p:txBody>
          <a:bodyPr lIns="98704" tIns="49350" rIns="98704" bIns="49350">
            <a:noAutofit/>
          </a:bodyPr>
          <a:lstStyle/>
          <a:p>
            <a:pPr marL="0" indent="389573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По сравнению с 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2017 </a:t>
            </a: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годом в отчетном году </a:t>
            </a:r>
            <a:r>
              <a:rPr lang="ru-RU" altLang="ru-RU" sz="1300" b="1" dirty="0">
                <a:solidFill>
                  <a:schemeClr val="tx1"/>
                </a:solidFill>
                <a:cs typeface="Times New Roman" pitchFamily="18" charset="0"/>
              </a:rPr>
              <a:t>доля выпускников не получивших аттестат о среднем (полном) образовании, в общей численности выпускников муниципальных общеобразовательных учреждений</a:t>
            </a: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 в среднем по муниципальным 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образованиям незначительно  уменьшилась </a:t>
            </a: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и составила – 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9,2%  </a:t>
            </a: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(в 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2017 </a:t>
            </a: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году –  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9,3%).</a:t>
            </a:r>
          </a:p>
          <a:p>
            <a:pPr marL="0" lvl="0" indent="389573" algn="just">
              <a:spcBef>
                <a:spcPct val="0"/>
              </a:spcBef>
              <a:buClr>
                <a:srgbClr val="DEAE00"/>
              </a:buClr>
              <a:buNone/>
              <a:tabLst>
                <a:tab pos="0" algn="l"/>
              </a:tabLst>
            </a:pP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Доля </a:t>
            </a: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выпускников муниципальных общеобразовательных учреждений, не получивших аттестат о среднем (полном) образовании, 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   в  общей </a:t>
            </a: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численности выпускников  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 увеличилась в 24 муниципальных образованиях</a:t>
            </a: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, наиболее 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  значительно  </a:t>
            </a: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в МО 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«</a:t>
            </a:r>
            <a:r>
              <a:rPr lang="ru-RU" altLang="ru-RU" sz="1300" dirty="0" err="1" smtClean="0">
                <a:solidFill>
                  <a:schemeClr val="tx1"/>
                </a:solidFill>
                <a:cs typeface="Times New Roman" pitchFamily="18" charset="0"/>
              </a:rPr>
              <a:t>Докузпаринский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 район</a:t>
            </a: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» (на 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20,9 </a:t>
            </a:r>
            <a:r>
              <a:rPr lang="ru-RU" altLang="ru-RU" sz="1300" dirty="0" err="1" smtClean="0">
                <a:solidFill>
                  <a:schemeClr val="tx1"/>
                </a:solidFill>
                <a:cs typeface="Times New Roman" pitchFamily="18" charset="0"/>
              </a:rPr>
              <a:t>п.п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.),  «Агульский район» (на 14,4 </a:t>
            </a:r>
            <a:r>
              <a:rPr lang="ru-RU" altLang="ru-RU" sz="1300" dirty="0" err="1" smtClean="0">
                <a:solidFill>
                  <a:schemeClr val="tx1"/>
                </a:solidFill>
                <a:cs typeface="Times New Roman" pitchFamily="18" charset="0"/>
              </a:rPr>
              <a:t>п.п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.) и   «</a:t>
            </a:r>
            <a:r>
              <a:rPr lang="ru-RU" altLang="ru-RU" sz="1300" dirty="0" err="1" smtClean="0">
                <a:solidFill>
                  <a:schemeClr val="tx1"/>
                </a:solidFill>
                <a:cs typeface="Times New Roman" pitchFamily="18" charset="0"/>
              </a:rPr>
              <a:t>Ахтынский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 район» </a:t>
            </a: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(на 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10,7 </a:t>
            </a:r>
            <a:r>
              <a:rPr lang="ru-RU" altLang="ru-RU" sz="1300" dirty="0" err="1" smtClean="0">
                <a:solidFill>
                  <a:schemeClr val="tx1"/>
                </a:solidFill>
                <a:cs typeface="Times New Roman" pitchFamily="18" charset="0"/>
              </a:rPr>
              <a:t>п.п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.). </a:t>
            </a:r>
          </a:p>
          <a:p>
            <a:pPr marL="0" lvl="0" indent="389573" algn="just">
              <a:spcBef>
                <a:spcPct val="0"/>
              </a:spcBef>
              <a:buClr>
                <a:srgbClr val="DEAE00"/>
              </a:buClr>
              <a:buNone/>
              <a:tabLst>
                <a:tab pos="0" algn="l"/>
              </a:tabLst>
            </a:pP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В  27 </a:t>
            </a: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МО  наблюдается улучшение 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 данного  показателя.  Максимальное  снижение  показателя отмечено в МО «</a:t>
            </a:r>
            <a:r>
              <a:rPr lang="ru-RU" altLang="ru-RU" sz="1300" dirty="0" err="1" smtClean="0">
                <a:solidFill>
                  <a:schemeClr val="tx1"/>
                </a:solidFill>
                <a:cs typeface="Times New Roman" pitchFamily="18" charset="0"/>
              </a:rPr>
              <a:t>Цумадинский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 район» – на 14  </a:t>
            </a:r>
            <a:r>
              <a:rPr lang="ru-RU" altLang="ru-RU" sz="1300" dirty="0" err="1" smtClean="0">
                <a:solidFill>
                  <a:schemeClr val="tx1"/>
                </a:solidFill>
                <a:cs typeface="Times New Roman" pitchFamily="18" charset="0"/>
              </a:rPr>
              <a:t>п.п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altLang="ru-RU" sz="1300" dirty="0">
              <a:solidFill>
                <a:schemeClr val="tx1"/>
              </a:solidFill>
              <a:cs typeface="Times New Roman" pitchFamily="18" charset="0"/>
            </a:endParaRPr>
          </a:p>
          <a:p>
            <a:pPr marL="0" indent="389573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В МО «</a:t>
            </a:r>
            <a:r>
              <a:rPr lang="ru-RU" altLang="ru-RU" sz="1300" dirty="0" err="1" smtClean="0">
                <a:solidFill>
                  <a:schemeClr val="tx1"/>
                </a:solidFill>
                <a:cs typeface="Times New Roman" pitchFamily="18" charset="0"/>
              </a:rPr>
              <a:t>Лакский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 район», «</a:t>
            </a:r>
            <a:r>
              <a:rPr lang="ru-RU" altLang="ru-RU" sz="1300" dirty="0" err="1" smtClean="0">
                <a:solidFill>
                  <a:schemeClr val="tx1"/>
                </a:solidFill>
                <a:cs typeface="Times New Roman" pitchFamily="18" charset="0"/>
              </a:rPr>
              <a:t>Цумадинский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 район», «</a:t>
            </a:r>
            <a:r>
              <a:rPr lang="ru-RU" altLang="ru-RU" sz="1300" dirty="0" err="1" smtClean="0">
                <a:solidFill>
                  <a:schemeClr val="tx1"/>
                </a:solidFill>
                <a:cs typeface="Times New Roman" pitchFamily="18" charset="0"/>
              </a:rPr>
              <a:t>Гунибский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 район», «город Кизляр» значения показателя составили от 0 до  1,5%. Это наилучшие значения  показателя среди муниципальных образований.</a:t>
            </a:r>
            <a:endParaRPr lang="ru-RU" altLang="ru-RU" sz="1300" dirty="0">
              <a:solidFill>
                <a:schemeClr val="tx1"/>
              </a:solidFill>
              <a:cs typeface="Times New Roman" pitchFamily="18" charset="0"/>
            </a:endParaRPr>
          </a:p>
          <a:p>
            <a:pPr marL="0" indent="389573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Наихудшие значения 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зафиксированы </a:t>
            </a: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в общеобразовательных  учреждениях МО  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«</a:t>
            </a:r>
            <a:r>
              <a:rPr lang="ru-RU" altLang="ru-RU" sz="1300" dirty="0" err="1" smtClean="0">
                <a:solidFill>
                  <a:schemeClr val="tx1"/>
                </a:solidFill>
                <a:cs typeface="Times New Roman" pitchFamily="18" charset="0"/>
              </a:rPr>
              <a:t>Левашинский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 район», «</a:t>
            </a:r>
            <a:r>
              <a:rPr lang="ru-RU" altLang="ru-RU" sz="1300" dirty="0" err="1" smtClean="0">
                <a:solidFill>
                  <a:schemeClr val="tx1"/>
                </a:solidFill>
                <a:cs typeface="Times New Roman" pitchFamily="18" charset="0"/>
              </a:rPr>
              <a:t>Акушинский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 район», «Агульский район», «</a:t>
            </a:r>
            <a:r>
              <a:rPr lang="ru-RU" altLang="ru-RU" sz="1300" dirty="0" err="1" smtClean="0">
                <a:solidFill>
                  <a:schemeClr val="tx1"/>
                </a:solidFill>
                <a:cs typeface="Times New Roman" pitchFamily="18" charset="0"/>
              </a:rPr>
              <a:t>Докузпаринский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 район»  и «</a:t>
            </a:r>
            <a:r>
              <a:rPr lang="ru-RU" altLang="ru-RU" sz="1300" dirty="0" err="1" smtClean="0">
                <a:solidFill>
                  <a:schemeClr val="tx1"/>
                </a:solidFill>
                <a:cs typeface="Times New Roman" pitchFamily="18" charset="0"/>
              </a:rPr>
              <a:t>Цунтинский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 район» (от 20 до 34%).</a:t>
            </a:r>
          </a:p>
          <a:p>
            <a:pPr marL="0" indent="389573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В целях </a:t>
            </a: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развития сферы общего образования в 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республике в рамках государственной программы «Развитие образования в Республике Дагестан» на 2015 – 2020 годы, реализуется подпрограмма «Развитие общего образования детей».</a:t>
            </a:r>
          </a:p>
        </p:txBody>
      </p:sp>
      <p:sp>
        <p:nvSpPr>
          <p:cNvPr id="57349" name="Rectangle 6"/>
          <p:cNvSpPr>
            <a:spLocks noChangeArrowheads="1"/>
          </p:cNvSpPr>
          <p:nvPr/>
        </p:nvSpPr>
        <p:spPr bwMode="auto">
          <a:xfrm>
            <a:off x="269975" y="1405881"/>
            <a:ext cx="3901579" cy="75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25" tIns="43263" rIns="86525" bIns="43263" anchor="ctr"/>
          <a:lstStyle>
            <a:lvl1pPr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200" i="1" dirty="0">
                <a:solidFill>
                  <a:srgbClr val="000000"/>
                </a:solidFill>
                <a:latin typeface="+mn-lt"/>
              </a:rPr>
              <a:t>Доля выпускников общеобразовательных учреждений, не получивших аттестат, в общей численности выпускников  общеобразовательных </a:t>
            </a:r>
            <a:r>
              <a:rPr lang="ru-RU" altLang="ru-RU" sz="1200" i="1" dirty="0" smtClean="0">
                <a:solidFill>
                  <a:srgbClr val="000000"/>
                </a:solidFill>
                <a:latin typeface="+mn-lt"/>
              </a:rPr>
              <a:t>учреждений, </a:t>
            </a:r>
            <a:r>
              <a:rPr lang="ru-RU" altLang="ru-RU" sz="1200" i="1" dirty="0">
                <a:solidFill>
                  <a:srgbClr val="000000"/>
                </a:solidFill>
                <a:latin typeface="+mn-lt"/>
              </a:rPr>
              <a:t>%</a:t>
            </a:r>
          </a:p>
        </p:txBody>
      </p:sp>
      <p:graphicFrame>
        <p:nvGraphicFramePr>
          <p:cNvPr id="5735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027479"/>
              </p:ext>
            </p:extLst>
          </p:nvPr>
        </p:nvGraphicFramePr>
        <p:xfrm>
          <a:off x="846138" y="2160588"/>
          <a:ext cx="2892425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38" name="Лист" r:id="rId4" imgW="3943401" imgH="1266840" progId="Excel.Sheet.8">
                  <p:embed/>
                </p:oleObj>
              </mc:Choice>
              <mc:Fallback>
                <p:oleObj name="Лист" r:id="rId4" imgW="3943401" imgH="126684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138" y="2160588"/>
                        <a:ext cx="2892425" cy="1368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680061"/>
              </p:ext>
            </p:extLst>
          </p:nvPr>
        </p:nvGraphicFramePr>
        <p:xfrm>
          <a:off x="702023" y="144066"/>
          <a:ext cx="8906417" cy="4069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9064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06931">
                <a:tc>
                  <a:txBody>
                    <a:bodyPr/>
                    <a:lstStyle/>
                    <a:p>
                      <a:pPr marL="0" algn="ctr" defTabSz="1042504" rtl="0" eaLnBrk="1" latinLnBrk="0" hangingPunct="1"/>
                      <a:r>
                        <a:rPr lang="ru-RU" sz="2100" b="1" kern="12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</a:rPr>
                        <a:t>3. Общее и дополнительное образование</a:t>
                      </a:r>
                      <a:endParaRPr lang="ru-RU" sz="2100" b="1" kern="12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88358" marR="88358" marT="43446" marB="43446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9268" name="Picture 1380" descr="D:\ДОКУМЕНТЫ 2019 ГОД\ОЦЕНКА ЭФФЕКТИВНОСТИ ОМСУ\СВОДНЫЙ ДОКЛАД\Карты\аттестат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1" y="3528441"/>
            <a:ext cx="3600400" cy="331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062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16571" y="727335"/>
            <a:ext cx="8544012" cy="838548"/>
          </a:xfrm>
          <a:prstGeom prst="rect">
            <a:avLst/>
          </a:prstGeom>
          <a:noFill/>
        </p:spPr>
        <p:txBody>
          <a:bodyPr wrap="square" lIns="98916" tIns="49459" rIns="98916" bIns="49459" rtlCol="0">
            <a:spAutoFit/>
          </a:bodyPr>
          <a:lstStyle/>
          <a:p>
            <a:pPr algn="ctr"/>
            <a:r>
              <a:rPr lang="ru-RU" sz="1600" b="1" dirty="0"/>
              <a:t>Доля выпускников муниципальных общеобразовательных учреждений, не получивших аттестат о среднем (полном) образовании, в общей численности выпускников муниципальных общеобразовательных учреждений (%)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5738259"/>
              </p:ext>
            </p:extLst>
          </p:nvPr>
        </p:nvGraphicFramePr>
        <p:xfrm>
          <a:off x="341983" y="1533837"/>
          <a:ext cx="9793088" cy="5114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847039" y="6840810"/>
            <a:ext cx="488605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32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3117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4"/>
          <p:cNvSpPr>
            <a:spLocks noGrp="1" noChangeArrowheads="1"/>
          </p:cNvSpPr>
          <p:nvPr>
            <p:ph type="title"/>
          </p:nvPr>
        </p:nvSpPr>
        <p:spPr>
          <a:xfrm>
            <a:off x="556029" y="292338"/>
            <a:ext cx="9299121" cy="855698"/>
          </a:xfrm>
        </p:spPr>
        <p:txBody>
          <a:bodyPr tIns="43350">
            <a:normAutofit/>
          </a:bodyPr>
          <a:lstStyle/>
          <a:p>
            <a:pPr algn="ctr" eaLnBrk="1" hangingPunct="1"/>
            <a:r>
              <a:rPr lang="ru-RU" altLang="ru-RU" sz="1600" b="1" i="1" dirty="0">
                <a:solidFill>
                  <a:schemeClr val="tx1"/>
                </a:solidFill>
                <a:latin typeface="+mn-lt"/>
              </a:rPr>
              <a:t>Доля  муниципальных общеобразовательных учреждений, </a:t>
            </a:r>
            <a:br>
              <a:rPr lang="ru-RU" altLang="ru-RU" sz="1600" b="1" i="1" dirty="0">
                <a:solidFill>
                  <a:schemeClr val="tx1"/>
                </a:solidFill>
                <a:latin typeface="+mn-lt"/>
              </a:rPr>
            </a:br>
            <a:r>
              <a:rPr lang="ru-RU" altLang="ru-RU" sz="1600" b="1" i="1" dirty="0">
                <a:solidFill>
                  <a:schemeClr val="tx1"/>
                </a:solidFill>
                <a:latin typeface="+mn-lt"/>
              </a:rPr>
              <a:t>соответствующих современным требованиям обучения, в общем количестве</a:t>
            </a:r>
            <a:br>
              <a:rPr lang="ru-RU" altLang="ru-RU" sz="1600" b="1" i="1" dirty="0">
                <a:solidFill>
                  <a:schemeClr val="tx1"/>
                </a:solidFill>
                <a:latin typeface="+mn-lt"/>
              </a:rPr>
            </a:br>
            <a:r>
              <a:rPr lang="ru-RU" altLang="ru-RU" sz="1600" b="1" i="1" dirty="0">
                <a:solidFill>
                  <a:schemeClr val="tx1"/>
                </a:solidFill>
                <a:latin typeface="+mn-lt"/>
              </a:rPr>
              <a:t>муниципальных  общеобразовательных учреждений  </a:t>
            </a:r>
          </a:p>
        </p:txBody>
      </p:sp>
      <p:graphicFrame>
        <p:nvGraphicFramePr>
          <p:cNvPr id="58371" name="Object 39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75273993"/>
              </p:ext>
            </p:extLst>
          </p:nvPr>
        </p:nvGraphicFramePr>
        <p:xfrm>
          <a:off x="812800" y="1914525"/>
          <a:ext cx="2803525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56" name="Лист" r:id="rId3" imgW="3038455" imgH="1209600" progId="Excel.Sheet.8">
                  <p:embed/>
                </p:oleObj>
              </mc:Choice>
              <mc:Fallback>
                <p:oleObj name="Лист" r:id="rId3" imgW="3038455" imgH="1209600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1914525"/>
                        <a:ext cx="2803525" cy="1116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1" name="Rectangle 8"/>
          <p:cNvSpPr>
            <a:spLocks noChangeArrowheads="1"/>
          </p:cNvSpPr>
          <p:nvPr/>
        </p:nvSpPr>
        <p:spPr bwMode="auto">
          <a:xfrm>
            <a:off x="243174" y="1152178"/>
            <a:ext cx="4123397" cy="616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94" tIns="43248" rIns="86494" bIns="43248" anchor="ctr"/>
          <a:lstStyle/>
          <a:p>
            <a:pPr algn="ctr">
              <a:defRPr/>
            </a:pPr>
            <a:r>
              <a:rPr lang="ru-RU" sz="1000" i="1" dirty="0">
                <a:solidFill>
                  <a:prstClr val="black"/>
                </a:solidFill>
                <a:ea typeface="+mj-ea"/>
                <a:cs typeface="+mj-cs"/>
              </a:rPr>
              <a:t>Доля  муниципальных общеобразовательных </a:t>
            </a:r>
          </a:p>
          <a:p>
            <a:pPr algn="ctr">
              <a:defRPr/>
            </a:pPr>
            <a:r>
              <a:rPr lang="ru-RU" sz="1000" i="1" dirty="0">
                <a:solidFill>
                  <a:prstClr val="black"/>
                </a:solidFill>
                <a:ea typeface="+mj-ea"/>
                <a:cs typeface="+mj-cs"/>
              </a:rPr>
              <a:t>учреждений,  соответствующих современным требованиям </a:t>
            </a:r>
          </a:p>
          <a:p>
            <a:pPr algn="ctr">
              <a:defRPr/>
            </a:pPr>
            <a:r>
              <a:rPr lang="ru-RU" sz="1000" i="1" dirty="0">
                <a:solidFill>
                  <a:prstClr val="black"/>
                </a:solidFill>
                <a:ea typeface="+mj-ea"/>
                <a:cs typeface="+mj-cs"/>
              </a:rPr>
              <a:t>обучения, в общем количестве муниципальных</a:t>
            </a:r>
          </a:p>
          <a:p>
            <a:pPr algn="ctr">
              <a:defRPr/>
            </a:pPr>
            <a:r>
              <a:rPr lang="ru-RU" sz="1000" i="1" dirty="0">
                <a:solidFill>
                  <a:prstClr val="black"/>
                </a:solidFill>
                <a:ea typeface="+mj-ea"/>
                <a:cs typeface="+mj-cs"/>
              </a:rPr>
              <a:t>  общеобразовательных  учреждений , %</a:t>
            </a:r>
            <a:endParaRPr lang="ru-RU" sz="1000" i="1" dirty="0">
              <a:solidFill>
                <a:srgbClr val="000000"/>
              </a:solidFill>
            </a:endParaRP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4598566" y="1152178"/>
            <a:ext cx="5256584" cy="5653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28" tIns="49315" rIns="98628" bIns="49315"/>
          <a:lstStyle>
            <a:lvl1pPr indent="3238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endParaRPr lang="ru-RU" altLang="ru-RU" sz="1300" dirty="0" smtClean="0">
              <a:latin typeface="+mn-lt"/>
            </a:endParaRPr>
          </a:p>
          <a:p>
            <a:pPr algn="just" eaLnBrk="1" hangingPunct="1"/>
            <a:r>
              <a:rPr lang="ru-RU" altLang="ru-RU" sz="1300" dirty="0" smtClean="0">
                <a:latin typeface="+mn-lt"/>
              </a:rPr>
              <a:t>Показатель </a:t>
            </a:r>
            <a:r>
              <a:rPr lang="ru-RU" altLang="ru-RU" sz="1300" b="1" dirty="0">
                <a:latin typeface="+mn-lt"/>
              </a:rPr>
              <a:t>«доля   муниципальных  общеобразовательных  учреждений,  соответствующих современным требованиям обучения, в общем количестве муниципальных общеобразовательных учреждений» </a:t>
            </a:r>
            <a:r>
              <a:rPr lang="ru-RU" altLang="ru-RU" sz="1300" dirty="0">
                <a:latin typeface="+mn-lt"/>
              </a:rPr>
              <a:t>характеризует  степень соответствия образовательных учреждений современным требованиям   организации образовательного процесса и качеству результатов  </a:t>
            </a:r>
            <a:r>
              <a:rPr lang="ru-RU" altLang="ru-RU" sz="1300" dirty="0" smtClean="0">
                <a:latin typeface="+mn-lt"/>
              </a:rPr>
              <a:t>образования. </a:t>
            </a:r>
            <a:endParaRPr lang="ru-RU" altLang="ru-RU" sz="1300" dirty="0">
              <a:latin typeface="+mn-lt"/>
            </a:endParaRPr>
          </a:p>
          <a:p>
            <a:pPr algn="just" eaLnBrk="1" hangingPunct="1"/>
            <a:r>
              <a:rPr lang="ru-RU" altLang="ru-RU" sz="1300" dirty="0">
                <a:latin typeface="+mn-lt"/>
              </a:rPr>
              <a:t>Доля муниципальных общеобразовательных учреждений,  соответствующих современным требованиям  обучения, в общем количестве муниципальных общеобразовательных учреждений в среднем по муниципальным образованиям в </a:t>
            </a:r>
            <a:r>
              <a:rPr lang="ru-RU" altLang="ru-RU" sz="1300" dirty="0" smtClean="0">
                <a:latin typeface="+mn-lt"/>
              </a:rPr>
              <a:t>2018 году осталась на уровне предшествующего года и  </a:t>
            </a:r>
            <a:r>
              <a:rPr lang="ru-RU" altLang="ru-RU" sz="1300" dirty="0">
                <a:latin typeface="+mn-lt"/>
              </a:rPr>
              <a:t>составила  </a:t>
            </a:r>
            <a:r>
              <a:rPr lang="ru-RU" altLang="ru-RU" sz="1300" dirty="0" smtClean="0">
                <a:latin typeface="+mn-lt"/>
              </a:rPr>
              <a:t>43%.</a:t>
            </a:r>
            <a:endParaRPr lang="ru-RU" altLang="ru-RU" sz="1300" dirty="0">
              <a:latin typeface="+mn-lt"/>
            </a:endParaRPr>
          </a:p>
          <a:p>
            <a:pPr algn="just" eaLnBrk="1" hangingPunct="1"/>
            <a:r>
              <a:rPr lang="ru-RU" altLang="ru-RU" sz="1300" dirty="0">
                <a:solidFill>
                  <a:srgbClr val="FF0000"/>
                </a:solidFill>
                <a:latin typeface="+mn-lt"/>
              </a:rPr>
              <a:t>  </a:t>
            </a:r>
            <a:r>
              <a:rPr lang="ru-RU" altLang="ru-RU" sz="1300" dirty="0">
                <a:latin typeface="+mn-lt"/>
              </a:rPr>
              <a:t>В МО «город Избербаш», «город Каспийск</a:t>
            </a:r>
            <a:r>
              <a:rPr lang="ru-RU" altLang="ru-RU" sz="1300" dirty="0" smtClean="0">
                <a:latin typeface="+mn-lt"/>
              </a:rPr>
              <a:t>», «город Хасавюрт», «</a:t>
            </a:r>
            <a:r>
              <a:rPr lang="ru-RU" altLang="ru-RU" sz="1300" dirty="0" err="1">
                <a:latin typeface="+mn-lt"/>
              </a:rPr>
              <a:t>Кумторкалинский</a:t>
            </a:r>
            <a:r>
              <a:rPr lang="ru-RU" altLang="ru-RU" sz="1300" dirty="0">
                <a:latin typeface="+mn-lt"/>
              </a:rPr>
              <a:t> район</a:t>
            </a:r>
            <a:r>
              <a:rPr lang="ru-RU" altLang="ru-RU" sz="1300" dirty="0" smtClean="0">
                <a:latin typeface="+mn-lt"/>
              </a:rPr>
              <a:t>», «</a:t>
            </a:r>
            <a:r>
              <a:rPr lang="ru-RU" altLang="ru-RU" sz="1300" dirty="0" err="1" smtClean="0">
                <a:latin typeface="+mn-lt"/>
              </a:rPr>
              <a:t>Казбековский</a:t>
            </a:r>
            <a:r>
              <a:rPr lang="ru-RU" altLang="ru-RU" sz="1300" dirty="0" smtClean="0">
                <a:latin typeface="+mn-lt"/>
              </a:rPr>
              <a:t> район»,  </a:t>
            </a:r>
            <a:r>
              <a:rPr lang="ru-RU" altLang="ru-RU" sz="1300" dirty="0">
                <a:latin typeface="+mn-lt"/>
              </a:rPr>
              <a:t>«</a:t>
            </a:r>
            <a:r>
              <a:rPr lang="ru-RU" altLang="ru-RU" sz="1300" dirty="0" err="1">
                <a:latin typeface="+mn-lt"/>
              </a:rPr>
              <a:t>Акушинский</a:t>
            </a:r>
            <a:r>
              <a:rPr lang="ru-RU" altLang="ru-RU" sz="1300" dirty="0">
                <a:latin typeface="+mn-lt"/>
              </a:rPr>
              <a:t> район</a:t>
            </a:r>
            <a:r>
              <a:rPr lang="ru-RU" altLang="ru-RU" sz="1300" dirty="0" smtClean="0">
                <a:latin typeface="+mn-lt"/>
              </a:rPr>
              <a:t>» и «город </a:t>
            </a:r>
            <a:r>
              <a:rPr lang="ru-RU" altLang="ru-RU" sz="1300" dirty="0" err="1" smtClean="0">
                <a:latin typeface="+mn-lt"/>
              </a:rPr>
              <a:t>Кизилюрт</a:t>
            </a:r>
            <a:r>
              <a:rPr lang="ru-RU" altLang="ru-RU" sz="1300" dirty="0" smtClean="0">
                <a:latin typeface="+mn-lt"/>
              </a:rPr>
              <a:t>»  </a:t>
            </a:r>
            <a:r>
              <a:rPr lang="ru-RU" altLang="ru-RU" sz="1300" dirty="0">
                <a:latin typeface="+mn-lt"/>
              </a:rPr>
              <a:t>все муниципальные общеобразовательные учреждения соответствуют современным требованиям </a:t>
            </a:r>
            <a:r>
              <a:rPr lang="ru-RU" altLang="ru-RU" sz="1300" dirty="0" smtClean="0">
                <a:latin typeface="+mn-lt"/>
              </a:rPr>
              <a:t>обучения. Высокая </a:t>
            </a:r>
            <a:r>
              <a:rPr lang="ru-RU" altLang="ru-RU" sz="1300" dirty="0">
                <a:latin typeface="+mn-lt"/>
              </a:rPr>
              <a:t>доля общеобразовательных  учреждений, соответствующих современным </a:t>
            </a:r>
            <a:r>
              <a:rPr lang="ru-RU" altLang="ru-RU" sz="1300" dirty="0" smtClean="0">
                <a:latin typeface="+mn-lt"/>
              </a:rPr>
              <a:t>требованиям, </a:t>
            </a:r>
            <a:r>
              <a:rPr lang="ru-RU" altLang="ru-RU" sz="1300" dirty="0">
                <a:latin typeface="+mn-lt"/>
              </a:rPr>
              <a:t>отмечается также в  </a:t>
            </a:r>
            <a:r>
              <a:rPr lang="ru-RU" altLang="ru-RU" sz="1300" dirty="0" smtClean="0">
                <a:latin typeface="+mn-lt"/>
              </a:rPr>
              <a:t>МО «</a:t>
            </a:r>
            <a:r>
              <a:rPr lang="ru-RU" altLang="ru-RU" sz="1300" dirty="0" err="1" smtClean="0">
                <a:latin typeface="+mn-lt"/>
              </a:rPr>
              <a:t>Докузпаринский</a:t>
            </a:r>
            <a:r>
              <a:rPr lang="ru-RU" altLang="ru-RU" sz="1300" dirty="0" smtClean="0">
                <a:latin typeface="+mn-lt"/>
              </a:rPr>
              <a:t> район», «Дербентский район» и МО «</a:t>
            </a:r>
            <a:r>
              <a:rPr lang="ru-RU" altLang="ru-RU" sz="1300" dirty="0" err="1" smtClean="0">
                <a:latin typeface="+mn-lt"/>
              </a:rPr>
              <a:t>Новолакский</a:t>
            </a:r>
            <a:r>
              <a:rPr lang="ru-RU" altLang="ru-RU" sz="1300" dirty="0" smtClean="0">
                <a:latin typeface="+mn-lt"/>
              </a:rPr>
              <a:t>  район»   - 90% и более.</a:t>
            </a:r>
          </a:p>
          <a:p>
            <a:pPr algn="just" eaLnBrk="1" hangingPunct="1"/>
            <a:r>
              <a:rPr lang="ru-RU" altLang="ru-RU" sz="1300" dirty="0" smtClean="0">
                <a:solidFill>
                  <a:srgbClr val="FF0000"/>
                </a:solidFill>
                <a:latin typeface="+mn-lt"/>
              </a:rPr>
              <a:t>  </a:t>
            </a:r>
            <a:r>
              <a:rPr lang="ru-RU" altLang="ru-RU" sz="1300" dirty="0">
                <a:latin typeface="+mn-lt"/>
              </a:rPr>
              <a:t>Низкие  значения показателя  зафиксированы в МО </a:t>
            </a:r>
            <a:r>
              <a:rPr lang="ru-RU" altLang="ru-RU" sz="1300" dirty="0" smtClean="0">
                <a:latin typeface="+mn-lt"/>
              </a:rPr>
              <a:t>«</a:t>
            </a:r>
            <a:r>
              <a:rPr lang="ru-RU" altLang="ru-RU" sz="1300" dirty="0" err="1" smtClean="0">
                <a:latin typeface="+mn-lt"/>
              </a:rPr>
              <a:t>Ахтынский</a:t>
            </a:r>
            <a:r>
              <a:rPr lang="ru-RU" altLang="ru-RU" sz="1300" dirty="0" smtClean="0">
                <a:latin typeface="+mn-lt"/>
              </a:rPr>
              <a:t> </a:t>
            </a:r>
            <a:r>
              <a:rPr lang="ru-RU" altLang="ru-RU" sz="1300" dirty="0">
                <a:latin typeface="+mn-lt"/>
              </a:rPr>
              <a:t>район», </a:t>
            </a:r>
            <a:r>
              <a:rPr lang="ru-RU" altLang="ru-RU" sz="1300" dirty="0" smtClean="0">
                <a:latin typeface="+mn-lt"/>
              </a:rPr>
              <a:t>«</a:t>
            </a:r>
            <a:r>
              <a:rPr lang="ru-RU" altLang="ru-RU" sz="1300" dirty="0" err="1" smtClean="0">
                <a:latin typeface="+mn-lt"/>
              </a:rPr>
              <a:t>Дахадаевский</a:t>
            </a:r>
            <a:r>
              <a:rPr lang="ru-RU" altLang="ru-RU" sz="1300" dirty="0" smtClean="0">
                <a:latin typeface="+mn-lt"/>
              </a:rPr>
              <a:t>  </a:t>
            </a:r>
            <a:r>
              <a:rPr lang="ru-RU" altLang="ru-RU" sz="1300" dirty="0">
                <a:latin typeface="+mn-lt"/>
              </a:rPr>
              <a:t>район», </a:t>
            </a:r>
            <a:r>
              <a:rPr lang="ru-RU" altLang="ru-RU" sz="1300" dirty="0" smtClean="0">
                <a:latin typeface="+mn-lt"/>
              </a:rPr>
              <a:t>«</a:t>
            </a:r>
            <a:r>
              <a:rPr lang="ru-RU" altLang="ru-RU" sz="1300" dirty="0" err="1" smtClean="0">
                <a:latin typeface="+mn-lt"/>
              </a:rPr>
              <a:t>Ахвахский</a:t>
            </a:r>
            <a:r>
              <a:rPr lang="ru-RU" altLang="ru-RU" sz="1300" dirty="0" smtClean="0">
                <a:latin typeface="+mn-lt"/>
              </a:rPr>
              <a:t> </a:t>
            </a:r>
            <a:r>
              <a:rPr lang="ru-RU" altLang="ru-RU" sz="1300" dirty="0">
                <a:latin typeface="+mn-lt"/>
              </a:rPr>
              <a:t>район», </a:t>
            </a:r>
            <a:r>
              <a:rPr lang="ru-RU" altLang="ru-RU" sz="1300" dirty="0" smtClean="0">
                <a:latin typeface="+mn-lt"/>
              </a:rPr>
              <a:t>«Ботлихский </a:t>
            </a:r>
            <a:r>
              <a:rPr lang="ru-RU" altLang="ru-RU" sz="1300" dirty="0">
                <a:latin typeface="+mn-lt"/>
              </a:rPr>
              <a:t>район», </a:t>
            </a:r>
            <a:r>
              <a:rPr lang="ru-RU" altLang="ru-RU" sz="1300" dirty="0" smtClean="0">
                <a:latin typeface="+mn-lt"/>
              </a:rPr>
              <a:t>  «</a:t>
            </a:r>
            <a:r>
              <a:rPr lang="ru-RU" altLang="ru-RU" sz="1300" dirty="0" err="1" smtClean="0">
                <a:latin typeface="+mn-lt"/>
              </a:rPr>
              <a:t>Цунтинский</a:t>
            </a:r>
            <a:r>
              <a:rPr lang="ru-RU" altLang="ru-RU" sz="1300" dirty="0" smtClean="0">
                <a:latin typeface="+mn-lt"/>
              </a:rPr>
              <a:t> </a:t>
            </a:r>
            <a:r>
              <a:rPr lang="ru-RU" altLang="ru-RU" sz="1300" dirty="0">
                <a:latin typeface="+mn-lt"/>
              </a:rPr>
              <a:t>район», </a:t>
            </a:r>
            <a:r>
              <a:rPr lang="ru-RU" altLang="ru-RU" sz="1300" dirty="0" smtClean="0">
                <a:latin typeface="+mn-lt"/>
              </a:rPr>
              <a:t>«</a:t>
            </a:r>
            <a:r>
              <a:rPr lang="ru-RU" altLang="ru-RU" sz="1300" dirty="0" err="1" smtClean="0">
                <a:latin typeface="+mn-lt"/>
              </a:rPr>
              <a:t>Цумадинский</a:t>
            </a:r>
            <a:r>
              <a:rPr lang="ru-RU" altLang="ru-RU" sz="1300" dirty="0" smtClean="0">
                <a:latin typeface="+mn-lt"/>
              </a:rPr>
              <a:t> </a:t>
            </a:r>
            <a:r>
              <a:rPr lang="ru-RU" altLang="ru-RU" sz="1300" dirty="0">
                <a:latin typeface="+mn-lt"/>
              </a:rPr>
              <a:t>район», </a:t>
            </a:r>
            <a:r>
              <a:rPr lang="ru-RU" altLang="ru-RU" sz="1300" dirty="0" smtClean="0">
                <a:latin typeface="+mn-lt"/>
              </a:rPr>
              <a:t>«Агульский </a:t>
            </a:r>
            <a:r>
              <a:rPr lang="ru-RU" altLang="ru-RU" sz="1300" dirty="0">
                <a:latin typeface="+mn-lt"/>
              </a:rPr>
              <a:t>район», </a:t>
            </a:r>
            <a:r>
              <a:rPr lang="ru-RU" altLang="ru-RU" sz="1300" dirty="0" smtClean="0">
                <a:latin typeface="+mn-lt"/>
              </a:rPr>
              <a:t>«</a:t>
            </a:r>
            <a:r>
              <a:rPr lang="ru-RU" altLang="ru-RU" sz="1300" dirty="0" err="1" smtClean="0">
                <a:latin typeface="+mn-lt"/>
              </a:rPr>
              <a:t>Чародинский</a:t>
            </a:r>
            <a:r>
              <a:rPr lang="ru-RU" altLang="ru-RU" sz="1300" dirty="0" smtClean="0">
                <a:latin typeface="+mn-lt"/>
              </a:rPr>
              <a:t>  </a:t>
            </a:r>
            <a:r>
              <a:rPr lang="ru-RU" altLang="ru-RU" sz="1300" dirty="0">
                <a:latin typeface="+mn-lt"/>
              </a:rPr>
              <a:t>район» и </a:t>
            </a:r>
            <a:r>
              <a:rPr lang="ru-RU" altLang="ru-RU" sz="1300" dirty="0" smtClean="0">
                <a:latin typeface="+mn-lt"/>
              </a:rPr>
              <a:t>«</a:t>
            </a:r>
            <a:r>
              <a:rPr lang="ru-RU" altLang="ru-RU" sz="1300" dirty="0" err="1" smtClean="0">
                <a:latin typeface="+mn-lt"/>
              </a:rPr>
              <a:t>Гунибский</a:t>
            </a:r>
            <a:r>
              <a:rPr lang="ru-RU" altLang="ru-RU" sz="1300" dirty="0" smtClean="0">
                <a:latin typeface="+mn-lt"/>
              </a:rPr>
              <a:t> район</a:t>
            </a:r>
            <a:r>
              <a:rPr lang="ru-RU" altLang="ru-RU" sz="1300" dirty="0">
                <a:latin typeface="+mn-lt"/>
              </a:rPr>
              <a:t>»  (до  30</a:t>
            </a:r>
            <a:r>
              <a:rPr lang="ru-RU" altLang="ru-RU" sz="1300" dirty="0" smtClean="0">
                <a:latin typeface="+mn-lt"/>
              </a:rPr>
              <a:t>%).</a:t>
            </a:r>
          </a:p>
          <a:p>
            <a:pPr algn="just" eaLnBrk="1" hangingPunct="1"/>
            <a:r>
              <a:rPr lang="ru-RU" altLang="ru-RU" sz="1300" dirty="0" smtClean="0">
                <a:latin typeface="+mn-lt"/>
              </a:rPr>
              <a:t>  </a:t>
            </a:r>
            <a:r>
              <a:rPr lang="ru-RU" altLang="ru-RU" sz="1300" dirty="0">
                <a:latin typeface="+mn-lt"/>
              </a:rPr>
              <a:t>В </a:t>
            </a:r>
            <a:r>
              <a:rPr lang="ru-RU" altLang="ru-RU" sz="1300" dirty="0" smtClean="0">
                <a:latin typeface="+mn-lt"/>
              </a:rPr>
              <a:t>13 МО муниципальные общеобразовательные  учреждения, </a:t>
            </a:r>
            <a:r>
              <a:rPr lang="ru-RU" altLang="ru-RU" sz="1300" dirty="0">
                <a:latin typeface="+mn-lt"/>
              </a:rPr>
              <a:t>соответствующие современным требованиям  </a:t>
            </a:r>
            <a:r>
              <a:rPr lang="ru-RU" altLang="ru-RU" sz="1300" dirty="0" smtClean="0">
                <a:latin typeface="+mn-lt"/>
              </a:rPr>
              <a:t>обучения, отсутствуют.</a:t>
            </a:r>
            <a:endParaRPr lang="ru-RU" altLang="ru-RU" sz="1300" dirty="0">
              <a:latin typeface="+mn-lt"/>
            </a:endParaRPr>
          </a:p>
          <a:p>
            <a:pPr algn="just"/>
            <a:r>
              <a:rPr lang="ru-RU" altLang="ru-RU" sz="130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  </a:t>
            </a:r>
            <a:r>
              <a:rPr lang="ru-RU" altLang="ru-RU" sz="1300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14265" name="Picture 953" descr="D:\ДОКУМЕНТЫ 2017 ГОД\ОЦЕНКА ЭФФЕКТИВНОСТИ ОМСУ\СВОДНЫЙ ДОКЛАД\Карты\школы соврем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7" y="3096394"/>
            <a:ext cx="390114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768802"/>
            <a:ext cx="416597" cy="427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33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048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Номер слайда 8"/>
          <p:cNvSpPr>
            <a:spLocks noGrp="1"/>
          </p:cNvSpPr>
          <p:nvPr>
            <p:ph type="sldNum" sz="quarter" idx="12"/>
          </p:nvPr>
        </p:nvSpPr>
        <p:spPr bwMode="auto">
          <a:xfrm>
            <a:off x="9775031" y="6768802"/>
            <a:ext cx="560613" cy="427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3944" indent="-270748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2987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6183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49379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2573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5769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48966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2160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300" dirty="0" smtClean="0">
                <a:latin typeface="+mj-lt"/>
              </a:rPr>
              <a:t>34</a:t>
            </a:r>
            <a:endParaRPr lang="ru-RU" altLang="ru-RU" sz="1300" dirty="0">
              <a:latin typeface="+mj-lt"/>
            </a:endParaRP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615950" y="144463"/>
            <a:ext cx="9717088" cy="801687"/>
          </a:xfrm>
        </p:spPr>
        <p:txBody>
          <a:bodyPr lIns="98704" tIns="49350" rIns="98704" bIns="49350" rtlCol="0">
            <a:noAutofit/>
          </a:bodyPr>
          <a:lstStyle/>
          <a:p>
            <a:pPr algn="ctr" defTabSz="987769">
              <a:defRPr/>
            </a:pPr>
            <a:r>
              <a:rPr lang="ru-RU" sz="1600" b="1" i="1" dirty="0">
                <a:solidFill>
                  <a:schemeClr val="tx1"/>
                </a:solidFill>
                <a:latin typeface="+mn-lt"/>
              </a:rPr>
              <a:t>Доля  муниципальных общеобразовательных  учреждений, здания которых  находятся</a:t>
            </a:r>
            <a:br>
              <a:rPr lang="ru-RU" sz="1600" b="1" i="1" dirty="0">
                <a:solidFill>
                  <a:schemeClr val="tx1"/>
                </a:solidFill>
                <a:latin typeface="+mn-lt"/>
              </a:rPr>
            </a:br>
            <a:r>
              <a:rPr lang="ru-RU" sz="1600" b="1" i="1" dirty="0">
                <a:solidFill>
                  <a:schemeClr val="tx1"/>
                </a:solidFill>
                <a:latin typeface="+mn-lt"/>
              </a:rPr>
              <a:t> в аварийном состоянии или требуют капитального ремонта,  в общем  </a:t>
            </a:r>
            <a:r>
              <a:rPr lang="ru-RU" sz="1600" b="1" i="1" dirty="0" smtClean="0">
                <a:solidFill>
                  <a:schemeClr val="tx1"/>
                </a:solidFill>
                <a:latin typeface="+mn-lt"/>
              </a:rPr>
              <a:t>количестве</a:t>
            </a:r>
            <a:br>
              <a:rPr lang="ru-RU" sz="1600" b="1" i="1" dirty="0" smtClean="0">
                <a:solidFill>
                  <a:schemeClr val="tx1"/>
                </a:solidFill>
                <a:latin typeface="+mn-lt"/>
              </a:rPr>
            </a:br>
            <a:r>
              <a:rPr lang="ru-RU" sz="1600" b="1" i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ru-RU" sz="1600" b="1" i="1" dirty="0">
                <a:solidFill>
                  <a:schemeClr val="tx1"/>
                </a:solidFill>
                <a:latin typeface="+mn-lt"/>
              </a:rPr>
              <a:t>муниципальных  общеобразовательных   учреждений</a:t>
            </a:r>
          </a:p>
        </p:txBody>
      </p:sp>
      <p:sp>
        <p:nvSpPr>
          <p:cNvPr id="8196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4421494" y="1008162"/>
            <a:ext cx="5616824" cy="5832648"/>
          </a:xfrm>
        </p:spPr>
        <p:txBody>
          <a:bodyPr lIns="98704" tIns="49350" rIns="98704" bIns="49350">
            <a:noAutofit/>
          </a:bodyPr>
          <a:lstStyle/>
          <a:p>
            <a:pPr marL="0" indent="389573" algn="just">
              <a:spcBef>
                <a:spcPct val="0"/>
              </a:spcBef>
              <a:buNone/>
              <a:tabLst>
                <a:tab pos="0" algn="l"/>
              </a:tabLst>
              <a:defRPr/>
            </a:pPr>
            <a:r>
              <a:rPr lang="ru-RU" sz="1300" dirty="0" smtClean="0">
                <a:solidFill>
                  <a:schemeClr val="tx1"/>
                </a:solidFill>
              </a:rPr>
              <a:t>По </a:t>
            </a:r>
            <a:r>
              <a:rPr lang="ru-RU" sz="1300" dirty="0">
                <a:solidFill>
                  <a:schemeClr val="tx1"/>
                </a:solidFill>
              </a:rPr>
              <a:t>сравнению с </a:t>
            </a:r>
            <a:r>
              <a:rPr lang="ru-RU" sz="1300" dirty="0" smtClean="0">
                <a:solidFill>
                  <a:schemeClr val="tx1"/>
                </a:solidFill>
              </a:rPr>
              <a:t>2017 </a:t>
            </a:r>
            <a:r>
              <a:rPr lang="ru-RU" sz="1300" dirty="0">
                <a:solidFill>
                  <a:schemeClr val="tx1"/>
                </a:solidFill>
              </a:rPr>
              <a:t>годом </a:t>
            </a:r>
            <a:r>
              <a:rPr lang="ru-RU" sz="1300" b="1" dirty="0">
                <a:solidFill>
                  <a:schemeClr val="tx1"/>
                </a:solidFill>
              </a:rPr>
              <a:t>доля муниципальных общеобразовательных учреждений, здания которых находятся в аварийном состоянии или требуют капитального ремонта, в общем количестве муниципальных общеобразовательных учреждений </a:t>
            </a:r>
            <a:r>
              <a:rPr lang="ru-RU" sz="1300" dirty="0">
                <a:solidFill>
                  <a:schemeClr val="tx1"/>
                </a:solidFill>
              </a:rPr>
              <a:t>в среднем по муниципальным образованиям </a:t>
            </a:r>
            <a:r>
              <a:rPr lang="ru-RU" sz="1300" dirty="0" smtClean="0">
                <a:solidFill>
                  <a:schemeClr val="tx1"/>
                </a:solidFill>
              </a:rPr>
              <a:t>республики   увеличилась   на  10 </a:t>
            </a:r>
            <a:r>
              <a:rPr lang="ru-RU" sz="1300" dirty="0" err="1" smtClean="0">
                <a:solidFill>
                  <a:schemeClr val="tx1"/>
                </a:solidFill>
              </a:rPr>
              <a:t>п.п</a:t>
            </a:r>
            <a:r>
              <a:rPr lang="ru-RU" sz="1300" dirty="0" smtClean="0">
                <a:solidFill>
                  <a:schemeClr val="tx1"/>
                </a:solidFill>
              </a:rPr>
              <a:t>. </a:t>
            </a:r>
            <a:r>
              <a:rPr lang="ru-RU" sz="1300" dirty="0">
                <a:solidFill>
                  <a:schemeClr val="tx1"/>
                </a:solidFill>
              </a:rPr>
              <a:t>и составила </a:t>
            </a:r>
            <a:r>
              <a:rPr lang="ru-RU" sz="1300" dirty="0" smtClean="0">
                <a:solidFill>
                  <a:schemeClr val="tx1"/>
                </a:solidFill>
              </a:rPr>
              <a:t>60,4%. </a:t>
            </a:r>
            <a:endParaRPr lang="ru-RU" sz="1300" dirty="0">
              <a:solidFill>
                <a:schemeClr val="tx1"/>
              </a:solidFill>
            </a:endParaRPr>
          </a:p>
          <a:p>
            <a:pPr marL="0" indent="389573" algn="just">
              <a:spcBef>
                <a:spcPct val="0"/>
              </a:spcBef>
              <a:buNone/>
              <a:tabLst>
                <a:tab pos="0" algn="l"/>
              </a:tabLst>
              <a:defRPr/>
            </a:pPr>
            <a:r>
              <a:rPr lang="ru-RU" sz="1300" dirty="0" smtClean="0">
                <a:solidFill>
                  <a:schemeClr val="tx1"/>
                </a:solidFill>
              </a:rPr>
              <a:t>В МО «город Дагестанские Огни» доля </a:t>
            </a:r>
            <a:r>
              <a:rPr lang="ru-RU" sz="1300" dirty="0">
                <a:solidFill>
                  <a:prstClr val="black"/>
                </a:solidFill>
              </a:rPr>
              <a:t>муниципальных общеобразовательных учреждений, здания которых находятся в аварийном состоянии или требуют капитального ремонта, в общем их количестве составляет</a:t>
            </a:r>
            <a:r>
              <a:rPr lang="ru-RU" sz="1300" dirty="0" smtClean="0">
                <a:solidFill>
                  <a:schemeClr val="tx1"/>
                </a:solidFill>
              </a:rPr>
              <a:t> ниже 15%.</a:t>
            </a:r>
          </a:p>
          <a:p>
            <a:pPr marL="0" indent="389573" algn="just">
              <a:spcBef>
                <a:spcPct val="0"/>
              </a:spcBef>
              <a:buNone/>
              <a:tabLst>
                <a:tab pos="0" algn="l"/>
              </a:tabLst>
              <a:defRPr/>
            </a:pPr>
            <a:r>
              <a:rPr lang="ru-RU" sz="1300" dirty="0" smtClean="0">
                <a:solidFill>
                  <a:schemeClr val="tx1"/>
                </a:solidFill>
              </a:rPr>
              <a:t>В МО «</a:t>
            </a:r>
            <a:r>
              <a:rPr lang="ru-RU" sz="1300" dirty="0" err="1" smtClean="0">
                <a:solidFill>
                  <a:schemeClr val="tx1"/>
                </a:solidFill>
              </a:rPr>
              <a:t>Ахвахский</a:t>
            </a:r>
            <a:r>
              <a:rPr lang="ru-RU" sz="1300" dirty="0" smtClean="0">
                <a:solidFill>
                  <a:schemeClr val="tx1"/>
                </a:solidFill>
              </a:rPr>
              <a:t> район», «город Хасавюрт», «</a:t>
            </a:r>
            <a:r>
              <a:rPr lang="ru-RU" sz="1300" dirty="0" err="1" smtClean="0">
                <a:solidFill>
                  <a:schemeClr val="tx1"/>
                </a:solidFill>
              </a:rPr>
              <a:t>Новолакский</a:t>
            </a:r>
            <a:r>
              <a:rPr lang="ru-RU" sz="1300" dirty="0" smtClean="0">
                <a:solidFill>
                  <a:schemeClr val="tx1"/>
                </a:solidFill>
              </a:rPr>
              <a:t> район» «</a:t>
            </a:r>
            <a:r>
              <a:rPr lang="ru-RU" sz="1300" dirty="0" err="1" smtClean="0">
                <a:solidFill>
                  <a:schemeClr val="tx1"/>
                </a:solidFill>
              </a:rPr>
              <a:t>Бежтинский</a:t>
            </a:r>
            <a:r>
              <a:rPr lang="ru-RU" sz="1300" dirty="0" smtClean="0">
                <a:solidFill>
                  <a:schemeClr val="tx1"/>
                </a:solidFill>
              </a:rPr>
              <a:t> участок в составе </a:t>
            </a:r>
            <a:r>
              <a:rPr lang="ru-RU" sz="1300" dirty="0" err="1" smtClean="0">
                <a:solidFill>
                  <a:schemeClr val="tx1"/>
                </a:solidFill>
              </a:rPr>
              <a:t>Цунтинского</a:t>
            </a:r>
            <a:r>
              <a:rPr lang="ru-RU" sz="1300" dirty="0" smtClean="0">
                <a:solidFill>
                  <a:schemeClr val="tx1"/>
                </a:solidFill>
              </a:rPr>
              <a:t> района» доля </a:t>
            </a:r>
            <a:r>
              <a:rPr lang="ru-RU" sz="1300" dirty="0">
                <a:solidFill>
                  <a:schemeClr val="tx1"/>
                </a:solidFill>
              </a:rPr>
              <a:t>муниципальных общеобразовательных учреждений, здания которых находятся в аварийном состоянии или требуют капитального ремонта, в общем их количестве </a:t>
            </a:r>
            <a:r>
              <a:rPr lang="ru-RU" sz="1300" dirty="0" smtClean="0">
                <a:solidFill>
                  <a:schemeClr val="tx1"/>
                </a:solidFill>
              </a:rPr>
              <a:t>составляет   менее 30% .</a:t>
            </a:r>
            <a:endParaRPr lang="ru-RU" sz="1300" dirty="0">
              <a:solidFill>
                <a:schemeClr val="tx1"/>
              </a:solidFill>
            </a:endParaRPr>
          </a:p>
          <a:p>
            <a:pPr marL="0" indent="389573" algn="just">
              <a:spcBef>
                <a:spcPct val="0"/>
              </a:spcBef>
              <a:buNone/>
              <a:tabLst>
                <a:tab pos="0" algn="l"/>
              </a:tabLst>
              <a:defRPr/>
            </a:pPr>
            <a:r>
              <a:rPr lang="ru-RU" sz="1300" dirty="0">
                <a:solidFill>
                  <a:schemeClr val="tx1"/>
                </a:solidFill>
              </a:rPr>
              <a:t>Максимальное значение данного показателя установлено в МО </a:t>
            </a:r>
            <a:r>
              <a:rPr lang="ru-RU" sz="1300" dirty="0" smtClean="0">
                <a:solidFill>
                  <a:schemeClr val="tx1"/>
                </a:solidFill>
              </a:rPr>
              <a:t>  «</a:t>
            </a:r>
            <a:r>
              <a:rPr lang="ru-RU" sz="1300" dirty="0" err="1" smtClean="0">
                <a:solidFill>
                  <a:schemeClr val="tx1"/>
                </a:solidFill>
              </a:rPr>
              <a:t>Чародинский</a:t>
            </a:r>
            <a:r>
              <a:rPr lang="ru-RU" sz="1300" dirty="0" smtClean="0">
                <a:solidFill>
                  <a:schemeClr val="tx1"/>
                </a:solidFill>
              </a:rPr>
              <a:t> </a:t>
            </a:r>
            <a:r>
              <a:rPr lang="ru-RU" sz="1300" dirty="0">
                <a:solidFill>
                  <a:schemeClr val="tx1"/>
                </a:solidFill>
              </a:rPr>
              <a:t>район» </a:t>
            </a:r>
            <a:r>
              <a:rPr lang="ru-RU" sz="1300" dirty="0" smtClean="0">
                <a:solidFill>
                  <a:schemeClr val="tx1"/>
                </a:solidFill>
              </a:rPr>
              <a:t> и «</a:t>
            </a:r>
            <a:r>
              <a:rPr lang="ru-RU" sz="1300" dirty="0" err="1" smtClean="0">
                <a:solidFill>
                  <a:schemeClr val="tx1"/>
                </a:solidFill>
              </a:rPr>
              <a:t>Лакский</a:t>
            </a:r>
            <a:r>
              <a:rPr lang="ru-RU" sz="1300" dirty="0" smtClean="0">
                <a:solidFill>
                  <a:schemeClr val="tx1"/>
                </a:solidFill>
              </a:rPr>
              <a:t> район»  </a:t>
            </a:r>
            <a:r>
              <a:rPr lang="ru-RU" sz="1300" dirty="0">
                <a:solidFill>
                  <a:schemeClr val="tx1"/>
                </a:solidFill>
              </a:rPr>
              <a:t>– </a:t>
            </a:r>
            <a:r>
              <a:rPr lang="ru-RU" sz="1300" dirty="0" smtClean="0">
                <a:solidFill>
                  <a:schemeClr val="tx1"/>
                </a:solidFill>
              </a:rPr>
              <a:t>100%.</a:t>
            </a:r>
            <a:endParaRPr lang="ru-RU" sz="1300" dirty="0">
              <a:solidFill>
                <a:schemeClr val="tx1"/>
              </a:solidFill>
            </a:endParaRPr>
          </a:p>
          <a:p>
            <a:pPr marL="0" indent="389573" algn="just">
              <a:spcBef>
                <a:spcPct val="0"/>
              </a:spcBef>
              <a:buNone/>
              <a:tabLst>
                <a:tab pos="0" algn="l"/>
              </a:tabLst>
              <a:defRPr/>
            </a:pPr>
            <a:r>
              <a:rPr lang="ru-RU" sz="1300" dirty="0" smtClean="0">
                <a:solidFill>
                  <a:schemeClr val="tx1"/>
                </a:solidFill>
              </a:rPr>
              <a:t>Улучшение </a:t>
            </a:r>
            <a:r>
              <a:rPr lang="ru-RU" sz="1300" dirty="0">
                <a:solidFill>
                  <a:schemeClr val="tx1"/>
                </a:solidFill>
              </a:rPr>
              <a:t>данного показателя отмечено в </a:t>
            </a:r>
            <a:r>
              <a:rPr lang="ru-RU" sz="1300" dirty="0" smtClean="0">
                <a:solidFill>
                  <a:schemeClr val="tx1"/>
                </a:solidFill>
              </a:rPr>
              <a:t>25  </a:t>
            </a:r>
            <a:r>
              <a:rPr lang="ru-RU" sz="1300" dirty="0">
                <a:solidFill>
                  <a:schemeClr val="tx1"/>
                </a:solidFill>
              </a:rPr>
              <a:t>муниципальных образованиях, наиболее значительное в МО </a:t>
            </a:r>
            <a:r>
              <a:rPr lang="ru-RU" sz="1300" dirty="0" smtClean="0">
                <a:solidFill>
                  <a:schemeClr val="tx1"/>
                </a:solidFill>
              </a:rPr>
              <a:t>«</a:t>
            </a:r>
            <a:r>
              <a:rPr lang="ru-RU" sz="1300" dirty="0" err="1" smtClean="0">
                <a:solidFill>
                  <a:schemeClr val="tx1"/>
                </a:solidFill>
              </a:rPr>
              <a:t>Кайтагский</a:t>
            </a:r>
            <a:r>
              <a:rPr lang="ru-RU" sz="1300" dirty="0" smtClean="0">
                <a:solidFill>
                  <a:schemeClr val="tx1"/>
                </a:solidFill>
              </a:rPr>
              <a:t> </a:t>
            </a:r>
            <a:r>
              <a:rPr lang="ru-RU" sz="1300" dirty="0">
                <a:solidFill>
                  <a:schemeClr val="tx1"/>
                </a:solidFill>
              </a:rPr>
              <a:t>район»  (на </a:t>
            </a:r>
            <a:r>
              <a:rPr lang="ru-RU" sz="1300" dirty="0" smtClean="0">
                <a:solidFill>
                  <a:schemeClr val="tx1"/>
                </a:solidFill>
              </a:rPr>
              <a:t>25,0 </a:t>
            </a:r>
            <a:r>
              <a:rPr lang="ru-RU" sz="1300" dirty="0" err="1" smtClean="0">
                <a:solidFill>
                  <a:schemeClr val="tx1"/>
                </a:solidFill>
              </a:rPr>
              <a:t>п.п</a:t>
            </a:r>
            <a:r>
              <a:rPr lang="ru-RU" sz="1300" dirty="0" smtClean="0">
                <a:solidFill>
                  <a:schemeClr val="tx1"/>
                </a:solidFill>
              </a:rPr>
              <a:t>.), «Агульский  </a:t>
            </a:r>
            <a:r>
              <a:rPr lang="ru-RU" sz="1300" dirty="0">
                <a:solidFill>
                  <a:schemeClr val="tx1"/>
                </a:solidFill>
              </a:rPr>
              <a:t>район» (на </a:t>
            </a:r>
            <a:r>
              <a:rPr lang="ru-RU" sz="1300" dirty="0" smtClean="0">
                <a:solidFill>
                  <a:schemeClr val="tx1"/>
                </a:solidFill>
              </a:rPr>
              <a:t>20,0 </a:t>
            </a:r>
            <a:r>
              <a:rPr lang="ru-RU" sz="1300" dirty="0" err="1" smtClean="0">
                <a:solidFill>
                  <a:schemeClr val="tx1"/>
                </a:solidFill>
              </a:rPr>
              <a:t>п.п</a:t>
            </a:r>
            <a:r>
              <a:rPr lang="ru-RU" sz="1300" dirty="0" smtClean="0">
                <a:solidFill>
                  <a:schemeClr val="tx1"/>
                </a:solidFill>
              </a:rPr>
              <a:t>.), «</a:t>
            </a:r>
            <a:r>
              <a:rPr lang="ru-RU" sz="1300" dirty="0" err="1" smtClean="0">
                <a:solidFill>
                  <a:schemeClr val="tx1"/>
                </a:solidFill>
              </a:rPr>
              <a:t>Тарумовский</a:t>
            </a:r>
            <a:r>
              <a:rPr lang="ru-RU" sz="1300" dirty="0" smtClean="0">
                <a:solidFill>
                  <a:schemeClr val="tx1"/>
                </a:solidFill>
              </a:rPr>
              <a:t> </a:t>
            </a:r>
            <a:r>
              <a:rPr lang="ru-RU" sz="1300" dirty="0">
                <a:solidFill>
                  <a:schemeClr val="tx1"/>
                </a:solidFill>
              </a:rPr>
              <a:t>район»  (на </a:t>
            </a:r>
            <a:r>
              <a:rPr lang="ru-RU" sz="1300" dirty="0" smtClean="0">
                <a:solidFill>
                  <a:schemeClr val="tx1"/>
                </a:solidFill>
              </a:rPr>
              <a:t>16,7 </a:t>
            </a:r>
            <a:r>
              <a:rPr lang="ru-RU" sz="1300" dirty="0" err="1" smtClean="0">
                <a:solidFill>
                  <a:schemeClr val="tx1"/>
                </a:solidFill>
              </a:rPr>
              <a:t>п.п</a:t>
            </a:r>
            <a:r>
              <a:rPr lang="ru-RU" sz="1300" dirty="0" smtClean="0">
                <a:solidFill>
                  <a:schemeClr val="tx1"/>
                </a:solidFill>
              </a:rPr>
              <a:t>.),  «город Дагестанские Огни»  и «город </a:t>
            </a:r>
            <a:r>
              <a:rPr lang="ru-RU" sz="1300" dirty="0" err="1" smtClean="0">
                <a:solidFill>
                  <a:schemeClr val="tx1"/>
                </a:solidFill>
              </a:rPr>
              <a:t>Кизилюрт</a:t>
            </a:r>
            <a:r>
              <a:rPr lang="ru-RU" sz="1300" dirty="0" smtClean="0">
                <a:solidFill>
                  <a:schemeClr val="tx1"/>
                </a:solidFill>
              </a:rPr>
              <a:t>» (на 12,5 </a:t>
            </a:r>
            <a:r>
              <a:rPr lang="ru-RU" sz="1300" dirty="0" err="1" smtClean="0">
                <a:solidFill>
                  <a:schemeClr val="tx1"/>
                </a:solidFill>
              </a:rPr>
              <a:t>п.п</a:t>
            </a:r>
            <a:r>
              <a:rPr lang="ru-RU" sz="1300" dirty="0" smtClean="0">
                <a:solidFill>
                  <a:schemeClr val="tx1"/>
                </a:solidFill>
              </a:rPr>
              <a:t>.), «</a:t>
            </a:r>
            <a:r>
              <a:rPr lang="ru-RU" sz="1300" dirty="0" err="1" smtClean="0">
                <a:solidFill>
                  <a:schemeClr val="tx1"/>
                </a:solidFill>
              </a:rPr>
              <a:t>Шамильский</a:t>
            </a:r>
            <a:r>
              <a:rPr lang="ru-RU" sz="1300" dirty="0" smtClean="0">
                <a:solidFill>
                  <a:schemeClr val="tx1"/>
                </a:solidFill>
              </a:rPr>
              <a:t> район» (на 10,8 </a:t>
            </a:r>
            <a:r>
              <a:rPr lang="ru-RU" sz="1300" dirty="0" err="1" smtClean="0">
                <a:solidFill>
                  <a:schemeClr val="tx1"/>
                </a:solidFill>
              </a:rPr>
              <a:t>п.п</a:t>
            </a:r>
            <a:r>
              <a:rPr lang="ru-RU" sz="1300" dirty="0" smtClean="0">
                <a:solidFill>
                  <a:schemeClr val="tx1"/>
                </a:solidFill>
              </a:rPr>
              <a:t>.) и «</a:t>
            </a:r>
            <a:r>
              <a:rPr lang="ru-RU" sz="1300" dirty="0" err="1" smtClean="0">
                <a:solidFill>
                  <a:schemeClr val="tx1"/>
                </a:solidFill>
              </a:rPr>
              <a:t>Лакский</a:t>
            </a:r>
            <a:r>
              <a:rPr lang="ru-RU" sz="1300" dirty="0" smtClean="0">
                <a:solidFill>
                  <a:schemeClr val="tx1"/>
                </a:solidFill>
              </a:rPr>
              <a:t> </a:t>
            </a:r>
            <a:r>
              <a:rPr lang="ru-RU" sz="1300" dirty="0">
                <a:solidFill>
                  <a:schemeClr val="tx1"/>
                </a:solidFill>
              </a:rPr>
              <a:t>район» (на </a:t>
            </a:r>
            <a:r>
              <a:rPr lang="ru-RU" sz="1300" dirty="0" smtClean="0">
                <a:solidFill>
                  <a:schemeClr val="tx1"/>
                </a:solidFill>
              </a:rPr>
              <a:t>10,5 </a:t>
            </a:r>
            <a:r>
              <a:rPr lang="ru-RU" sz="1300" dirty="0" err="1" smtClean="0">
                <a:solidFill>
                  <a:schemeClr val="tx1"/>
                </a:solidFill>
              </a:rPr>
              <a:t>п.п</a:t>
            </a:r>
            <a:r>
              <a:rPr lang="ru-RU" sz="1300" dirty="0" smtClean="0">
                <a:solidFill>
                  <a:schemeClr val="tx1"/>
                </a:solidFill>
              </a:rPr>
              <a:t>.).</a:t>
            </a:r>
          </a:p>
          <a:p>
            <a:pPr marL="0" indent="389573" algn="just">
              <a:spcBef>
                <a:spcPct val="0"/>
              </a:spcBef>
              <a:buNone/>
              <a:tabLst>
                <a:tab pos="0" algn="l"/>
              </a:tabLst>
              <a:defRPr/>
            </a:pPr>
            <a:r>
              <a:rPr lang="ru-RU" sz="1300" dirty="0" smtClean="0">
                <a:solidFill>
                  <a:schemeClr val="tx1"/>
                </a:solidFill>
              </a:rPr>
              <a:t>Ситуацию по  состоянию зданий  общеобразовательных организаций позволила улучшить реализация  в 2018 году в республике проекта «100 школ», в рамках которого отремонтировано 117 школ в  муниципальных образованиях, прошедших конкурсный отбор на получение субсидий из республиканского бюджета РД.  Всего на  ремонт указанных школ направлено 309,8 млн. руб.,  из них 198,6 – из республиканского бюджета РД,  30,4 млн. руб. – из  бюджетов МО и  80,8 </a:t>
            </a:r>
            <a:r>
              <a:rPr lang="ru-RU" sz="1300" dirty="0" err="1" smtClean="0">
                <a:solidFill>
                  <a:schemeClr val="tx1"/>
                </a:solidFill>
              </a:rPr>
              <a:t>млн.руб</a:t>
            </a:r>
            <a:r>
              <a:rPr lang="ru-RU" sz="1300" dirty="0" smtClean="0">
                <a:solidFill>
                  <a:schemeClr val="tx1"/>
                </a:solidFill>
              </a:rPr>
              <a:t>.  за счет привлеченных средств  (средств меценатов).</a:t>
            </a:r>
            <a:endParaRPr lang="ru-RU" sz="1300" dirty="0">
              <a:solidFill>
                <a:schemeClr val="tx1"/>
              </a:solidFill>
            </a:endParaRPr>
          </a:p>
        </p:txBody>
      </p:sp>
      <p:graphicFrame>
        <p:nvGraphicFramePr>
          <p:cNvPr id="59397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26229"/>
              </p:ext>
            </p:extLst>
          </p:nvPr>
        </p:nvGraphicFramePr>
        <p:xfrm>
          <a:off x="774700" y="1728788"/>
          <a:ext cx="3157538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736" name="Лист" r:id="rId3" imgW="3257533" imgH="1266840" progId="Excel.Sheet.8">
                  <p:embed/>
                </p:oleObj>
              </mc:Choice>
              <mc:Fallback>
                <p:oleObj name="Лист" r:id="rId3" imgW="3257533" imgH="126684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700" y="1728788"/>
                        <a:ext cx="3157538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8" name="Rectangle 8"/>
          <p:cNvSpPr>
            <a:spLocks noChangeArrowheads="1"/>
          </p:cNvSpPr>
          <p:nvPr/>
        </p:nvSpPr>
        <p:spPr bwMode="auto">
          <a:xfrm>
            <a:off x="524763" y="1008162"/>
            <a:ext cx="3896731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25" tIns="43263" rIns="86525" bIns="43263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Доля  муниципальных общеобразовательных  учреждений, здания которых  находятся в аварийном состоянии или требуют капитального ремонта,  в общем  количестве муниципальных  общеобразовательных   учреждений, %</a:t>
            </a:r>
          </a:p>
        </p:txBody>
      </p:sp>
      <p:sp>
        <p:nvSpPr>
          <p:cNvPr id="2" name="AutoShape 1361" descr="http://old.minec-rd.ru/msu/index.php?page=view&amp;action=map&amp;yid=12&amp;gid=-1&amp;mid=52&amp;map_value_1=80&amp;map_value_2=60&amp;map_value_3=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6658" name="Picture 1362" descr="D:\ДОКУМЕНТЫ 2019 ГОД\ОЦЕНКА ЭФФЕКТИВНОСТИ ОМСУ\СВОДНЫЙ ДОКЛАД\Карты\школы в авар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64" y="3043039"/>
            <a:ext cx="3814002" cy="394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39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031875" y="238125"/>
            <a:ext cx="9301163" cy="606425"/>
          </a:xfrm>
        </p:spPr>
        <p:txBody>
          <a:bodyPr lIns="98704" tIns="49350" rIns="98704" bIns="49350" rtlCol="0">
            <a:noAutofit/>
          </a:bodyPr>
          <a:lstStyle/>
          <a:p>
            <a:pPr algn="ctr" defTabSz="987769">
              <a:defRPr/>
            </a:pPr>
            <a:r>
              <a:rPr lang="ru-RU" sz="1600" b="1" i="1" dirty="0">
                <a:solidFill>
                  <a:schemeClr val="tx1"/>
                </a:solidFill>
                <a:latin typeface="+mn-lt"/>
              </a:rPr>
              <a:t>Доля детей  первой и второй групп здоровья в общей численности обучающихся </a:t>
            </a:r>
            <a:br>
              <a:rPr lang="ru-RU" sz="1600" b="1" i="1" dirty="0">
                <a:solidFill>
                  <a:schemeClr val="tx1"/>
                </a:solidFill>
                <a:latin typeface="+mn-lt"/>
              </a:rPr>
            </a:br>
            <a:r>
              <a:rPr lang="ru-RU" sz="1600" b="1" i="1" dirty="0">
                <a:solidFill>
                  <a:schemeClr val="tx1"/>
                </a:solidFill>
                <a:latin typeface="+mn-lt"/>
              </a:rPr>
              <a:t>в муниципальных общеобразовательных учреждениях</a:t>
            </a:r>
          </a:p>
        </p:txBody>
      </p:sp>
      <p:sp>
        <p:nvSpPr>
          <p:cNvPr id="60420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4590455" y="1067619"/>
            <a:ext cx="5256584" cy="5761037"/>
          </a:xfrm>
        </p:spPr>
        <p:txBody>
          <a:bodyPr lIns="98704" tIns="49350" rIns="98704" bIns="49350">
            <a:normAutofit fontScale="40000" lnSpcReduction="20000"/>
          </a:bodyPr>
          <a:lstStyle/>
          <a:p>
            <a:pPr marL="0" indent="389573" algn="just">
              <a:spcBef>
                <a:spcPct val="0"/>
              </a:spcBef>
              <a:buNone/>
              <a:tabLst>
                <a:tab pos="0" algn="l"/>
              </a:tabLst>
            </a:pPr>
            <a:endParaRPr lang="ru-RU" altLang="ru-RU" sz="1300" dirty="0" smtClean="0"/>
          </a:p>
          <a:p>
            <a:pPr marL="0" indent="389573" algn="just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</a:tabLst>
              <a:defRPr/>
            </a:pPr>
            <a:r>
              <a:rPr lang="ru-RU" altLang="ru-RU" sz="3300" dirty="0">
                <a:solidFill>
                  <a:schemeClr val="tx1"/>
                </a:solidFill>
              </a:rPr>
              <a:t>По  сравнению с </a:t>
            </a:r>
            <a:r>
              <a:rPr lang="ru-RU" altLang="ru-RU" sz="3300" dirty="0" smtClean="0">
                <a:solidFill>
                  <a:schemeClr val="tx1"/>
                </a:solidFill>
              </a:rPr>
              <a:t>2017 </a:t>
            </a:r>
            <a:r>
              <a:rPr lang="ru-RU" altLang="ru-RU" sz="3300" dirty="0">
                <a:solidFill>
                  <a:schemeClr val="tx1"/>
                </a:solidFill>
              </a:rPr>
              <a:t>годом в отчетном году </a:t>
            </a:r>
            <a:r>
              <a:rPr lang="ru-RU" altLang="ru-RU" sz="3300" b="1" dirty="0">
                <a:solidFill>
                  <a:schemeClr val="tx1"/>
                </a:solidFill>
              </a:rPr>
              <a:t>доля детей первой и второй групп здоровья в общей численности обучающихся </a:t>
            </a:r>
            <a:r>
              <a:rPr lang="ru-RU" altLang="ru-RU" sz="3300" dirty="0">
                <a:solidFill>
                  <a:schemeClr val="tx1"/>
                </a:solidFill>
              </a:rPr>
              <a:t>в муниципальных общеобразовательных учреждениях по  муниципальным образованиям в целом  </a:t>
            </a:r>
            <a:r>
              <a:rPr lang="ru-RU" altLang="ru-RU" sz="3300" dirty="0" smtClean="0">
                <a:solidFill>
                  <a:schemeClr val="tx1"/>
                </a:solidFill>
              </a:rPr>
              <a:t> незначительно увеличилась </a:t>
            </a:r>
            <a:r>
              <a:rPr lang="ru-RU" altLang="ru-RU" sz="3300" dirty="0">
                <a:solidFill>
                  <a:schemeClr val="tx1"/>
                </a:solidFill>
              </a:rPr>
              <a:t>и  составила  </a:t>
            </a:r>
            <a:r>
              <a:rPr lang="ru-RU" altLang="ru-RU" sz="3300" dirty="0" smtClean="0">
                <a:solidFill>
                  <a:schemeClr val="tx1"/>
                </a:solidFill>
              </a:rPr>
              <a:t>76,6%  </a:t>
            </a:r>
            <a:r>
              <a:rPr lang="ru-RU" altLang="ru-RU" sz="3300" dirty="0">
                <a:solidFill>
                  <a:schemeClr val="tx1"/>
                </a:solidFill>
              </a:rPr>
              <a:t>(в  </a:t>
            </a:r>
            <a:r>
              <a:rPr lang="ru-RU" altLang="ru-RU" sz="3300" dirty="0" smtClean="0">
                <a:solidFill>
                  <a:schemeClr val="tx1"/>
                </a:solidFill>
              </a:rPr>
              <a:t>2017 </a:t>
            </a:r>
            <a:r>
              <a:rPr lang="ru-RU" altLang="ru-RU" sz="3300" dirty="0">
                <a:solidFill>
                  <a:schemeClr val="tx1"/>
                </a:solidFill>
              </a:rPr>
              <a:t>году  </a:t>
            </a:r>
            <a:r>
              <a:rPr lang="ru-RU" altLang="ru-RU" sz="3300" dirty="0" smtClean="0">
                <a:solidFill>
                  <a:schemeClr val="tx1"/>
                </a:solidFill>
              </a:rPr>
              <a:t>75,9%). </a:t>
            </a:r>
          </a:p>
          <a:p>
            <a:pPr marL="0" indent="389573" algn="just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</a:tabLst>
              <a:defRPr/>
            </a:pPr>
            <a:r>
              <a:rPr lang="ru-RU" altLang="ru-RU" sz="3300" dirty="0" smtClean="0">
                <a:solidFill>
                  <a:schemeClr val="tx1"/>
                </a:solidFill>
              </a:rPr>
              <a:t>Доля </a:t>
            </a:r>
            <a:r>
              <a:rPr lang="ru-RU" altLang="ru-RU" sz="3300" dirty="0">
                <a:solidFill>
                  <a:schemeClr val="tx1"/>
                </a:solidFill>
              </a:rPr>
              <a:t>детей  первой и  второй групп здоровья в общей численности обучающихся  увеличилась в </a:t>
            </a:r>
            <a:r>
              <a:rPr lang="ru-RU" altLang="ru-RU" sz="3300" dirty="0" smtClean="0">
                <a:solidFill>
                  <a:schemeClr val="tx1"/>
                </a:solidFill>
              </a:rPr>
              <a:t>31 муниципальном образовании, </a:t>
            </a:r>
            <a:r>
              <a:rPr lang="ru-RU" altLang="ru-RU" sz="3300" dirty="0">
                <a:solidFill>
                  <a:schemeClr val="tx1"/>
                </a:solidFill>
              </a:rPr>
              <a:t>наиболее значительно в МО </a:t>
            </a:r>
            <a:r>
              <a:rPr lang="ru-RU" altLang="ru-RU" sz="3300" dirty="0" smtClean="0">
                <a:solidFill>
                  <a:schemeClr val="tx1"/>
                </a:solidFill>
              </a:rPr>
              <a:t>«</a:t>
            </a:r>
            <a:r>
              <a:rPr lang="ru-RU" altLang="ru-RU" sz="3300" dirty="0" err="1" smtClean="0">
                <a:solidFill>
                  <a:schemeClr val="tx1"/>
                </a:solidFill>
              </a:rPr>
              <a:t>Лакский</a:t>
            </a:r>
            <a:r>
              <a:rPr lang="ru-RU" altLang="ru-RU" sz="3300" dirty="0" smtClean="0">
                <a:solidFill>
                  <a:schemeClr val="tx1"/>
                </a:solidFill>
              </a:rPr>
              <a:t>  </a:t>
            </a:r>
            <a:r>
              <a:rPr lang="ru-RU" altLang="ru-RU" sz="3300" dirty="0">
                <a:solidFill>
                  <a:schemeClr val="tx1"/>
                </a:solidFill>
              </a:rPr>
              <a:t>район»  и  </a:t>
            </a:r>
            <a:r>
              <a:rPr lang="ru-RU" altLang="ru-RU" sz="3300" dirty="0" smtClean="0">
                <a:solidFill>
                  <a:schemeClr val="tx1"/>
                </a:solidFill>
              </a:rPr>
              <a:t>«</a:t>
            </a:r>
            <a:r>
              <a:rPr lang="ru-RU" altLang="ru-RU" sz="3300" dirty="0" err="1" smtClean="0">
                <a:solidFill>
                  <a:schemeClr val="tx1"/>
                </a:solidFill>
              </a:rPr>
              <a:t>Ботлихскийй</a:t>
            </a:r>
            <a:r>
              <a:rPr lang="ru-RU" altLang="ru-RU" sz="3300" dirty="0" smtClean="0">
                <a:solidFill>
                  <a:schemeClr val="tx1"/>
                </a:solidFill>
              </a:rPr>
              <a:t>   </a:t>
            </a:r>
            <a:r>
              <a:rPr lang="ru-RU" altLang="ru-RU" sz="3300" dirty="0">
                <a:solidFill>
                  <a:schemeClr val="tx1"/>
                </a:solidFill>
              </a:rPr>
              <a:t>район».</a:t>
            </a:r>
          </a:p>
          <a:p>
            <a:pPr marL="0" indent="389573" algn="just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</a:tabLst>
              <a:defRPr/>
            </a:pPr>
            <a:r>
              <a:rPr lang="ru-RU" altLang="ru-RU" sz="3300" dirty="0">
                <a:solidFill>
                  <a:schemeClr val="tx1"/>
                </a:solidFill>
              </a:rPr>
              <a:t>Самый высокий  показатель доли детей  первой и второй групп здоровья детей  школьного возраста  установлен в МО </a:t>
            </a:r>
            <a:r>
              <a:rPr lang="ru-RU" altLang="ru-RU" sz="3300" dirty="0" smtClean="0">
                <a:solidFill>
                  <a:schemeClr val="tx1"/>
                </a:solidFill>
              </a:rPr>
              <a:t>«</a:t>
            </a:r>
            <a:r>
              <a:rPr lang="ru-RU" altLang="ru-RU" sz="3300" dirty="0" err="1" smtClean="0">
                <a:solidFill>
                  <a:schemeClr val="tx1"/>
                </a:solidFill>
              </a:rPr>
              <a:t>Лакский</a:t>
            </a:r>
            <a:r>
              <a:rPr lang="ru-RU" altLang="ru-RU" sz="3300" dirty="0" smtClean="0">
                <a:solidFill>
                  <a:schemeClr val="tx1"/>
                </a:solidFill>
              </a:rPr>
              <a:t> район» </a:t>
            </a:r>
            <a:r>
              <a:rPr lang="ru-RU" altLang="ru-RU" sz="3300" dirty="0">
                <a:solidFill>
                  <a:schemeClr val="tx1"/>
                </a:solidFill>
              </a:rPr>
              <a:t>-  </a:t>
            </a:r>
            <a:r>
              <a:rPr lang="ru-RU" altLang="ru-RU" sz="3300" dirty="0" smtClean="0">
                <a:solidFill>
                  <a:schemeClr val="tx1"/>
                </a:solidFill>
              </a:rPr>
              <a:t>81,7%.</a:t>
            </a:r>
            <a:endParaRPr lang="ru-RU" altLang="ru-RU" sz="3300" dirty="0">
              <a:solidFill>
                <a:schemeClr val="tx1"/>
              </a:solidFill>
            </a:endParaRPr>
          </a:p>
          <a:p>
            <a:pPr marL="0" indent="389573" algn="just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</a:tabLst>
              <a:defRPr/>
            </a:pPr>
            <a:r>
              <a:rPr lang="ru-RU" altLang="ru-RU" sz="3300" dirty="0" smtClean="0">
                <a:solidFill>
                  <a:schemeClr val="tx1"/>
                </a:solidFill>
              </a:rPr>
              <a:t>Доля </a:t>
            </a:r>
            <a:r>
              <a:rPr lang="ru-RU" altLang="ru-RU" sz="3300" dirty="0">
                <a:solidFill>
                  <a:schemeClr val="tx1"/>
                </a:solidFill>
              </a:rPr>
              <a:t>детей первой и второй групп здоровья в общей численности  обучающихся в муниципальных общеобразовательных учреждениях снизилась в 21 муниципальном образовании, наиболее значительно в МО </a:t>
            </a:r>
            <a:r>
              <a:rPr lang="ru-RU" altLang="ru-RU" sz="3300" dirty="0" smtClean="0">
                <a:solidFill>
                  <a:schemeClr val="tx1"/>
                </a:solidFill>
              </a:rPr>
              <a:t>«город Кизляр», «</a:t>
            </a:r>
            <a:r>
              <a:rPr lang="ru-RU" altLang="ru-RU" sz="3300" dirty="0" err="1" smtClean="0">
                <a:solidFill>
                  <a:schemeClr val="tx1"/>
                </a:solidFill>
              </a:rPr>
              <a:t>Тляратинский</a:t>
            </a:r>
            <a:r>
              <a:rPr lang="ru-RU" altLang="ru-RU" sz="3300" dirty="0" smtClean="0">
                <a:solidFill>
                  <a:schemeClr val="tx1"/>
                </a:solidFill>
              </a:rPr>
              <a:t>  </a:t>
            </a:r>
            <a:r>
              <a:rPr lang="ru-RU" altLang="ru-RU" sz="3300" dirty="0">
                <a:solidFill>
                  <a:schemeClr val="tx1"/>
                </a:solidFill>
              </a:rPr>
              <a:t>район»,  </a:t>
            </a:r>
            <a:r>
              <a:rPr lang="ru-RU" altLang="ru-RU" sz="3300" dirty="0" smtClean="0">
                <a:solidFill>
                  <a:schemeClr val="tx1"/>
                </a:solidFill>
              </a:rPr>
              <a:t>«</a:t>
            </a:r>
            <a:r>
              <a:rPr lang="ru-RU" altLang="ru-RU" sz="3300" dirty="0" err="1" smtClean="0">
                <a:solidFill>
                  <a:schemeClr val="tx1"/>
                </a:solidFill>
              </a:rPr>
              <a:t>Левашинский</a:t>
            </a:r>
            <a:r>
              <a:rPr lang="ru-RU" altLang="ru-RU" sz="3300" dirty="0" smtClean="0">
                <a:solidFill>
                  <a:schemeClr val="tx1"/>
                </a:solidFill>
              </a:rPr>
              <a:t> район</a:t>
            </a:r>
            <a:r>
              <a:rPr lang="ru-RU" altLang="ru-RU" sz="3300" dirty="0">
                <a:solidFill>
                  <a:schemeClr val="tx1"/>
                </a:solidFill>
              </a:rPr>
              <a:t>» и </a:t>
            </a:r>
            <a:r>
              <a:rPr lang="ru-RU" altLang="ru-RU" sz="3300" dirty="0" smtClean="0">
                <a:solidFill>
                  <a:schemeClr val="tx1"/>
                </a:solidFill>
              </a:rPr>
              <a:t>«город Избербаш».</a:t>
            </a:r>
            <a:endParaRPr lang="ru-RU" altLang="ru-RU" sz="3300" dirty="0">
              <a:solidFill>
                <a:schemeClr val="tx1"/>
              </a:solidFill>
            </a:endParaRPr>
          </a:p>
          <a:p>
            <a:pPr marL="0" indent="389573" algn="just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</a:tabLst>
              <a:defRPr/>
            </a:pPr>
            <a:r>
              <a:rPr lang="ru-RU" altLang="ru-RU" sz="3300" dirty="0" smtClean="0">
                <a:solidFill>
                  <a:schemeClr val="tx1"/>
                </a:solidFill>
              </a:rPr>
              <a:t>Минимальное  </a:t>
            </a:r>
            <a:r>
              <a:rPr lang="ru-RU" altLang="ru-RU" sz="3300" dirty="0">
                <a:solidFill>
                  <a:schemeClr val="tx1"/>
                </a:solidFill>
              </a:rPr>
              <a:t>значение показателя зафиксировано  в МО  </a:t>
            </a:r>
            <a:r>
              <a:rPr lang="ru-RU" altLang="ru-RU" sz="3300" dirty="0" smtClean="0">
                <a:solidFill>
                  <a:schemeClr val="tx1"/>
                </a:solidFill>
              </a:rPr>
              <a:t>«</a:t>
            </a:r>
            <a:r>
              <a:rPr lang="ru-RU" altLang="ru-RU" sz="3300" dirty="0" err="1" smtClean="0">
                <a:solidFill>
                  <a:schemeClr val="tx1"/>
                </a:solidFill>
              </a:rPr>
              <a:t>Левашинский</a:t>
            </a:r>
            <a:r>
              <a:rPr lang="ru-RU" altLang="ru-RU" sz="3300" dirty="0" smtClean="0">
                <a:solidFill>
                  <a:schemeClr val="tx1"/>
                </a:solidFill>
              </a:rPr>
              <a:t> </a:t>
            </a:r>
            <a:r>
              <a:rPr lang="ru-RU" altLang="ru-RU" sz="3300" dirty="0">
                <a:solidFill>
                  <a:schemeClr val="tx1"/>
                </a:solidFill>
              </a:rPr>
              <a:t>район» -  </a:t>
            </a:r>
            <a:r>
              <a:rPr lang="ru-RU" altLang="ru-RU" sz="3300" dirty="0" smtClean="0">
                <a:solidFill>
                  <a:schemeClr val="tx1"/>
                </a:solidFill>
              </a:rPr>
              <a:t>71,0% </a:t>
            </a:r>
            <a:r>
              <a:rPr lang="ru-RU" altLang="ru-RU" sz="3300" dirty="0">
                <a:solidFill>
                  <a:schemeClr val="tx1"/>
                </a:solidFill>
              </a:rPr>
              <a:t>и </a:t>
            </a:r>
            <a:r>
              <a:rPr lang="ru-RU" altLang="ru-RU" sz="3300" dirty="0" smtClean="0">
                <a:solidFill>
                  <a:schemeClr val="tx1"/>
                </a:solidFill>
              </a:rPr>
              <a:t>«</a:t>
            </a:r>
            <a:r>
              <a:rPr lang="ru-RU" altLang="ru-RU" sz="3300" dirty="0" err="1" smtClean="0">
                <a:solidFill>
                  <a:schemeClr val="tx1"/>
                </a:solidFill>
              </a:rPr>
              <a:t>Тляратинский</a:t>
            </a:r>
            <a:r>
              <a:rPr lang="ru-RU" altLang="ru-RU" sz="3300" dirty="0" smtClean="0">
                <a:solidFill>
                  <a:schemeClr val="tx1"/>
                </a:solidFill>
              </a:rPr>
              <a:t> </a:t>
            </a:r>
            <a:r>
              <a:rPr lang="ru-RU" altLang="ru-RU" sz="3300" dirty="0">
                <a:solidFill>
                  <a:schemeClr val="tx1"/>
                </a:solidFill>
              </a:rPr>
              <a:t>район» - </a:t>
            </a:r>
            <a:r>
              <a:rPr lang="ru-RU" altLang="ru-RU" sz="3300" dirty="0" smtClean="0">
                <a:solidFill>
                  <a:schemeClr val="tx1"/>
                </a:solidFill>
              </a:rPr>
              <a:t>71,1%.  </a:t>
            </a:r>
            <a:r>
              <a:rPr lang="ru-RU" altLang="ru-RU" sz="3300" dirty="0">
                <a:solidFill>
                  <a:schemeClr val="tx1"/>
                </a:solidFill>
              </a:rPr>
              <a:t>В  остальных 49 МО значения показателя установились от </a:t>
            </a:r>
            <a:r>
              <a:rPr lang="ru-RU" altLang="ru-RU" sz="3300" dirty="0" smtClean="0">
                <a:solidFill>
                  <a:schemeClr val="tx1"/>
                </a:solidFill>
              </a:rPr>
              <a:t>72 </a:t>
            </a:r>
            <a:r>
              <a:rPr lang="ru-RU" altLang="ru-RU" sz="3300" dirty="0">
                <a:solidFill>
                  <a:schemeClr val="tx1"/>
                </a:solidFill>
              </a:rPr>
              <a:t>до  </a:t>
            </a:r>
            <a:r>
              <a:rPr lang="ru-RU" altLang="ru-RU" sz="3300" dirty="0" smtClean="0">
                <a:solidFill>
                  <a:schemeClr val="tx1"/>
                </a:solidFill>
              </a:rPr>
              <a:t>82%.</a:t>
            </a:r>
            <a:endParaRPr lang="ru-RU" altLang="ru-RU" sz="3300" dirty="0">
              <a:solidFill>
                <a:schemeClr val="tx1"/>
              </a:solidFill>
            </a:endParaRPr>
          </a:p>
          <a:p>
            <a:pPr marL="0" indent="389573" algn="just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</a:tabLst>
              <a:defRPr/>
            </a:pPr>
            <a:r>
              <a:rPr lang="ru-RU" altLang="ru-RU" sz="3300" dirty="0" smtClean="0">
                <a:solidFill>
                  <a:schemeClr val="tx1"/>
                </a:solidFill>
              </a:rPr>
              <a:t>В </a:t>
            </a:r>
            <a:r>
              <a:rPr lang="ru-RU" altLang="ru-RU" sz="3300" dirty="0">
                <a:solidFill>
                  <a:schemeClr val="tx1"/>
                </a:solidFill>
              </a:rPr>
              <a:t>целях изменения ситуации в положительную сторону  в целом необходимо на уровне образовательных учреждений усилить   работу по физическому воспитанию  детей,  расширить профилактические мероприятия по выявлению заболеваемости учащихся, принимать меры  по выявлению факторов риска, влияющих на здоровье детей и подростков. Также необходимо   пропагандировать здоровый образ  жизни, обеспечивать горячим  питанием  учащихся  младших  классов. </a:t>
            </a:r>
          </a:p>
        </p:txBody>
      </p:sp>
      <p:sp>
        <p:nvSpPr>
          <p:cNvPr id="60421" name="Rectangle 6"/>
          <p:cNvSpPr>
            <a:spLocks noChangeArrowheads="1"/>
          </p:cNvSpPr>
          <p:nvPr/>
        </p:nvSpPr>
        <p:spPr bwMode="auto">
          <a:xfrm>
            <a:off x="402131" y="967433"/>
            <a:ext cx="3827334" cy="686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25" tIns="43263" rIns="86525" bIns="43263" anchor="ctr"/>
          <a:lstStyle>
            <a:lvl1pPr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Доля детей первой и второй групп здоровья в общей численности обучающихся в  муниципальных общеобразовательных учреждениях, %</a:t>
            </a:r>
          </a:p>
        </p:txBody>
      </p:sp>
      <p:graphicFrame>
        <p:nvGraphicFramePr>
          <p:cNvPr id="60423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712012"/>
              </p:ext>
            </p:extLst>
          </p:nvPr>
        </p:nvGraphicFramePr>
        <p:xfrm>
          <a:off x="823913" y="1654175"/>
          <a:ext cx="3118470" cy="1514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08" name="Лист" r:id="rId4" imgW="3266988" imgH="1000080" progId="Excel.Sheet.8">
                  <p:embed/>
                </p:oleObj>
              </mc:Choice>
              <mc:Fallback>
                <p:oleObj name="Лист" r:id="rId4" imgW="3266988" imgH="100008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3913" y="1654175"/>
                        <a:ext cx="3118470" cy="15142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847039" y="6840810"/>
            <a:ext cx="488605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35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42328" name="Picture 1368" descr="D:\ДОКУМЕНТЫ 2019 ГОД\ОЦЕНКА ЭФФЕКТИВНОСТИ ОМСУ\СВОДНЫЙ ДОКЛАД\Карты\здоровье детей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78" y="3246487"/>
            <a:ext cx="3627487" cy="366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16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827088" y="144463"/>
            <a:ext cx="9505950" cy="746125"/>
          </a:xfrm>
        </p:spPr>
        <p:txBody>
          <a:bodyPr lIns="98704" tIns="49350" rIns="98704" bIns="49350">
            <a:noAutofit/>
          </a:bodyPr>
          <a:lstStyle/>
          <a:p>
            <a:pPr algn="ctr" eaLnBrk="1" hangingPunct="1"/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Доля обучающихся в муниципальных общеобразовательных учреждениях, занимающихся во вторую (третью) смену, в общей численности обучающихся в муниципальных общеобразовательных учреждениях</a:t>
            </a:r>
          </a:p>
        </p:txBody>
      </p:sp>
      <p:sp>
        <p:nvSpPr>
          <p:cNvPr id="65540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4590455" y="1080170"/>
            <a:ext cx="5545138" cy="5680075"/>
          </a:xfrm>
        </p:spPr>
        <p:txBody>
          <a:bodyPr lIns="98704" tIns="49350" rIns="98704" bIns="49350">
            <a:normAutofit fontScale="92500" lnSpcReduction="20000"/>
          </a:bodyPr>
          <a:lstStyle/>
          <a:p>
            <a:pPr marL="0" indent="238769" algn="just" defTabSz="866388">
              <a:lnSpc>
                <a:spcPct val="100000"/>
              </a:lnSpc>
              <a:spcBef>
                <a:spcPct val="0"/>
              </a:spcBef>
              <a:buClr>
                <a:srgbClr val="4F81BD"/>
              </a:buClr>
              <a:buSzPct val="70000"/>
              <a:buNone/>
              <a:defRPr/>
            </a:pPr>
            <a:endParaRPr lang="ru-RU" sz="1300" dirty="0" smtClean="0">
              <a:solidFill>
                <a:srgbClr val="000000"/>
              </a:solidFill>
            </a:endParaRPr>
          </a:p>
          <a:p>
            <a:pPr marL="0" indent="238769" algn="just" defTabSz="866388">
              <a:lnSpc>
                <a:spcPct val="100000"/>
              </a:lnSpc>
              <a:spcBef>
                <a:spcPct val="0"/>
              </a:spcBef>
              <a:buClr>
                <a:srgbClr val="4F81BD"/>
              </a:buClr>
              <a:buSzPct val="70000"/>
              <a:buNone/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В 2018 </a:t>
            </a:r>
            <a:r>
              <a:rPr lang="ru-RU" sz="1400" dirty="0">
                <a:solidFill>
                  <a:schemeClr val="tx1"/>
                </a:solidFill>
              </a:rPr>
              <a:t>году в целом по республике </a:t>
            </a:r>
            <a:r>
              <a:rPr lang="ru-RU" sz="1400" b="1" dirty="0">
                <a:solidFill>
                  <a:schemeClr val="tx1"/>
                </a:solidFill>
              </a:rPr>
              <a:t>доля обучающихся  в государственных и муниципальных общеобразовательных </a:t>
            </a:r>
            <a:r>
              <a:rPr lang="ru-RU" sz="1400" b="1" dirty="0" smtClean="0">
                <a:solidFill>
                  <a:schemeClr val="tx1"/>
                </a:solidFill>
              </a:rPr>
              <a:t>учреждениях, </a:t>
            </a:r>
            <a:r>
              <a:rPr lang="ru-RU" sz="1400" b="1" dirty="0">
                <a:solidFill>
                  <a:schemeClr val="tx1"/>
                </a:solidFill>
              </a:rPr>
              <a:t>занимающихся во вторую смену, в общей численности обучающихся </a:t>
            </a:r>
            <a:r>
              <a:rPr lang="ru-RU" sz="1400" dirty="0" smtClean="0">
                <a:solidFill>
                  <a:schemeClr val="tx1"/>
                </a:solidFill>
              </a:rPr>
              <a:t>по сравнению с предшествующим годом увеличилась  на 0,6  </a:t>
            </a:r>
            <a:r>
              <a:rPr lang="ru-RU" sz="1400" dirty="0" err="1" smtClean="0">
                <a:solidFill>
                  <a:schemeClr val="tx1"/>
                </a:solidFill>
              </a:rPr>
              <a:t>п.п</a:t>
            </a:r>
            <a:r>
              <a:rPr lang="ru-RU" sz="1400" dirty="0" smtClean="0">
                <a:solidFill>
                  <a:schemeClr val="tx1"/>
                </a:solidFill>
              </a:rPr>
              <a:t>.  и составила   29 %. </a:t>
            </a:r>
            <a:endParaRPr lang="ru-RU" sz="1400" dirty="0">
              <a:solidFill>
                <a:schemeClr val="tx1"/>
              </a:solidFill>
            </a:endParaRPr>
          </a:p>
          <a:p>
            <a:pPr marL="0" indent="238769" algn="just" defTabSz="866388">
              <a:lnSpc>
                <a:spcPct val="100000"/>
              </a:lnSpc>
              <a:spcBef>
                <a:spcPct val="0"/>
              </a:spcBef>
              <a:buClr>
                <a:srgbClr val="4F81BD"/>
              </a:buClr>
              <a:buSzPct val="70000"/>
              <a:buNone/>
              <a:defRPr/>
            </a:pPr>
            <a:r>
              <a:rPr lang="ru-RU" sz="1400" dirty="0">
                <a:solidFill>
                  <a:schemeClr val="tx1"/>
                </a:solidFill>
              </a:rPr>
              <a:t>Доля детей, занимающихся во вторую смену,  снизилась в </a:t>
            </a:r>
            <a:r>
              <a:rPr lang="ru-RU" sz="1400" dirty="0" smtClean="0">
                <a:solidFill>
                  <a:schemeClr val="tx1"/>
                </a:solidFill>
              </a:rPr>
              <a:t>28 </a:t>
            </a:r>
            <a:r>
              <a:rPr lang="ru-RU" sz="1400" dirty="0">
                <a:solidFill>
                  <a:schemeClr val="tx1"/>
                </a:solidFill>
              </a:rPr>
              <a:t>муниципальных образованиях,</a:t>
            </a:r>
            <a:r>
              <a:rPr lang="ru-RU" sz="1400" b="1" dirty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в том числе наибольшее снижение наблюдалось в МО </a:t>
            </a:r>
            <a:r>
              <a:rPr lang="ru-RU" sz="1400" dirty="0" smtClean="0">
                <a:solidFill>
                  <a:schemeClr val="tx1"/>
                </a:solidFill>
              </a:rPr>
              <a:t>«</a:t>
            </a:r>
            <a:r>
              <a:rPr lang="ru-RU" sz="1400" dirty="0" err="1" smtClean="0">
                <a:solidFill>
                  <a:schemeClr val="tx1"/>
                </a:solidFill>
              </a:rPr>
              <a:t>Цумадинский</a:t>
            </a:r>
            <a:r>
              <a:rPr lang="ru-RU" sz="1400" dirty="0" smtClean="0">
                <a:solidFill>
                  <a:schemeClr val="tx1"/>
                </a:solidFill>
              </a:rPr>
              <a:t> район», «Ногайский район», «город Южно-Сухокумск», «Табасаранский район», «</a:t>
            </a:r>
            <a:r>
              <a:rPr lang="ru-RU" sz="1400" dirty="0" err="1" smtClean="0">
                <a:solidFill>
                  <a:schemeClr val="tx1"/>
                </a:solidFill>
              </a:rPr>
              <a:t>Курахский</a:t>
            </a:r>
            <a:r>
              <a:rPr lang="ru-RU" sz="1400" dirty="0" smtClean="0">
                <a:solidFill>
                  <a:schemeClr val="tx1"/>
                </a:solidFill>
              </a:rPr>
              <a:t> район», «</a:t>
            </a:r>
            <a:r>
              <a:rPr lang="ru-RU" sz="1400" dirty="0" err="1" smtClean="0">
                <a:solidFill>
                  <a:schemeClr val="tx1"/>
                </a:solidFill>
              </a:rPr>
              <a:t>Сергокалинский</a:t>
            </a:r>
            <a:r>
              <a:rPr lang="ru-RU" sz="1400" dirty="0" smtClean="0">
                <a:solidFill>
                  <a:schemeClr val="tx1"/>
                </a:solidFill>
              </a:rPr>
              <a:t> район» и «</a:t>
            </a:r>
            <a:r>
              <a:rPr lang="ru-RU" sz="1400" dirty="0" err="1" smtClean="0">
                <a:solidFill>
                  <a:schemeClr val="tx1"/>
                </a:solidFill>
              </a:rPr>
              <a:t>Магарамкентский</a:t>
            </a:r>
            <a:r>
              <a:rPr lang="ru-RU" sz="1400" dirty="0" smtClean="0">
                <a:solidFill>
                  <a:schemeClr val="tx1"/>
                </a:solidFill>
              </a:rPr>
              <a:t> район».  </a:t>
            </a:r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Снижение </a:t>
            </a:r>
            <a:r>
              <a:rPr lang="ru-RU" sz="1400" dirty="0">
                <a:solidFill>
                  <a:schemeClr val="tx1"/>
                </a:solidFill>
                <a:cs typeface="Times New Roman" pitchFamily="18" charset="0"/>
              </a:rPr>
              <a:t>показателя  в  указанных </a:t>
            </a:r>
            <a:r>
              <a:rPr lang="ru-RU" sz="1400" dirty="0">
                <a:solidFill>
                  <a:schemeClr val="tx1"/>
                </a:solidFill>
              </a:rPr>
              <a:t>муниципальных  </a:t>
            </a:r>
            <a:r>
              <a:rPr lang="ru-RU" sz="1400" dirty="0" smtClean="0">
                <a:solidFill>
                  <a:schemeClr val="tx1"/>
                </a:solidFill>
              </a:rPr>
              <a:t>  образованиях    составило   </a:t>
            </a:r>
            <a:r>
              <a:rPr lang="ru-RU" sz="1400" dirty="0">
                <a:solidFill>
                  <a:schemeClr val="tx1"/>
                </a:solidFill>
              </a:rPr>
              <a:t>от  </a:t>
            </a:r>
            <a:r>
              <a:rPr lang="ru-RU" sz="1400" dirty="0" smtClean="0">
                <a:solidFill>
                  <a:schemeClr val="tx1"/>
                </a:solidFill>
              </a:rPr>
              <a:t>2,0  </a:t>
            </a:r>
            <a:r>
              <a:rPr lang="ru-RU" sz="1400" dirty="0">
                <a:solidFill>
                  <a:schemeClr val="tx1"/>
                </a:solidFill>
              </a:rPr>
              <a:t>до  </a:t>
            </a:r>
            <a:r>
              <a:rPr lang="ru-RU" sz="1400" dirty="0" smtClean="0">
                <a:solidFill>
                  <a:schemeClr val="tx1"/>
                </a:solidFill>
              </a:rPr>
              <a:t>5,9  </a:t>
            </a:r>
            <a:r>
              <a:rPr lang="ru-RU" sz="1400" dirty="0" err="1" smtClean="0">
                <a:solidFill>
                  <a:schemeClr val="tx1"/>
                </a:solidFill>
              </a:rPr>
              <a:t>п.п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  <a:p>
            <a:pPr marL="0" indent="238769" algn="just" defTabSz="866388">
              <a:lnSpc>
                <a:spcPct val="100000"/>
              </a:lnSpc>
              <a:spcBef>
                <a:spcPct val="0"/>
              </a:spcBef>
              <a:buClr>
                <a:srgbClr val="4F81BD"/>
              </a:buClr>
              <a:buSzPct val="70000"/>
              <a:buNone/>
              <a:defRPr/>
            </a:pPr>
            <a:r>
              <a:rPr lang="ru-RU" sz="1400" dirty="0">
                <a:solidFill>
                  <a:schemeClr val="tx1"/>
                </a:solidFill>
              </a:rPr>
              <a:t>В МО </a:t>
            </a:r>
            <a:r>
              <a:rPr lang="ru-RU" sz="1400" dirty="0" smtClean="0">
                <a:solidFill>
                  <a:schemeClr val="tx1"/>
                </a:solidFill>
              </a:rPr>
              <a:t>«</a:t>
            </a:r>
            <a:r>
              <a:rPr lang="ru-RU" sz="1400" dirty="0" err="1" smtClean="0">
                <a:solidFill>
                  <a:schemeClr val="tx1"/>
                </a:solidFill>
              </a:rPr>
              <a:t>Чародинский</a:t>
            </a:r>
            <a:r>
              <a:rPr lang="ru-RU" sz="1400" dirty="0" smtClean="0">
                <a:solidFill>
                  <a:schemeClr val="tx1"/>
                </a:solidFill>
              </a:rPr>
              <a:t>  </a:t>
            </a:r>
            <a:r>
              <a:rPr lang="ru-RU" sz="1400" dirty="0">
                <a:solidFill>
                  <a:schemeClr val="tx1"/>
                </a:solidFill>
              </a:rPr>
              <a:t>район</a:t>
            </a:r>
            <a:r>
              <a:rPr lang="ru-RU" sz="1400" dirty="0" smtClean="0">
                <a:solidFill>
                  <a:schemeClr val="tx1"/>
                </a:solidFill>
              </a:rPr>
              <a:t>», «</a:t>
            </a:r>
            <a:r>
              <a:rPr lang="ru-RU" sz="1400" dirty="0" err="1" smtClean="0">
                <a:solidFill>
                  <a:schemeClr val="tx1"/>
                </a:solidFill>
              </a:rPr>
              <a:t>Гунибский</a:t>
            </a:r>
            <a:r>
              <a:rPr lang="ru-RU" sz="1400" dirty="0" smtClean="0">
                <a:solidFill>
                  <a:schemeClr val="tx1"/>
                </a:solidFill>
              </a:rPr>
              <a:t> район», «</a:t>
            </a:r>
            <a:r>
              <a:rPr lang="ru-RU" sz="1400" dirty="0" err="1" smtClean="0">
                <a:solidFill>
                  <a:schemeClr val="tx1"/>
                </a:solidFill>
              </a:rPr>
              <a:t>Гумбетовский</a:t>
            </a:r>
            <a:r>
              <a:rPr lang="ru-RU" sz="1400" dirty="0" smtClean="0">
                <a:solidFill>
                  <a:schemeClr val="tx1"/>
                </a:solidFill>
              </a:rPr>
              <a:t> район», «</a:t>
            </a:r>
            <a:r>
              <a:rPr lang="ru-RU" sz="1400" dirty="0" err="1" smtClean="0">
                <a:solidFill>
                  <a:schemeClr val="tx1"/>
                </a:solidFill>
              </a:rPr>
              <a:t>Кулинский</a:t>
            </a:r>
            <a:r>
              <a:rPr lang="ru-RU" sz="1400" dirty="0" smtClean="0">
                <a:solidFill>
                  <a:schemeClr val="tx1"/>
                </a:solidFill>
              </a:rPr>
              <a:t> район» и  «</a:t>
            </a:r>
            <a:r>
              <a:rPr lang="ru-RU" sz="1400" dirty="0" err="1" smtClean="0">
                <a:solidFill>
                  <a:schemeClr val="tx1"/>
                </a:solidFill>
              </a:rPr>
              <a:t>Гергебильский</a:t>
            </a:r>
            <a:r>
              <a:rPr lang="ru-RU" sz="1400" dirty="0" smtClean="0">
                <a:solidFill>
                  <a:schemeClr val="tx1"/>
                </a:solidFill>
              </a:rPr>
              <a:t>  </a:t>
            </a:r>
            <a:r>
              <a:rPr lang="ru-RU" sz="1400" dirty="0">
                <a:solidFill>
                  <a:schemeClr val="tx1"/>
                </a:solidFill>
              </a:rPr>
              <a:t>район»  все учащиеся  муниципальных общеобразовательных учреждений занимаются в первую </a:t>
            </a:r>
            <a:r>
              <a:rPr lang="ru-RU" sz="1400" dirty="0" smtClean="0">
                <a:solidFill>
                  <a:schemeClr val="tx1"/>
                </a:solidFill>
              </a:rPr>
              <a:t>смену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endParaRPr lang="ru-RU" sz="1400" dirty="0">
              <a:solidFill>
                <a:schemeClr val="tx1"/>
              </a:solidFill>
            </a:endParaRPr>
          </a:p>
          <a:p>
            <a:pPr marL="0" indent="238769" algn="just" defTabSz="866388">
              <a:lnSpc>
                <a:spcPct val="100000"/>
              </a:lnSpc>
              <a:spcBef>
                <a:spcPct val="0"/>
              </a:spcBef>
              <a:buClr>
                <a:srgbClr val="4F81BD"/>
              </a:buClr>
              <a:buSzPct val="70000"/>
              <a:buNone/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Низкое значение доли детей, занимающихся во вторую смену, зафиксировано в МО </a:t>
            </a:r>
            <a:r>
              <a:rPr lang="ru-RU" sz="1400" dirty="0" smtClean="0">
                <a:solidFill>
                  <a:schemeClr val="tx1"/>
                </a:solidFill>
              </a:rPr>
              <a:t>«</a:t>
            </a:r>
            <a:r>
              <a:rPr lang="ru-RU" sz="1400" dirty="0" err="1" smtClean="0">
                <a:solidFill>
                  <a:schemeClr val="tx1"/>
                </a:solidFill>
              </a:rPr>
              <a:t>Хунзахский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район» - </a:t>
            </a:r>
            <a:r>
              <a:rPr lang="ru-RU" sz="1400" dirty="0" smtClean="0">
                <a:solidFill>
                  <a:schemeClr val="tx1"/>
                </a:solidFill>
              </a:rPr>
              <a:t>0,5% и «</a:t>
            </a:r>
            <a:r>
              <a:rPr lang="ru-RU" sz="1400" dirty="0" err="1" smtClean="0">
                <a:solidFill>
                  <a:schemeClr val="tx1"/>
                </a:solidFill>
              </a:rPr>
              <a:t>Ахвахский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район» - </a:t>
            </a:r>
            <a:r>
              <a:rPr lang="ru-RU" sz="1400" dirty="0" smtClean="0">
                <a:solidFill>
                  <a:schemeClr val="tx1"/>
                </a:solidFill>
              </a:rPr>
              <a:t>3,3%.</a:t>
            </a:r>
            <a:endParaRPr lang="ru-RU" sz="1400" dirty="0">
              <a:solidFill>
                <a:schemeClr val="tx1"/>
              </a:solidFill>
            </a:endParaRPr>
          </a:p>
          <a:p>
            <a:pPr marL="0" indent="238769" algn="just" defTabSz="866388">
              <a:lnSpc>
                <a:spcPct val="100000"/>
              </a:lnSpc>
              <a:spcBef>
                <a:spcPct val="0"/>
              </a:spcBef>
              <a:buClr>
                <a:srgbClr val="4F81BD"/>
              </a:buClr>
              <a:buSzPct val="70000"/>
              <a:buNone/>
              <a:defRPr/>
            </a:pPr>
            <a:r>
              <a:rPr lang="ru-RU" sz="1400" dirty="0">
                <a:solidFill>
                  <a:schemeClr val="tx1"/>
                </a:solidFill>
              </a:rPr>
              <a:t>Увеличение показателя по сравнению с </a:t>
            </a:r>
            <a:r>
              <a:rPr lang="ru-RU" sz="1400" dirty="0" smtClean="0">
                <a:solidFill>
                  <a:schemeClr val="tx1"/>
                </a:solidFill>
              </a:rPr>
              <a:t>2017 </a:t>
            </a:r>
            <a:r>
              <a:rPr lang="ru-RU" sz="1400" dirty="0">
                <a:solidFill>
                  <a:schemeClr val="tx1"/>
                </a:solidFill>
              </a:rPr>
              <a:t>годом наблюдалось в </a:t>
            </a:r>
            <a:r>
              <a:rPr lang="ru-RU" sz="1400" dirty="0" smtClean="0">
                <a:solidFill>
                  <a:schemeClr val="tx1"/>
                </a:solidFill>
              </a:rPr>
              <a:t>18 муниципальных образованиях, наиболее значительно в МО  «город Хасавюрт», «</a:t>
            </a:r>
            <a:r>
              <a:rPr lang="ru-RU" sz="1400" dirty="0" err="1" smtClean="0">
                <a:solidFill>
                  <a:schemeClr val="tx1"/>
                </a:solidFill>
              </a:rPr>
              <a:t>Ахвахский</a:t>
            </a:r>
            <a:r>
              <a:rPr lang="ru-RU" sz="1400" dirty="0" smtClean="0">
                <a:solidFill>
                  <a:schemeClr val="tx1"/>
                </a:solidFill>
              </a:rPr>
              <a:t> район», «Дербентский район», «</a:t>
            </a:r>
            <a:r>
              <a:rPr lang="ru-RU" sz="1400" dirty="0" err="1" smtClean="0">
                <a:solidFill>
                  <a:schemeClr val="tx1"/>
                </a:solidFill>
              </a:rPr>
              <a:t>Ахтынский</a:t>
            </a:r>
            <a:r>
              <a:rPr lang="ru-RU" sz="1400" dirty="0" smtClean="0">
                <a:solidFill>
                  <a:schemeClr val="tx1"/>
                </a:solidFill>
              </a:rPr>
              <a:t> район», «</a:t>
            </a:r>
            <a:r>
              <a:rPr lang="ru-RU" sz="1400" dirty="0" err="1" smtClean="0">
                <a:solidFill>
                  <a:schemeClr val="tx1"/>
                </a:solidFill>
              </a:rPr>
              <a:t>Кайтагский</a:t>
            </a:r>
            <a:r>
              <a:rPr lang="ru-RU" sz="1400" dirty="0" smtClean="0">
                <a:solidFill>
                  <a:schemeClr val="tx1"/>
                </a:solidFill>
              </a:rPr>
              <a:t> район и  «город Каспийск», увеличение в указанных МО  составило  от  5,7  до 2,5  </a:t>
            </a:r>
            <a:r>
              <a:rPr lang="ru-RU" sz="1400" dirty="0" err="1" smtClean="0">
                <a:solidFill>
                  <a:schemeClr val="tx1"/>
                </a:solidFill>
              </a:rPr>
              <a:t>п.п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  <a:p>
            <a:pPr marL="0" indent="238769" algn="just" defTabSz="866388">
              <a:lnSpc>
                <a:spcPct val="100000"/>
              </a:lnSpc>
              <a:spcBef>
                <a:spcPct val="0"/>
              </a:spcBef>
              <a:buClr>
                <a:srgbClr val="4F81BD"/>
              </a:buClr>
              <a:buSzPct val="70000"/>
              <a:buNone/>
              <a:defRPr/>
            </a:pPr>
            <a:r>
              <a:rPr lang="ru-RU" sz="1400" dirty="0">
                <a:solidFill>
                  <a:schemeClr val="tx1"/>
                </a:solidFill>
              </a:rPr>
              <a:t>Максимальное значение доли детей,  занимающихся во вторую смену,  в общей численности обучающихся зафиксировано  в МО  </a:t>
            </a:r>
            <a:r>
              <a:rPr lang="ru-RU" sz="1400" dirty="0" smtClean="0">
                <a:solidFill>
                  <a:schemeClr val="tx1"/>
                </a:solidFill>
              </a:rPr>
              <a:t>«город Дагестанские Огни»,  «Хасавюртовский район»  и «город Каспийск»  (более 40% ).</a:t>
            </a:r>
            <a:endParaRPr lang="ru-RU" sz="1400" dirty="0">
              <a:solidFill>
                <a:schemeClr val="tx1"/>
              </a:solidFill>
            </a:endParaRPr>
          </a:p>
          <a:p>
            <a:pPr marL="0" indent="238769" algn="just" defTabSz="866388">
              <a:lnSpc>
                <a:spcPct val="100000"/>
              </a:lnSpc>
              <a:spcBef>
                <a:spcPct val="0"/>
              </a:spcBef>
              <a:buClr>
                <a:srgbClr val="4F81BD"/>
              </a:buClr>
              <a:buSzPct val="70000"/>
              <a:buNone/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Снижению  </a:t>
            </a:r>
            <a:r>
              <a:rPr lang="ru-RU" sz="1400" dirty="0">
                <a:solidFill>
                  <a:schemeClr val="tx1"/>
                </a:solidFill>
              </a:rPr>
              <a:t>данного показателя будет способствовать  </a:t>
            </a:r>
            <a:r>
              <a:rPr lang="ru-RU" sz="1400" dirty="0" smtClean="0">
                <a:solidFill>
                  <a:schemeClr val="tx1"/>
                </a:solidFill>
              </a:rPr>
              <a:t>ввод в эксплуатацию  </a:t>
            </a:r>
            <a:r>
              <a:rPr lang="ru-RU" sz="1400" dirty="0">
                <a:solidFill>
                  <a:schemeClr val="tx1"/>
                </a:solidFill>
              </a:rPr>
              <a:t>в муниципальных образованиях  республики </a:t>
            </a:r>
            <a:r>
              <a:rPr lang="ru-RU" sz="1400" dirty="0" smtClean="0">
                <a:solidFill>
                  <a:schemeClr val="tx1"/>
                </a:solidFill>
              </a:rPr>
              <a:t>новых общеобразовательных учреждений.</a:t>
            </a:r>
          </a:p>
          <a:p>
            <a:pPr marL="0" indent="238769" algn="just" defTabSz="866388">
              <a:lnSpc>
                <a:spcPct val="100000"/>
              </a:lnSpc>
              <a:spcBef>
                <a:spcPct val="0"/>
              </a:spcBef>
              <a:buClr>
                <a:srgbClr val="4F81BD"/>
              </a:buClr>
              <a:buSzPct val="70000"/>
              <a:buNone/>
              <a:defRPr/>
            </a:pPr>
            <a:r>
              <a:rPr lang="ru-RU" sz="1400" dirty="0" smtClean="0">
                <a:solidFill>
                  <a:srgbClr val="FF0000"/>
                </a:solidFill>
              </a:rPr>
              <a:t>  </a:t>
            </a:r>
            <a:r>
              <a:rPr lang="ru-RU" sz="1400" dirty="0">
                <a:solidFill>
                  <a:schemeClr val="tx1"/>
                </a:solidFill>
              </a:rPr>
              <a:t>В </a:t>
            </a:r>
            <a:r>
              <a:rPr lang="ru-RU" sz="1400" dirty="0" smtClean="0">
                <a:solidFill>
                  <a:schemeClr val="tx1"/>
                </a:solidFill>
              </a:rPr>
              <a:t>2019 </a:t>
            </a:r>
            <a:r>
              <a:rPr lang="ru-RU" sz="1400" dirty="0">
                <a:solidFill>
                  <a:schemeClr val="tx1"/>
                </a:solidFill>
              </a:rPr>
              <a:t>году  </a:t>
            </a:r>
            <a:r>
              <a:rPr lang="ru-RU" sz="1400" dirty="0" smtClean="0">
                <a:solidFill>
                  <a:schemeClr val="tx1"/>
                </a:solidFill>
              </a:rPr>
              <a:t>за счет всех источников финансирования  планируется, по предварительным данным,  ввод в эксплуатацию (полный или частичный) 34 школы,  общей мощностью 9998  ученических мест.</a:t>
            </a:r>
            <a:endParaRPr lang="ru-RU" sz="1400" dirty="0">
              <a:solidFill>
                <a:schemeClr val="tx1"/>
              </a:solidFill>
            </a:endParaRPr>
          </a:p>
        </p:txBody>
      </p:sp>
      <p:graphicFrame>
        <p:nvGraphicFramePr>
          <p:cNvPr id="61445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643296"/>
              </p:ext>
            </p:extLst>
          </p:nvPr>
        </p:nvGraphicFramePr>
        <p:xfrm>
          <a:off x="701675" y="1080171"/>
          <a:ext cx="3159125" cy="144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48" name="Лист" r:id="rId3" imgW="3209990" imgH="1009530" progId="Excel.Sheet.8">
                  <p:embed/>
                </p:oleObj>
              </mc:Choice>
              <mc:Fallback>
                <p:oleObj name="Лист" r:id="rId3" imgW="3209990" imgH="100953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675" y="1080171"/>
                        <a:ext cx="3159125" cy="14401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775031" y="6768802"/>
            <a:ext cx="560613" cy="427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36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48471" name="Picture 1367" descr="D:\ДОКУМЕНТЫ 2019 ГОД\ОЦЕНКА ЭФФЕКТИВНОСТИ ОМСУ\СВОДНЫЙ ДОКЛАД\Карты\2 смена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76" y="2736354"/>
            <a:ext cx="3744416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536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Номер слайда 8"/>
          <p:cNvSpPr>
            <a:spLocks noGrp="1"/>
          </p:cNvSpPr>
          <p:nvPr>
            <p:ph type="sldNum" sz="quarter" idx="12"/>
          </p:nvPr>
        </p:nvSpPr>
        <p:spPr bwMode="auto">
          <a:xfrm>
            <a:off x="9862920" y="6817519"/>
            <a:ext cx="470118" cy="3833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3944" indent="-270748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2987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6183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49379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2573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5769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48966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2160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CCC43880-AA74-44C1-A0ED-78DD4849E009}" type="slidenum">
              <a:rPr lang="ru-RU" altLang="ru-RU" sz="1300">
                <a:latin typeface="+mj-lt"/>
              </a:rPr>
              <a:pPr eaLnBrk="1" hangingPunct="1"/>
              <a:t>37</a:t>
            </a:fld>
            <a:endParaRPr lang="ru-RU" altLang="ru-RU" sz="1300" dirty="0">
              <a:latin typeface="+mj-lt"/>
            </a:endParaRPr>
          </a:p>
        </p:txBody>
      </p:sp>
      <p:sp>
        <p:nvSpPr>
          <p:cNvPr id="62467" name="Rectangle 4"/>
          <p:cNvSpPr>
            <a:spLocks noChangeArrowheads="1"/>
          </p:cNvSpPr>
          <p:nvPr/>
        </p:nvSpPr>
        <p:spPr bwMode="auto">
          <a:xfrm>
            <a:off x="475542" y="720394"/>
            <a:ext cx="3755237" cy="548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79" tIns="43240" rIns="86479" bIns="43240" anchor="ctr"/>
          <a:lstStyle>
            <a:lvl1pPr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1042988" eaLnBrk="1" hangingPunct="1">
              <a:lnSpc>
                <a:spcPct val="80000"/>
              </a:lnSpc>
            </a:pPr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Расходы  бюджета МО на общее образование в расчете на 1 обучающегося в муниципальных общеобразовательных учреждениях, </a:t>
            </a:r>
            <a:r>
              <a:rPr lang="ru-RU" altLang="ru-RU" sz="1100" i="1" dirty="0" smtClean="0">
                <a:solidFill>
                  <a:srgbClr val="000000"/>
                </a:solidFill>
                <a:latin typeface="+mn-lt"/>
              </a:rPr>
              <a:t>тыс. руб.  </a:t>
            </a:r>
            <a:endParaRPr lang="ru-RU" altLang="ru-RU" sz="1100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2468" name="Rectangle 6"/>
          <p:cNvSpPr>
            <a:spLocks noChangeArrowheads="1"/>
          </p:cNvSpPr>
          <p:nvPr/>
        </p:nvSpPr>
        <p:spPr bwMode="auto">
          <a:xfrm>
            <a:off x="471039" y="103299"/>
            <a:ext cx="9520016" cy="616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12" tIns="49308" rIns="98612" bIns="49308" anchor="ctr"/>
          <a:lstStyle>
            <a:lvl1pPr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700" b="1" i="1" dirty="0">
                <a:latin typeface="+mn-lt"/>
              </a:rPr>
              <a:t>Расходы  бюджета муниципального образования на общее образование в расчете на одного обучающегося в муниципальных общеобразовательных  учреждениях</a:t>
            </a:r>
            <a:endParaRPr lang="ru-RU" altLang="ru-RU" sz="1700" b="1" dirty="0">
              <a:latin typeface="+mn-lt"/>
            </a:endParaRPr>
          </a:p>
        </p:txBody>
      </p:sp>
      <p:sp>
        <p:nvSpPr>
          <p:cNvPr id="62469" name="Text Box 6"/>
          <p:cNvSpPr txBox="1">
            <a:spLocks noChangeArrowheads="1"/>
          </p:cNvSpPr>
          <p:nvPr/>
        </p:nvSpPr>
        <p:spPr bwMode="auto">
          <a:xfrm>
            <a:off x="4590455" y="1152178"/>
            <a:ext cx="5294655" cy="5629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733" tIns="36865" rIns="73733" bIns="36865"/>
          <a:lstStyle>
            <a:lvl1pPr indent="35560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92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92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92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92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Расходы  бюджетов</a:t>
            </a:r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муниципальных образований </a:t>
            </a:r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на общее образование в расчете на одного обучающегося  в муниципальных общеобразовательных учреждениях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 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2018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году  в среднем  по муниципальным образованиям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увеличилась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по сравнению с  предшествующим годом на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12,3%   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и составили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86,5  тыс.  рублей. 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/>
            <a:endParaRPr lang="ru-RU" altLang="ru-RU" sz="1300" dirty="0" smtClean="0">
              <a:solidFill>
                <a:srgbClr val="000000"/>
              </a:solidFill>
              <a:latin typeface="+mn-lt"/>
            </a:endParaRPr>
          </a:p>
          <a:p>
            <a:pPr algn="just" eaLnBrk="1" hangingPunct="1"/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По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сравнению с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2017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годом расходы  бюджетов</a:t>
            </a:r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 на общее образование в расчете на одного обучающегося увеличились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во всех муниципальных образованиях, кроме МО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Тляратинский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где . расходы снизились на  2,3%.</a:t>
            </a:r>
          </a:p>
          <a:p>
            <a:pPr algn="just" eaLnBrk="1" hangingPunct="1"/>
            <a:endParaRPr lang="ru-RU" altLang="ru-RU" sz="1300" dirty="0" smtClean="0">
              <a:solidFill>
                <a:srgbClr val="000000"/>
              </a:solidFill>
              <a:latin typeface="+mn-lt"/>
            </a:endParaRPr>
          </a:p>
          <a:p>
            <a:pPr algn="just" eaLnBrk="1" hangingPunct="1"/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Высокий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уровень расходования бюджетных средств на одного обучающегося  отмечен в  МО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Рутульский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-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180,2 тыс. руб., 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Лакский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 район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»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- 179,1 тыс. руб.,  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Кулинский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район» -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165,7 тыс. руб., «Агульский район» - 165,0 тыс. руб.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и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Курахский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-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165,4 тыс. рублей.</a:t>
            </a:r>
          </a:p>
          <a:p>
            <a:pPr algn="just" eaLnBrk="1" hangingPunct="1"/>
            <a:endParaRPr lang="ru-RU" altLang="ru-RU" sz="1300" dirty="0" smtClean="0">
              <a:solidFill>
                <a:srgbClr val="000000"/>
              </a:solidFill>
              <a:latin typeface="+mn-lt"/>
            </a:endParaRPr>
          </a:p>
          <a:p>
            <a:pPr algn="just" eaLnBrk="1" hangingPunct="1"/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Наименьший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объем расходов на  одного обучающегося  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2018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году зафиксирован    среди городских округов -  «город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Каспийск»  (32,4 тыс. руб.), 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«город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Хасавюрт»  (35,1 тыс. руб.),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«город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Махачкала»  (36,2 тыс. руб.),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«город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Избербаш» (37,0 тыс. руб.)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и  среди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муниципальных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районов –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Кумторкалинский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район»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(40,6 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тыс.руб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.),  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Карабудахкентский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район»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(50,0 тыс.  руб.),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Каякентский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район»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(50,5 тыс. руб.) и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Кизилюртовский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район»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(50,8  тыс. руб.).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</a:pPr>
            <a:endParaRPr lang="ru-RU" altLang="ru-RU" sz="1300" dirty="0">
              <a:solidFill>
                <a:srgbClr val="000000"/>
              </a:solidFill>
              <a:latin typeface="+mn-lt"/>
            </a:endParaRPr>
          </a:p>
        </p:txBody>
      </p:sp>
      <p:graphicFrame>
        <p:nvGraphicFramePr>
          <p:cNvPr id="62470" name="Объект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735300511"/>
              </p:ext>
            </p:extLst>
          </p:nvPr>
        </p:nvGraphicFramePr>
        <p:xfrm>
          <a:off x="630015" y="1269192"/>
          <a:ext cx="3240763" cy="15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3" name="Лист" r:id="rId3" imgW="3067089" imgH="1038150" progId="Excel.Sheet.8">
                  <p:embed/>
                </p:oleObj>
              </mc:Choice>
              <mc:Fallback>
                <p:oleObj name="Лист" r:id="rId3" imgW="3067089" imgH="1038150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5" y="1269192"/>
                        <a:ext cx="3240763" cy="15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538" name="Picture 1362" descr="D:\ДОКУМЕНТЫ 2019 ГОД\ОЦЕНКА ЭФФЕКТИВНОСТИ ОМСУ\СВОДНЫЙ ДОКЛАД\Карты\расходы на обр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38" y="2952380"/>
            <a:ext cx="3975401" cy="36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11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>
          <a:xfrm>
            <a:off x="564093" y="122464"/>
            <a:ext cx="9299121" cy="684865"/>
          </a:xfrm>
        </p:spPr>
        <p:txBody>
          <a:bodyPr tIns="43350" rtlCol="0">
            <a:noAutofit/>
          </a:bodyPr>
          <a:lstStyle/>
          <a:p>
            <a:pPr algn="ctr" defTabSz="987769">
              <a:defRPr/>
            </a:pPr>
            <a:r>
              <a:rPr lang="ru-RU" sz="1600" b="1" i="1" dirty="0">
                <a:solidFill>
                  <a:schemeClr val="tx1"/>
                </a:solidFill>
                <a:latin typeface="+mn-lt"/>
              </a:rPr>
              <a:t>Доля детей в возрасте от 5 – 18 лет, получающих услуги по дополнительному  образованию в организациях различной организационно – правовой формы и формы </a:t>
            </a:r>
            <a:r>
              <a:rPr lang="ru-RU" sz="1600" b="1" i="1" dirty="0" smtClean="0">
                <a:solidFill>
                  <a:schemeClr val="tx1"/>
                </a:solidFill>
                <a:latin typeface="+mn-lt"/>
              </a:rPr>
              <a:t>собственности,</a:t>
            </a:r>
            <a:br>
              <a:rPr lang="ru-RU" sz="1600" b="1" i="1" dirty="0" smtClean="0">
                <a:solidFill>
                  <a:schemeClr val="tx1"/>
                </a:solidFill>
                <a:latin typeface="+mn-lt"/>
              </a:rPr>
            </a:br>
            <a:r>
              <a:rPr lang="ru-RU" sz="1600" b="1" i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ru-RU" sz="1600" b="1" i="1" dirty="0">
                <a:solidFill>
                  <a:schemeClr val="tx1"/>
                </a:solidFill>
                <a:latin typeface="+mn-lt"/>
              </a:rPr>
              <a:t>в общей численности детей данной возрастной группы</a:t>
            </a:r>
            <a:r>
              <a:rPr lang="ru-RU" sz="1600" b="1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graphicFrame>
        <p:nvGraphicFramePr>
          <p:cNvPr id="63491" name="Object 18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72079341"/>
              </p:ext>
            </p:extLst>
          </p:nvPr>
        </p:nvGraphicFramePr>
        <p:xfrm>
          <a:off x="895350" y="1270000"/>
          <a:ext cx="2943225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3" name="Лист" r:id="rId3" imgW="3209990" imgH="1647810" progId="Excel.Sheet.8">
                  <p:embed/>
                </p:oleObj>
              </mc:Choice>
              <mc:Fallback>
                <p:oleObj name="Лист" r:id="rId3" imgW="3209990" imgH="1647810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5350" y="1270000"/>
                        <a:ext cx="2943225" cy="151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2" name="Номер слайда 8"/>
          <p:cNvSpPr>
            <a:spLocks noGrp="1"/>
          </p:cNvSpPr>
          <p:nvPr>
            <p:ph type="sldNum" sz="quarter" idx="12"/>
          </p:nvPr>
        </p:nvSpPr>
        <p:spPr bwMode="auto">
          <a:xfrm>
            <a:off x="9506578" y="6817519"/>
            <a:ext cx="850909" cy="3833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3944" indent="-270748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2987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6183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49379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2573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5769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48966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2160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CF64C651-5055-4B10-9567-F2E563412E4F}" type="slidenum">
              <a:rPr lang="ru-RU" altLang="ru-RU" sz="1300">
                <a:latin typeface="+mj-lt"/>
              </a:rPr>
              <a:pPr eaLnBrk="1" hangingPunct="1"/>
              <a:t>38</a:t>
            </a:fld>
            <a:endParaRPr lang="ru-RU" altLang="ru-RU" sz="1300" dirty="0">
              <a:latin typeface="+mj-lt"/>
            </a:endParaRPr>
          </a:p>
        </p:txBody>
      </p:sp>
      <p:sp>
        <p:nvSpPr>
          <p:cNvPr id="63493" name="Text Box 16"/>
          <p:cNvSpPr txBox="1">
            <a:spLocks noChangeArrowheads="1"/>
          </p:cNvSpPr>
          <p:nvPr/>
        </p:nvSpPr>
        <p:spPr bwMode="auto">
          <a:xfrm>
            <a:off x="675301" y="948076"/>
            <a:ext cx="3581836" cy="358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509" tIns="43255" rIns="86509" bIns="43255">
            <a:spAutoFit/>
          </a:bodyPr>
          <a:lstStyle>
            <a:lvl1pPr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Удельный вес детей в возрасте 5-18 лет, получающих услуги по дополнительному образованию, %</a:t>
            </a:r>
          </a:p>
        </p:txBody>
      </p:sp>
      <p:sp>
        <p:nvSpPr>
          <p:cNvPr id="63494" name="Rectangle 5"/>
          <p:cNvSpPr>
            <a:spLocks noChangeArrowheads="1"/>
          </p:cNvSpPr>
          <p:nvPr/>
        </p:nvSpPr>
        <p:spPr bwMode="auto">
          <a:xfrm>
            <a:off x="4528870" y="912188"/>
            <a:ext cx="5304982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04" tIns="49350" rIns="98704" bIns="49350"/>
          <a:lstStyle>
            <a:lvl1pPr indent="4318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Clr>
                <a:srgbClr val="4F81BD"/>
              </a:buClr>
              <a:buSzPct val="70000"/>
            </a:pPr>
            <a:r>
              <a:rPr lang="ru-RU" altLang="ru-RU" sz="1300" b="1" dirty="0" smtClean="0">
                <a:solidFill>
                  <a:srgbClr val="000000"/>
                </a:solidFill>
                <a:latin typeface="+mn-lt"/>
              </a:rPr>
              <a:t>Доля </a:t>
            </a:r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детей в возрасте 5-18 лет, получающих услуги по дополнительному образованию в организациях различной организационно-правовой формы, в общей численности  детей данной  возрастной группы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 в среднем по муниципальным образованиям 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2018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году по сравнению с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2017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годом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увеличилась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и составила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74,8  (в 2017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году –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56,6%). </a:t>
            </a:r>
          </a:p>
          <a:p>
            <a:pPr algn="just" eaLnBrk="1" hangingPunct="1">
              <a:buClr>
                <a:srgbClr val="4F81BD"/>
              </a:buClr>
              <a:buSzPct val="70000"/>
            </a:pP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Наилучшего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значения данного показателя добились в МО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«город Южно-Сухокумск», «Ногайский район», «город Дагестанские Огни»,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Сергокалинский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Новолакский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и «город 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Кизилюрт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» - 100%.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buClr>
                <a:srgbClr val="4F81BD"/>
              </a:buClr>
              <a:buSzPct val="70000"/>
            </a:pP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Доля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детей в возрасте 5-18 лет, получающих услуги по дополнительному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образованию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2018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году по сравнению с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2017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годом увеличилась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в  35  муниципальных образованиях.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buClr>
                <a:srgbClr val="4F81BD"/>
              </a:buClr>
              <a:buSzPct val="70000"/>
            </a:pP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Наибольшее увеличение наблюдалось в МО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«город 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Кизилюрт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»,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Докузпаринский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</a:t>
            </a:r>
            <a:r>
              <a:rPr lang="ru-RU" altLang="ru-RU" sz="1300" dirty="0" smtClean="0">
                <a:latin typeface="+mn-lt"/>
              </a:rPr>
              <a:t>«</a:t>
            </a:r>
            <a:r>
              <a:rPr lang="ru-RU" altLang="ru-RU" sz="1300" dirty="0" err="1" smtClean="0">
                <a:latin typeface="+mn-lt"/>
              </a:rPr>
              <a:t>Гунибский</a:t>
            </a:r>
            <a:r>
              <a:rPr lang="ru-RU" altLang="ru-RU" sz="1300" dirty="0" smtClean="0">
                <a:latin typeface="+mn-lt"/>
              </a:rPr>
              <a:t> район» и  «</a:t>
            </a:r>
            <a:r>
              <a:rPr lang="ru-RU" altLang="ru-RU" sz="1300" dirty="0" err="1" smtClean="0">
                <a:latin typeface="+mn-lt"/>
              </a:rPr>
              <a:t>Ахтынский</a:t>
            </a:r>
            <a:r>
              <a:rPr lang="ru-RU" altLang="ru-RU" sz="1300" dirty="0" smtClean="0">
                <a:latin typeface="+mn-lt"/>
              </a:rPr>
              <a:t> район».</a:t>
            </a:r>
            <a:endParaRPr lang="ru-RU" altLang="ru-RU" sz="1300" dirty="0">
              <a:latin typeface="+mn-lt"/>
            </a:endParaRPr>
          </a:p>
          <a:p>
            <a:pPr algn="just" eaLnBrk="1" hangingPunct="1">
              <a:buClr>
                <a:srgbClr val="4F81BD"/>
              </a:buClr>
              <a:buSzPct val="70000"/>
            </a:pPr>
            <a:r>
              <a:rPr lang="ru-RU" altLang="ru-RU" sz="1300" dirty="0">
                <a:latin typeface="+mn-lt"/>
              </a:rPr>
              <a:t> Удельный вес детей, получающих  услуги по дополнительному  </a:t>
            </a:r>
            <a:r>
              <a:rPr lang="ru-RU" altLang="ru-RU" sz="1300" dirty="0" smtClean="0">
                <a:latin typeface="+mn-lt"/>
              </a:rPr>
              <a:t>образованию </a:t>
            </a:r>
            <a:r>
              <a:rPr lang="ru-RU" altLang="ru-RU" sz="1300" dirty="0">
                <a:latin typeface="+mn-lt"/>
              </a:rPr>
              <a:t>менее </a:t>
            </a:r>
            <a:r>
              <a:rPr lang="ru-RU" altLang="ru-RU" sz="1300" dirty="0" smtClean="0">
                <a:latin typeface="+mn-lt"/>
              </a:rPr>
              <a:t>55%  </a:t>
            </a:r>
            <a:r>
              <a:rPr lang="ru-RU" altLang="ru-RU" sz="1300" dirty="0">
                <a:latin typeface="+mn-lt"/>
              </a:rPr>
              <a:t>отмечен в </a:t>
            </a:r>
            <a:r>
              <a:rPr lang="ru-RU" altLang="ru-RU" sz="1300" dirty="0" smtClean="0">
                <a:latin typeface="+mn-lt"/>
              </a:rPr>
              <a:t>9  МО</a:t>
            </a:r>
            <a:r>
              <a:rPr lang="ru-RU" altLang="ru-RU" sz="1300" dirty="0">
                <a:latin typeface="+mn-lt"/>
              </a:rPr>
              <a:t>: </a:t>
            </a:r>
            <a:r>
              <a:rPr lang="ru-RU" altLang="ru-RU" sz="1300" dirty="0" smtClean="0">
                <a:latin typeface="+mn-lt"/>
              </a:rPr>
              <a:t>«</a:t>
            </a:r>
            <a:r>
              <a:rPr lang="ru-RU" altLang="ru-RU" sz="1300" dirty="0" err="1" smtClean="0">
                <a:latin typeface="+mn-lt"/>
              </a:rPr>
              <a:t>Хивский</a:t>
            </a:r>
            <a:r>
              <a:rPr lang="ru-RU" altLang="ru-RU" sz="1300" dirty="0" smtClean="0">
                <a:latin typeface="+mn-lt"/>
              </a:rPr>
              <a:t> район»; «</a:t>
            </a:r>
            <a:r>
              <a:rPr lang="ru-RU" altLang="ru-RU" sz="1300" dirty="0" err="1" smtClean="0">
                <a:latin typeface="+mn-lt"/>
              </a:rPr>
              <a:t>Кумторкалинский</a:t>
            </a:r>
            <a:r>
              <a:rPr lang="ru-RU" altLang="ru-RU" sz="1300" dirty="0" smtClean="0">
                <a:latin typeface="+mn-lt"/>
              </a:rPr>
              <a:t> район»; «Хасавюртовский район»; «город Кизляр», «</a:t>
            </a:r>
            <a:r>
              <a:rPr lang="ru-RU" altLang="ru-RU" sz="1300" dirty="0" err="1" smtClean="0">
                <a:latin typeface="+mn-lt"/>
              </a:rPr>
              <a:t>Ахвахский</a:t>
            </a:r>
            <a:r>
              <a:rPr lang="ru-RU" altLang="ru-RU" sz="1300" dirty="0" smtClean="0">
                <a:latin typeface="+mn-lt"/>
              </a:rPr>
              <a:t> район»; «</a:t>
            </a:r>
            <a:r>
              <a:rPr lang="ru-RU" altLang="ru-RU" sz="1300" dirty="0" err="1" smtClean="0">
                <a:latin typeface="+mn-lt"/>
              </a:rPr>
              <a:t>Гумбетовский</a:t>
            </a:r>
            <a:r>
              <a:rPr lang="ru-RU" altLang="ru-RU" sz="1300" dirty="0" smtClean="0">
                <a:latin typeface="+mn-lt"/>
              </a:rPr>
              <a:t> район»; «</a:t>
            </a:r>
            <a:r>
              <a:rPr lang="ru-RU" altLang="ru-RU" sz="1300" dirty="0" err="1" smtClean="0">
                <a:latin typeface="+mn-lt"/>
              </a:rPr>
              <a:t>Цунтинский</a:t>
            </a:r>
            <a:r>
              <a:rPr lang="ru-RU" altLang="ru-RU" sz="1300" dirty="0" smtClean="0">
                <a:latin typeface="+mn-lt"/>
              </a:rPr>
              <a:t> район»; «</a:t>
            </a:r>
            <a:r>
              <a:rPr lang="ru-RU" altLang="ru-RU" sz="1300" dirty="0" err="1" smtClean="0">
                <a:latin typeface="+mn-lt"/>
              </a:rPr>
              <a:t>Чародинский</a:t>
            </a:r>
            <a:r>
              <a:rPr lang="ru-RU" altLang="ru-RU" sz="1300" dirty="0" smtClean="0">
                <a:latin typeface="+mn-lt"/>
              </a:rPr>
              <a:t> район»; «</a:t>
            </a:r>
            <a:r>
              <a:rPr lang="ru-RU" altLang="ru-RU" sz="1300" dirty="0" err="1" smtClean="0">
                <a:latin typeface="+mn-lt"/>
              </a:rPr>
              <a:t>Бежтинский</a:t>
            </a:r>
            <a:r>
              <a:rPr lang="ru-RU" altLang="ru-RU" sz="1300" dirty="0" smtClean="0">
                <a:latin typeface="+mn-lt"/>
              </a:rPr>
              <a:t> участок в составе </a:t>
            </a:r>
            <a:r>
              <a:rPr lang="ru-RU" altLang="ru-RU" sz="1300" dirty="0" err="1" smtClean="0">
                <a:latin typeface="+mn-lt"/>
              </a:rPr>
              <a:t>Цунтинского</a:t>
            </a:r>
            <a:r>
              <a:rPr lang="ru-RU" altLang="ru-RU" sz="1300" dirty="0" smtClean="0">
                <a:latin typeface="+mn-lt"/>
              </a:rPr>
              <a:t> района».</a:t>
            </a:r>
          </a:p>
          <a:p>
            <a:pPr algn="just" eaLnBrk="1" hangingPunct="1">
              <a:buClr>
                <a:srgbClr val="4F81BD"/>
              </a:buClr>
              <a:buSzPct val="70000"/>
            </a:pPr>
            <a:r>
              <a:rPr lang="ru-RU" altLang="ru-RU" sz="1300" dirty="0" smtClean="0">
                <a:latin typeface="+mn-lt"/>
              </a:rPr>
              <a:t>Несмотря на наблюдающуюся тенденцию улучшения, система </a:t>
            </a:r>
            <a:r>
              <a:rPr lang="ru-RU" altLang="ru-RU" sz="1300" dirty="0">
                <a:latin typeface="+mn-lt"/>
              </a:rPr>
              <a:t>дополнительного образования   в МО  испытывает </a:t>
            </a:r>
            <a:r>
              <a:rPr lang="ru-RU" altLang="ru-RU" sz="1300" dirty="0" smtClean="0">
                <a:latin typeface="+mn-lt"/>
              </a:rPr>
              <a:t>дефицит </a:t>
            </a:r>
            <a:r>
              <a:rPr lang="ru-RU" altLang="ru-RU" sz="1300" dirty="0">
                <a:latin typeface="+mn-lt"/>
              </a:rPr>
              <a:t>в современном оборудовании и инвентаре, учебных пособиях, компьютерной технике,  что препятствует реализации современных программ дополнительного </a:t>
            </a:r>
            <a:r>
              <a:rPr lang="ru-RU" altLang="ru-RU" sz="1300" dirty="0" smtClean="0">
                <a:latin typeface="+mn-lt"/>
              </a:rPr>
              <a:t>образования. </a:t>
            </a:r>
            <a:r>
              <a:rPr lang="ru-RU" altLang="ru-RU" sz="1300" dirty="0">
                <a:latin typeface="+mn-lt"/>
              </a:rPr>
              <a:t>Кроме того, низкий уровень заработной платы   педагогов не позволяет привлекать талантливых  специалистов в данную </a:t>
            </a:r>
            <a:r>
              <a:rPr lang="ru-RU" altLang="ru-RU" sz="1300" dirty="0" smtClean="0">
                <a:latin typeface="+mn-lt"/>
              </a:rPr>
              <a:t>сферу. Кроме того,  удаленное расположение </a:t>
            </a:r>
            <a:r>
              <a:rPr lang="ru-RU" altLang="ru-RU" sz="1300" dirty="0">
                <a:latin typeface="+mn-lt"/>
              </a:rPr>
              <a:t>учреждений дополнительного </a:t>
            </a:r>
            <a:r>
              <a:rPr lang="ru-RU" altLang="ru-RU" sz="1300" dirty="0" smtClean="0">
                <a:latin typeface="+mn-lt"/>
              </a:rPr>
              <a:t>образования делает их труднодоступными </a:t>
            </a:r>
            <a:r>
              <a:rPr lang="ru-RU" altLang="ru-RU" sz="1300" dirty="0">
                <a:latin typeface="+mn-lt"/>
              </a:rPr>
              <a:t>для </a:t>
            </a:r>
            <a:r>
              <a:rPr lang="ru-RU" altLang="ru-RU" sz="1300" dirty="0" smtClean="0">
                <a:latin typeface="+mn-lt"/>
              </a:rPr>
              <a:t>посещения детьми. </a:t>
            </a:r>
            <a:endParaRPr lang="ru-RU" altLang="ru-RU" sz="1300" dirty="0">
              <a:latin typeface="+mn-lt"/>
            </a:endParaRPr>
          </a:p>
        </p:txBody>
      </p:sp>
      <p:pic>
        <p:nvPicPr>
          <p:cNvPr id="49496" name="Picture 1368" descr="D:\ДОКУМЕНТЫ 2019 ГОД\ОЦЕНКА ЭФФЕКТИВНОСТИ ОМСУ\СВОДНЫЙ ДОКЛАД\Карты\до обр 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47" y="2880371"/>
            <a:ext cx="4042871" cy="400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54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Номер слайда 8"/>
          <p:cNvSpPr>
            <a:spLocks noGrp="1"/>
          </p:cNvSpPr>
          <p:nvPr>
            <p:ph type="sldNum" sz="quarter" idx="12"/>
          </p:nvPr>
        </p:nvSpPr>
        <p:spPr bwMode="auto">
          <a:xfrm>
            <a:off x="9790057" y="6806297"/>
            <a:ext cx="576064" cy="3833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3944" indent="-270748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2987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6183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49379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2573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5769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48966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2160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DBF77E3-C38C-4830-8398-90667EB6579D}" type="slidenum">
              <a:rPr lang="ru-RU" altLang="ru-RU" sz="1300">
                <a:latin typeface="+mj-lt"/>
              </a:rPr>
              <a:pPr eaLnBrk="1" hangingPunct="1"/>
              <a:t>39</a:t>
            </a:fld>
            <a:endParaRPr lang="ru-RU" altLang="ru-RU" sz="1300" dirty="0">
              <a:latin typeface="+mj-lt"/>
            </a:endParaRP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49288" y="431800"/>
            <a:ext cx="9683750" cy="573088"/>
          </a:xfrm>
        </p:spPr>
        <p:txBody>
          <a:bodyPr tIns="43350" rtlCol="0">
            <a:noAutofit/>
          </a:bodyPr>
          <a:lstStyle/>
          <a:p>
            <a:pPr algn="ctr" defTabSz="987769">
              <a:defRPr/>
            </a:pPr>
            <a:r>
              <a:rPr lang="ru-RU" sz="1700" b="1" i="1" dirty="0" smtClean="0">
                <a:solidFill>
                  <a:schemeClr val="tx1"/>
                </a:solidFill>
                <a:latin typeface="+mn-lt"/>
              </a:rPr>
              <a:t>Уровень </a:t>
            </a:r>
            <a:r>
              <a:rPr lang="ru-RU" sz="1700" b="1" i="1" dirty="0">
                <a:solidFill>
                  <a:schemeClr val="tx1"/>
                </a:solidFill>
                <a:latin typeface="+mn-lt"/>
              </a:rPr>
              <a:t>фактической обеспеченности учреждениями культуры </a:t>
            </a:r>
            <a:br>
              <a:rPr lang="ru-RU" sz="1700" b="1" i="1" dirty="0">
                <a:solidFill>
                  <a:schemeClr val="tx1"/>
                </a:solidFill>
                <a:latin typeface="+mn-lt"/>
              </a:rPr>
            </a:br>
            <a:r>
              <a:rPr lang="ru-RU" sz="1700" b="1" i="1" dirty="0">
                <a:solidFill>
                  <a:schemeClr val="tx1"/>
                </a:solidFill>
                <a:latin typeface="+mn-lt"/>
              </a:rPr>
              <a:t>от нормативной потребности</a:t>
            </a:r>
            <a:endParaRPr lang="ru-RU" sz="17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4516" name="Rectangle 8"/>
          <p:cNvSpPr>
            <a:spLocks noChangeArrowheads="1"/>
          </p:cNvSpPr>
          <p:nvPr/>
        </p:nvSpPr>
        <p:spPr bwMode="auto">
          <a:xfrm>
            <a:off x="558007" y="936154"/>
            <a:ext cx="2922275" cy="500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25" tIns="43263" rIns="86525" bIns="43263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Уровень фактической обеспеченности клубами и учреждениями клубного типа от нормативной потребности, %</a:t>
            </a:r>
          </a:p>
        </p:txBody>
      </p:sp>
      <p:sp>
        <p:nvSpPr>
          <p:cNvPr id="64517" name="Rectangle 18"/>
          <p:cNvSpPr>
            <a:spLocks noChangeArrowheads="1"/>
          </p:cNvSpPr>
          <p:nvPr/>
        </p:nvSpPr>
        <p:spPr bwMode="auto">
          <a:xfrm>
            <a:off x="4139140" y="1080170"/>
            <a:ext cx="5779907" cy="5739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67" tIns="49331" rIns="98667" bIns="49331"/>
          <a:lstStyle>
            <a:lvl1pPr indent="36195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/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Уровень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обеспеченности </a:t>
            </a:r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клубами и учреждениями клубного типа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   в среднем по муниципальным образованиям республики 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2018 году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составил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56,8%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от нормативного значения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(в  2017 году – 59,3%).</a:t>
            </a:r>
          </a:p>
          <a:p>
            <a:pPr algn="just"/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В 23 МО 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обеспеченность клубами и учреждениями клубного типа соответствует нормативному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значению.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Обеспеченность клубами по сравнению с предыдущим годом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увеличилась во всех муниципальных образованиях кроме МО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Кизлярский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и «город Буйнакск». Наименьший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уровень </a:t>
            </a:r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обеспеченности  клубами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наблюдается в МО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«город Избербаш», «город  Дербент» и «город Буйнакск» (чуть более 30%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от норматива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). </a:t>
            </a:r>
          </a:p>
          <a:p>
            <a:pPr algn="just"/>
            <a:endParaRPr lang="ru-RU" altLang="ru-RU" sz="1300" b="1" dirty="0">
              <a:solidFill>
                <a:srgbClr val="000000"/>
              </a:solidFill>
              <a:latin typeface="+mn-lt"/>
            </a:endParaRPr>
          </a:p>
          <a:p>
            <a:pPr algn="just"/>
            <a:r>
              <a:rPr lang="ru-RU" altLang="ru-RU" sz="1300" b="1" dirty="0" smtClean="0">
                <a:solidFill>
                  <a:srgbClr val="000000"/>
                </a:solidFill>
                <a:latin typeface="+mn-lt"/>
              </a:rPr>
              <a:t>Обеспеченность </a:t>
            </a:r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библиотеками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в среднем по  муниципальным образованиям республики 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2018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году составила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92,3%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от нормативного значения (в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2017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году –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82,7%).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26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МО значение показателя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соответствует или выше нормативного значения, </a:t>
            </a:r>
            <a:r>
              <a:rPr lang="ru-RU" altLang="ru-RU" sz="1300" dirty="0" smtClean="0">
                <a:latin typeface="+mn-lt"/>
              </a:rPr>
              <a:t>в  8 МО  показатель установлен выше 80%: МО «</a:t>
            </a:r>
            <a:r>
              <a:rPr lang="ru-RU" altLang="ru-RU" sz="1300" dirty="0" err="1" smtClean="0">
                <a:latin typeface="+mn-lt"/>
              </a:rPr>
              <a:t>Каякентский</a:t>
            </a:r>
            <a:r>
              <a:rPr lang="ru-RU" altLang="ru-RU" sz="1300" dirty="0" smtClean="0">
                <a:latin typeface="+mn-lt"/>
              </a:rPr>
              <a:t> район»; « </a:t>
            </a:r>
            <a:r>
              <a:rPr lang="ru-RU" altLang="ru-RU" sz="1300" dirty="0" err="1">
                <a:latin typeface="+mn-lt"/>
              </a:rPr>
              <a:t>Рутульский</a:t>
            </a:r>
            <a:r>
              <a:rPr lang="ru-RU" altLang="ru-RU" sz="1300" dirty="0">
                <a:latin typeface="+mn-lt"/>
              </a:rPr>
              <a:t> </a:t>
            </a:r>
            <a:r>
              <a:rPr lang="ru-RU" altLang="ru-RU" sz="1300" dirty="0" smtClean="0">
                <a:latin typeface="+mn-lt"/>
              </a:rPr>
              <a:t>район»; «город Дербент»; «</a:t>
            </a:r>
            <a:r>
              <a:rPr lang="ru-RU" altLang="ru-RU" sz="1300" dirty="0" err="1" smtClean="0">
                <a:latin typeface="+mn-lt"/>
              </a:rPr>
              <a:t>Кумторкалинский</a:t>
            </a:r>
            <a:r>
              <a:rPr lang="ru-RU" altLang="ru-RU" sz="1300" dirty="0" smtClean="0">
                <a:latin typeface="+mn-lt"/>
              </a:rPr>
              <a:t> район»; «</a:t>
            </a:r>
            <a:r>
              <a:rPr lang="ru-RU" altLang="ru-RU" sz="1300" dirty="0" err="1" smtClean="0">
                <a:latin typeface="+mn-lt"/>
              </a:rPr>
              <a:t>Лакский</a:t>
            </a:r>
            <a:r>
              <a:rPr lang="ru-RU" altLang="ru-RU" sz="1300" dirty="0" smtClean="0">
                <a:latin typeface="+mn-lt"/>
              </a:rPr>
              <a:t> район»; «</a:t>
            </a:r>
            <a:r>
              <a:rPr lang="ru-RU" altLang="ru-RU" sz="1300" dirty="0" err="1" smtClean="0">
                <a:latin typeface="+mn-lt"/>
              </a:rPr>
              <a:t>Сергокалинский</a:t>
            </a:r>
            <a:r>
              <a:rPr lang="ru-RU" altLang="ru-RU" sz="1300" dirty="0" smtClean="0">
                <a:latin typeface="+mn-lt"/>
              </a:rPr>
              <a:t> район»; «Ботлихский район» и «</a:t>
            </a:r>
            <a:r>
              <a:rPr lang="ru-RU" altLang="ru-RU" sz="1300" dirty="0" err="1" smtClean="0">
                <a:latin typeface="+mn-lt"/>
              </a:rPr>
              <a:t>Карабудахкентский</a:t>
            </a:r>
            <a:r>
              <a:rPr lang="ru-RU" altLang="ru-RU" sz="1300" dirty="0" smtClean="0">
                <a:latin typeface="+mn-lt"/>
              </a:rPr>
              <a:t> район».</a:t>
            </a:r>
            <a:endParaRPr lang="ru-RU" altLang="ru-RU" sz="1300" dirty="0">
              <a:latin typeface="+mn-lt"/>
            </a:endParaRPr>
          </a:p>
          <a:p>
            <a:pPr algn="just"/>
            <a:r>
              <a:rPr lang="ru-RU" altLang="ru-RU" sz="1300" dirty="0" smtClean="0">
                <a:latin typeface="+mn-lt"/>
              </a:rPr>
              <a:t> Отстают </a:t>
            </a:r>
            <a:r>
              <a:rPr lang="ru-RU" altLang="ru-RU" sz="1300" dirty="0">
                <a:latin typeface="+mn-lt"/>
              </a:rPr>
              <a:t>от нормативной обеспеченности библиотеками  показатели  в МО  </a:t>
            </a:r>
            <a:r>
              <a:rPr lang="ru-RU" altLang="ru-RU" sz="1300" dirty="0" smtClean="0">
                <a:latin typeface="+mn-lt"/>
              </a:rPr>
              <a:t>«город Хасавюрт», «</a:t>
            </a:r>
            <a:r>
              <a:rPr lang="ru-RU" altLang="ru-RU" sz="1300" dirty="0" err="1" smtClean="0">
                <a:latin typeface="+mn-lt"/>
              </a:rPr>
              <a:t>Цумадинский</a:t>
            </a:r>
            <a:r>
              <a:rPr lang="ru-RU" altLang="ru-RU" sz="1300" dirty="0" smtClean="0">
                <a:latin typeface="+mn-lt"/>
              </a:rPr>
              <a:t> район», «</a:t>
            </a:r>
            <a:r>
              <a:rPr lang="ru-RU" altLang="ru-RU" sz="1300" dirty="0" err="1" smtClean="0">
                <a:latin typeface="+mn-lt"/>
              </a:rPr>
              <a:t>Кулинский</a:t>
            </a:r>
            <a:r>
              <a:rPr lang="ru-RU" altLang="ru-RU" sz="1300" dirty="0" smtClean="0">
                <a:latin typeface="+mn-lt"/>
              </a:rPr>
              <a:t> район» и «</a:t>
            </a:r>
            <a:r>
              <a:rPr lang="ru-RU" altLang="ru-RU" sz="1300" dirty="0" err="1" smtClean="0">
                <a:latin typeface="+mn-lt"/>
              </a:rPr>
              <a:t>Бабаюртовский</a:t>
            </a:r>
            <a:r>
              <a:rPr lang="ru-RU" altLang="ru-RU" sz="1300" dirty="0" smtClean="0">
                <a:latin typeface="+mn-lt"/>
              </a:rPr>
              <a:t>  район», где </a:t>
            </a:r>
            <a:r>
              <a:rPr lang="ru-RU" altLang="ru-RU" sz="1300" dirty="0">
                <a:latin typeface="+mn-lt"/>
              </a:rPr>
              <a:t>обеспеченность составила </a:t>
            </a:r>
            <a:r>
              <a:rPr lang="ru-RU" altLang="ru-RU" sz="1300" dirty="0" smtClean="0">
                <a:latin typeface="+mn-lt"/>
              </a:rPr>
              <a:t> от  13,6% до 60 % </a:t>
            </a:r>
            <a:r>
              <a:rPr lang="ru-RU" altLang="ru-RU" sz="1300" dirty="0">
                <a:latin typeface="+mn-lt"/>
              </a:rPr>
              <a:t>от нормативного </a:t>
            </a:r>
            <a:r>
              <a:rPr lang="ru-RU" altLang="ru-RU" sz="1300" dirty="0" smtClean="0">
                <a:latin typeface="+mn-lt"/>
              </a:rPr>
              <a:t>значения.</a:t>
            </a:r>
          </a:p>
          <a:p>
            <a:pPr algn="just"/>
            <a:r>
              <a:rPr lang="ru-RU" altLang="ru-RU" sz="1300" b="1" dirty="0" smtClean="0">
                <a:latin typeface="+mn-lt"/>
              </a:rPr>
              <a:t>Обеспеченность </a:t>
            </a:r>
            <a:r>
              <a:rPr lang="ru-RU" altLang="ru-RU" sz="1300" b="1" dirty="0">
                <a:latin typeface="+mn-lt"/>
              </a:rPr>
              <a:t>парками культуры и отдыха </a:t>
            </a:r>
            <a:r>
              <a:rPr lang="ru-RU" altLang="ru-RU" sz="1300" dirty="0">
                <a:latin typeface="+mn-lt"/>
              </a:rPr>
              <a:t>в </a:t>
            </a:r>
            <a:r>
              <a:rPr lang="ru-RU" altLang="ru-RU" sz="1300" dirty="0" smtClean="0">
                <a:latin typeface="+mn-lt"/>
              </a:rPr>
              <a:t>7 </a:t>
            </a:r>
            <a:r>
              <a:rPr lang="ru-RU" altLang="ru-RU" sz="1300" dirty="0">
                <a:latin typeface="+mn-lt"/>
              </a:rPr>
              <a:t>МО соответствует нормативному значению – 100%: МО «город Избербаш</a:t>
            </a:r>
            <a:r>
              <a:rPr lang="ru-RU" altLang="ru-RU" sz="1300" dirty="0" smtClean="0">
                <a:latin typeface="+mn-lt"/>
              </a:rPr>
              <a:t>»; «</a:t>
            </a:r>
            <a:r>
              <a:rPr lang="ru-RU" altLang="ru-RU" sz="1300" dirty="0" err="1" smtClean="0">
                <a:latin typeface="+mn-lt"/>
              </a:rPr>
              <a:t>Казбековский</a:t>
            </a:r>
            <a:r>
              <a:rPr lang="ru-RU" altLang="ru-RU" sz="1300" dirty="0" smtClean="0">
                <a:latin typeface="+mn-lt"/>
              </a:rPr>
              <a:t> район»; </a:t>
            </a:r>
            <a:r>
              <a:rPr lang="ru-RU" altLang="ru-RU" sz="1300" dirty="0">
                <a:latin typeface="+mn-lt"/>
              </a:rPr>
              <a:t>«город Дагестанские Огни</a:t>
            </a:r>
            <a:r>
              <a:rPr lang="ru-RU" altLang="ru-RU" sz="1300" dirty="0" smtClean="0">
                <a:latin typeface="+mn-lt"/>
              </a:rPr>
              <a:t>»; </a:t>
            </a:r>
            <a:r>
              <a:rPr lang="ru-RU" altLang="ru-RU" sz="1300" dirty="0">
                <a:latin typeface="+mn-lt"/>
              </a:rPr>
              <a:t>«город Каспийск</a:t>
            </a:r>
            <a:r>
              <a:rPr lang="ru-RU" altLang="ru-RU" sz="1300" dirty="0" smtClean="0">
                <a:latin typeface="+mn-lt"/>
              </a:rPr>
              <a:t>»; </a:t>
            </a:r>
            <a:r>
              <a:rPr lang="ru-RU" altLang="ru-RU" sz="1300" dirty="0">
                <a:latin typeface="+mn-lt"/>
              </a:rPr>
              <a:t>«город Кизляр</a:t>
            </a:r>
            <a:r>
              <a:rPr lang="ru-RU" altLang="ru-RU" sz="1300" dirty="0" smtClean="0">
                <a:latin typeface="+mn-lt"/>
              </a:rPr>
              <a:t>»; </a:t>
            </a:r>
            <a:r>
              <a:rPr lang="ru-RU" altLang="ru-RU" sz="1300" dirty="0">
                <a:latin typeface="+mn-lt"/>
              </a:rPr>
              <a:t>«город Буйнакск</a:t>
            </a:r>
            <a:r>
              <a:rPr lang="ru-RU" altLang="ru-RU" sz="1300" dirty="0" smtClean="0">
                <a:latin typeface="+mn-lt"/>
              </a:rPr>
              <a:t>» и </a:t>
            </a:r>
            <a:r>
              <a:rPr lang="ru-RU" altLang="ru-RU" sz="1300" dirty="0">
                <a:latin typeface="+mn-lt"/>
              </a:rPr>
              <a:t>«</a:t>
            </a:r>
            <a:r>
              <a:rPr lang="ru-RU" altLang="ru-RU" sz="1300" dirty="0" err="1">
                <a:latin typeface="+mn-lt"/>
              </a:rPr>
              <a:t>Хивский</a:t>
            </a:r>
            <a:r>
              <a:rPr lang="ru-RU" altLang="ru-RU" sz="1300" dirty="0">
                <a:latin typeface="+mn-lt"/>
              </a:rPr>
              <a:t> район</a:t>
            </a:r>
            <a:r>
              <a:rPr lang="ru-RU" altLang="ru-RU" sz="1300" dirty="0" smtClean="0">
                <a:latin typeface="+mn-lt"/>
              </a:rPr>
              <a:t>». </a:t>
            </a:r>
            <a:r>
              <a:rPr lang="ru-RU" altLang="ru-RU" sz="1300" dirty="0">
                <a:latin typeface="+mn-lt"/>
              </a:rPr>
              <a:t>Значение показателя увеличилось по сравнению с предыдущим годом в МО </a:t>
            </a:r>
            <a:r>
              <a:rPr lang="ru-RU" altLang="ru-RU" sz="1300" dirty="0" smtClean="0">
                <a:latin typeface="+mn-lt"/>
              </a:rPr>
              <a:t>«</a:t>
            </a:r>
            <a:r>
              <a:rPr lang="ru-RU" altLang="ru-RU" sz="1300" dirty="0" err="1" smtClean="0">
                <a:latin typeface="+mn-lt"/>
              </a:rPr>
              <a:t>Каякентский</a:t>
            </a:r>
            <a:r>
              <a:rPr lang="ru-RU" altLang="ru-RU" sz="1300" dirty="0" smtClean="0">
                <a:latin typeface="+mn-lt"/>
              </a:rPr>
              <a:t> район» и «Табасаранский район».  </a:t>
            </a:r>
            <a:r>
              <a:rPr lang="ru-RU" altLang="ru-RU" sz="1300" dirty="0">
                <a:latin typeface="+mn-lt"/>
              </a:rPr>
              <a:t>В большинстве МО  показатель остался на уровне предшествующего </a:t>
            </a:r>
            <a:r>
              <a:rPr lang="ru-RU" altLang="ru-RU" sz="1300" dirty="0" smtClean="0">
                <a:latin typeface="+mn-lt"/>
              </a:rPr>
              <a:t>года.</a:t>
            </a:r>
            <a:endParaRPr lang="en-US" altLang="ru-RU" sz="1300" dirty="0">
              <a:latin typeface="+mn-lt"/>
            </a:endParaRPr>
          </a:p>
        </p:txBody>
      </p:sp>
      <p:graphicFrame>
        <p:nvGraphicFramePr>
          <p:cNvPr id="64518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899852"/>
              </p:ext>
            </p:extLst>
          </p:nvPr>
        </p:nvGraphicFramePr>
        <p:xfrm>
          <a:off x="528638" y="1436688"/>
          <a:ext cx="3295650" cy="158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38" name="Лист" r:id="rId3" imgW="3067089" imgH="1828710" progId="Excel.Sheet.8">
                  <p:embed/>
                </p:oleObj>
              </mc:Choice>
              <mc:Fallback>
                <p:oleObj name="Лист" r:id="rId3" imgW="3067089" imgH="182871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8" y="1436688"/>
                        <a:ext cx="3295650" cy="158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153204"/>
              </p:ext>
            </p:extLst>
          </p:nvPr>
        </p:nvGraphicFramePr>
        <p:xfrm>
          <a:off x="678029" y="25120"/>
          <a:ext cx="8906417" cy="4069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9064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06978">
                <a:tc>
                  <a:txBody>
                    <a:bodyPr/>
                    <a:lstStyle/>
                    <a:p>
                      <a:pPr marL="0" algn="ctr" defTabSz="1042504" rtl="0" eaLnBrk="1" latinLnBrk="0" hangingPunct="1"/>
                      <a:r>
                        <a:rPr lang="ru-RU" sz="2100" b="1" kern="12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</a:rPr>
                        <a:t>4. Культура</a:t>
                      </a:r>
                      <a:endParaRPr lang="ru-RU" sz="2100" b="1" kern="12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88358" marR="88358" marT="43469" marB="43469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3389" name="Picture 1405" descr="D:\ДОКУМЕНТЫ 2019 ГОД\ОЦЕНКА ЭФФЕКТИВНОСТИ ОМСУ\СВОДНЫЙ ДОКЛАД\Карты\обесп культ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3" y="2952378"/>
            <a:ext cx="3797157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53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511131"/>
              </p:ext>
            </p:extLst>
          </p:nvPr>
        </p:nvGraphicFramePr>
        <p:xfrm>
          <a:off x="702023" y="864146"/>
          <a:ext cx="9361040" cy="5633239"/>
        </p:xfrm>
        <a:graphic>
          <a:graphicData uri="http://schemas.openxmlformats.org/drawingml/2006/table">
            <a:tbl>
              <a:tblPr>
                <a:tableStyleId>{1FECB4D8-DB02-4DC6-A0A2-4F2EBAE1DC90}</a:tableStyleId>
              </a:tblPr>
              <a:tblGrid>
                <a:gridCol w="213637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136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9179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91919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81256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Наименование </a:t>
                      </a:r>
                      <a:r>
                        <a:rPr lang="ru-RU" sz="1200" u="none" strike="noStrike" dirty="0" smtClean="0">
                          <a:effectLst/>
                        </a:rPr>
                        <a:t> </a:t>
                      </a:r>
                      <a:r>
                        <a:rPr lang="en-US" sz="1200" u="none" strike="noStrike" dirty="0" smtClean="0">
                          <a:effectLst/>
                        </a:rPr>
                        <a:t/>
                      </a:r>
                      <a:br>
                        <a:rPr lang="en-US" sz="1200" u="none" strike="noStrike" dirty="0" smtClean="0">
                          <a:effectLst/>
                        </a:rPr>
                      </a:br>
                      <a:r>
                        <a:rPr lang="ru-RU" sz="1200" u="none" strike="noStrike" dirty="0" smtClean="0">
                          <a:effectLst/>
                        </a:rPr>
                        <a:t>муниципального </a:t>
                      </a:r>
                      <a:r>
                        <a:rPr lang="ru-RU" sz="1200" u="none" strike="noStrike" dirty="0">
                          <a:effectLst/>
                        </a:rPr>
                        <a:t>района </a:t>
                      </a:r>
                      <a:r>
                        <a:rPr lang="ru-RU" sz="1200" u="none" strike="noStrike" dirty="0" smtClean="0">
                          <a:effectLst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Среднегодовая численность </a:t>
                      </a:r>
                      <a:r>
                        <a:rPr lang="en-US" sz="1200" u="none" strike="noStrike" dirty="0" smtClean="0">
                          <a:effectLst/>
                        </a:rPr>
                        <a:t/>
                      </a:r>
                      <a:br>
                        <a:rPr lang="en-US" sz="1200" u="none" strike="noStrike" dirty="0" smtClean="0">
                          <a:effectLst/>
                        </a:rPr>
                      </a:br>
                      <a:r>
                        <a:rPr lang="ru-RU" sz="1200" u="none" strike="noStrike" dirty="0" smtClean="0">
                          <a:effectLst/>
                        </a:rPr>
                        <a:t>постоянного </a:t>
                      </a:r>
                      <a:r>
                        <a:rPr lang="ru-RU" sz="1200" u="none" strike="noStrike" dirty="0">
                          <a:effectLst/>
                        </a:rPr>
                        <a:t>населения </a:t>
                      </a:r>
                      <a:r>
                        <a:rPr lang="en-US" sz="1200" u="none" strike="noStrike" dirty="0" smtClean="0">
                          <a:effectLst/>
                        </a:rPr>
                        <a:t/>
                      </a:r>
                      <a:br>
                        <a:rPr lang="en-US" sz="1200" u="none" strike="noStrike" dirty="0" smtClean="0">
                          <a:effectLst/>
                        </a:rPr>
                      </a:br>
                      <a:r>
                        <a:rPr lang="ru-RU" sz="1200" u="none" strike="noStrike" dirty="0" smtClean="0">
                          <a:effectLst/>
                        </a:rPr>
                        <a:t>в </a:t>
                      </a:r>
                      <a:r>
                        <a:rPr lang="ru-RU" sz="1200" u="none" strike="noStrike" dirty="0">
                          <a:effectLst/>
                        </a:rPr>
                        <a:t>отчетном году, 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тыс.чел</a:t>
                      </a:r>
                      <a:r>
                        <a:rPr lang="ru-RU" sz="1200" u="none" strike="noStrike" dirty="0" smtClean="0">
                          <a:effectLst/>
                        </a:rPr>
                        <a:t>.</a:t>
                      </a:r>
                      <a:endParaRPr lang="ru-RU" sz="1200" b="1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Административный центр муниципального района</a:t>
                      </a:r>
                      <a:endParaRPr lang="ru-RU" sz="1200" b="1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Информация о размещении доклада </a:t>
                      </a:r>
                      <a:r>
                        <a:rPr lang="en-US" sz="1200" u="none" strike="noStrike" dirty="0" smtClean="0">
                          <a:effectLst/>
                        </a:rPr>
                        <a:t/>
                      </a:r>
                      <a:br>
                        <a:rPr lang="en-US" sz="1200" u="none" strike="noStrike" dirty="0" smtClean="0">
                          <a:effectLst/>
                        </a:rPr>
                      </a:br>
                      <a:r>
                        <a:rPr lang="ru-RU" sz="1200" u="none" strike="noStrike" dirty="0" smtClean="0">
                          <a:effectLst/>
                        </a:rPr>
                        <a:t>главы </a:t>
                      </a:r>
                      <a:r>
                        <a:rPr lang="ru-RU" sz="1200" u="none" strike="noStrike" dirty="0">
                          <a:effectLst/>
                        </a:rPr>
                        <a:t>в сети «Интернет»  </a:t>
                      </a:r>
                      <a:endParaRPr lang="ru-RU" sz="1200" u="none" strike="noStrike" dirty="0" smtClean="0">
                        <a:effectLst/>
                      </a:endParaRPr>
                    </a:p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(</a:t>
                      </a:r>
                      <a:r>
                        <a:rPr lang="ru-RU" sz="1200" u="none" strike="noStrike" dirty="0">
                          <a:effectLst/>
                        </a:rPr>
                        <a:t>адрес официального сайта </a:t>
                      </a:r>
                      <a:r>
                        <a:rPr lang="en-US" sz="1200" u="none" strike="noStrike" dirty="0" smtClean="0">
                          <a:effectLst/>
                        </a:rPr>
                        <a:t/>
                      </a:r>
                      <a:br>
                        <a:rPr lang="en-US" sz="1200" u="none" strike="noStrike" dirty="0" smtClean="0">
                          <a:effectLst/>
                        </a:rPr>
                      </a:br>
                      <a:r>
                        <a:rPr lang="ru-RU" sz="1200" u="none" strike="noStrike" dirty="0" smtClean="0">
                          <a:effectLst/>
                        </a:rPr>
                        <a:t>муниципального </a:t>
                      </a:r>
                      <a:r>
                        <a:rPr lang="ru-RU" sz="1200" u="none" strike="noStrike" dirty="0">
                          <a:effectLst/>
                        </a:rPr>
                        <a:t>района)</a:t>
                      </a:r>
                      <a:endParaRPr lang="ru-RU" sz="1200" b="1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>
                          <a:effectLst/>
                        </a:rPr>
                        <a:t>Агульский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10,4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Тпиг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www.mo-agul.ru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>
                          <a:effectLst/>
                        </a:rPr>
                        <a:t>Акушинский район</a:t>
                      </a:r>
                      <a:endParaRPr lang="ru-RU" sz="1200" b="0" i="0" u="none" strike="noStrike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53,2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Акуша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www.akusha</a:t>
                      </a:r>
                      <a:r>
                        <a:rPr lang="ru-RU" sz="1200" u="none" strike="noStrike" dirty="0" smtClean="0">
                          <a:effectLst/>
                        </a:rPr>
                        <a:t>-</a:t>
                      </a:r>
                      <a:r>
                        <a:rPr lang="en-US" sz="1200" u="none" strike="noStrike" dirty="0" smtClean="0">
                          <a:effectLst/>
                        </a:rPr>
                        <a:t>mr.ru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Ахвахский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24,5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Карата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www.akhvakh.ru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Ахтынский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31,1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Ахты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www.akhty-mr.ru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Бабаюртовский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48,3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с.Бабаюрт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www.babaurt.ru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8369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 smtClean="0">
                          <a:effectLst/>
                        </a:rPr>
                        <a:t>Бежтинский</a:t>
                      </a:r>
                      <a:r>
                        <a:rPr lang="ru-RU" sz="1200" u="none" strike="noStrike" dirty="0" smtClean="0">
                          <a:effectLst/>
                        </a:rPr>
                        <a:t> участок в составе 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Цунтинского</a:t>
                      </a:r>
                      <a:r>
                        <a:rPr lang="ru-RU" sz="1200" u="none" strike="noStrike" dirty="0" smtClean="0">
                          <a:effectLst/>
                        </a:rPr>
                        <a:t> района  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Бежта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www.bezhta-mo.ru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>
                          <a:effectLst/>
                        </a:rPr>
                        <a:t>Ботлихский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58,8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Ботлих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 err="1" smtClean="0">
                          <a:effectLst/>
                        </a:rPr>
                        <a:t>ботлихра</a:t>
                      </a:r>
                      <a:r>
                        <a:rPr lang="en-US" sz="1200" u="none" strike="noStrike" dirty="0" smtClean="0">
                          <a:effectLst/>
                        </a:rPr>
                        <a:t>.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рф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>
                          <a:effectLst/>
                        </a:rPr>
                        <a:t>Буйнакский район</a:t>
                      </a:r>
                      <a:endParaRPr lang="ru-RU" sz="1200" b="0" i="0" u="none" strike="noStrike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81,0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г. </a:t>
                      </a:r>
                      <a:r>
                        <a:rPr lang="ru-RU" sz="1200" u="none" strike="noStrike" dirty="0">
                          <a:effectLst/>
                        </a:rPr>
                        <a:t>Буйнакск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 err="1" smtClean="0">
                          <a:effectLst/>
                        </a:rPr>
                        <a:t>буйнакскийрайон.рф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Гергебильский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21,5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Гергебиль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 err="1" smtClean="0">
                          <a:effectLst/>
                        </a:rPr>
                        <a:t>гергебиль.рф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Гумбетовский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22,9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Мехельта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www.mo-gumbet.ru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Гунибский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27,0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Гуниб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www.gunib.ru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Дахадаевский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36,4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Уркарах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www.urkarakh.ru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>
                          <a:effectLst/>
                        </a:rPr>
                        <a:t>Дербентский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101,8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г. </a:t>
                      </a:r>
                      <a:r>
                        <a:rPr lang="ru-RU" sz="1200" u="none" strike="noStrike" dirty="0">
                          <a:effectLst/>
                        </a:rPr>
                        <a:t>Дербент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www.derbrayon.ru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>
                          <a:effectLst/>
                        </a:rPr>
                        <a:t>Докузпаринский район</a:t>
                      </a:r>
                      <a:endParaRPr lang="ru-RU" sz="1200" b="0" i="0" u="none" strike="noStrike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15,0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Усухчай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www.dokuz-para.ru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Казбековский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48,3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Дылым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www.kazbekovskiy.ru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Кайтагский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33,0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с.Маджалис 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www.kaytagrayon.e-dag.ru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Карабудахкентский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84,1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Карабудахкент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www.bekenez.ru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Каякентский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56,3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с.Новокаякент 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www.kayakent.ru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Кизилюртовский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71,3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г.Кизилюрт 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www.mr-kizilyurt.ru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23398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Кизлярский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73,6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 smtClean="0">
                          <a:effectLst/>
                        </a:rPr>
                        <a:t>г. </a:t>
                      </a:r>
                      <a:r>
                        <a:rPr lang="ru-RU" sz="1200" u="none" strike="noStrike" dirty="0">
                          <a:effectLst/>
                        </a:rPr>
                        <a:t>Кизляр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www.kizlyar-rayon.ru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217" marR="9217" marT="9217" marB="0" anchor="ctr"/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22103" y="20235"/>
            <a:ext cx="84969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700" b="1" i="1" kern="0" dirty="0">
                <a:ea typeface="+mj-ea"/>
                <a:cs typeface="+mj-cs"/>
              </a:rPr>
              <a:t>Общая информация о городских округах и муниципальных районах</a:t>
            </a:r>
            <a:br>
              <a:rPr lang="ru-RU" sz="1700" b="1" i="1" kern="0" dirty="0">
                <a:ea typeface="+mj-ea"/>
                <a:cs typeface="+mj-cs"/>
              </a:rPr>
            </a:br>
            <a:r>
              <a:rPr lang="ru-RU" sz="1700" b="1" i="1" kern="0" dirty="0">
                <a:ea typeface="+mj-ea"/>
                <a:cs typeface="+mj-cs"/>
              </a:rPr>
              <a:t>Республики Дагестан</a:t>
            </a: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10063063" y="6912818"/>
            <a:ext cx="272581" cy="2830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4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493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Номер слайда 9"/>
          <p:cNvSpPr>
            <a:spLocks noGrp="1"/>
          </p:cNvSpPr>
          <p:nvPr>
            <p:ph type="sldNum" sz="quarter" idx="12"/>
          </p:nvPr>
        </p:nvSpPr>
        <p:spPr bwMode="auto">
          <a:xfrm>
            <a:off x="9900990" y="6807102"/>
            <a:ext cx="432048" cy="3937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3944" indent="-270748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2987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6183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49379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2573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5769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48966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2160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163EB68-4643-4E75-A033-636BDFFC72FF}" type="slidenum">
              <a:rPr lang="ru-RU" altLang="ru-RU" sz="1300">
                <a:latin typeface="+mj-lt"/>
              </a:rPr>
              <a:pPr eaLnBrk="1" hangingPunct="1"/>
              <a:t>40</a:t>
            </a:fld>
            <a:endParaRPr lang="ru-RU" altLang="ru-RU" sz="1300" dirty="0">
              <a:latin typeface="+mj-lt"/>
            </a:endParaRPr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32717" y="216074"/>
            <a:ext cx="9558338" cy="822325"/>
          </a:xfrm>
        </p:spPr>
        <p:txBody>
          <a:bodyPr lIns="98704" tIns="49350" rIns="98704" bIns="49350">
            <a:noAutofit/>
          </a:bodyPr>
          <a:lstStyle/>
          <a:p>
            <a:pPr algn="ctr" eaLnBrk="1" hangingPunct="1"/>
            <a:r>
              <a:rPr lang="ru-RU" altLang="ru-RU" sz="1600" b="1" i="1" dirty="0">
                <a:solidFill>
                  <a:schemeClr val="tx1"/>
                </a:solidFill>
                <a:latin typeface="+mn-lt"/>
              </a:rPr>
              <a:t>Доля муниципальных учреждений культуры, здания которых находятся в аварийном состоянии или требуют капитального ремонт, в общем количестве  </a:t>
            </a:r>
            <a:r>
              <a:rPr lang="ru-RU" altLang="ru-RU" sz="1600" b="1" i="1" dirty="0" smtClean="0">
                <a:solidFill>
                  <a:schemeClr val="tx1"/>
                </a:solidFill>
                <a:latin typeface="+mn-lt"/>
              </a:rPr>
              <a:t>муниципальных </a:t>
            </a:r>
            <a:r>
              <a:rPr lang="ru-RU" altLang="ru-RU" sz="1600" b="1" i="1" dirty="0">
                <a:solidFill>
                  <a:schemeClr val="tx1"/>
                </a:solidFill>
                <a:latin typeface="+mn-lt"/>
              </a:rPr>
              <a:t>учреждений культуры</a:t>
            </a:r>
          </a:p>
        </p:txBody>
      </p:sp>
      <p:sp>
        <p:nvSpPr>
          <p:cNvPr id="65540" name="Rectangle 7"/>
          <p:cNvSpPr>
            <a:spLocks noChangeArrowheads="1"/>
          </p:cNvSpPr>
          <p:nvPr/>
        </p:nvSpPr>
        <p:spPr bwMode="auto">
          <a:xfrm>
            <a:off x="290222" y="925979"/>
            <a:ext cx="3588032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25" tIns="43263" rIns="86525" bIns="43263" anchor="ctr"/>
          <a:lstStyle>
            <a:lvl1pPr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ru-RU" sz="1100" i="1" dirty="0" smtClean="0">
                <a:solidFill>
                  <a:srgbClr val="000000"/>
                </a:solidFill>
                <a:latin typeface="+mn-lt"/>
              </a:rPr>
              <a:t>Доля </a:t>
            </a:r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муниципальных учреждений культуры, здания которых находятся в аварийном состоянии или требуют капитального ремонт, в общем количестве муниципальных учреждений культуры, %</a:t>
            </a:r>
          </a:p>
          <a:p>
            <a:pPr algn="ctr" eaLnBrk="1" hangingPunct="1">
              <a:lnSpc>
                <a:spcPct val="80000"/>
              </a:lnSpc>
            </a:pPr>
            <a:endParaRPr lang="ru-RU" altLang="ru-RU" sz="1100" i="1" dirty="0">
              <a:solidFill>
                <a:srgbClr val="000000"/>
              </a:solidFill>
              <a:latin typeface="+mn-lt"/>
            </a:endParaRPr>
          </a:p>
        </p:txBody>
      </p:sp>
      <p:graphicFrame>
        <p:nvGraphicFramePr>
          <p:cNvPr id="6554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233969"/>
              </p:ext>
            </p:extLst>
          </p:nvPr>
        </p:nvGraphicFramePr>
        <p:xfrm>
          <a:off x="605581" y="1584325"/>
          <a:ext cx="2957314" cy="1368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80" name="Лист" r:id="rId3" imgW="3057635" imgH="1419120" progId="Excel.Sheet.8">
                  <p:embed/>
                </p:oleObj>
              </mc:Choice>
              <mc:Fallback>
                <p:oleObj name="Лист" r:id="rId3" imgW="3057635" imgH="141912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581" y="1584325"/>
                        <a:ext cx="2957314" cy="13680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42" name="Rectangle 3"/>
          <p:cNvSpPr txBox="1">
            <a:spLocks noChangeArrowheads="1"/>
          </p:cNvSpPr>
          <p:nvPr/>
        </p:nvSpPr>
        <p:spPr bwMode="auto">
          <a:xfrm>
            <a:off x="4518447" y="925979"/>
            <a:ext cx="5328592" cy="576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04" tIns="49350" rIns="98704" bIns="49350"/>
          <a:lstStyle>
            <a:lvl1pPr indent="4508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Clr>
                <a:schemeClr val="accent1"/>
              </a:buClr>
              <a:buSzPct val="70000"/>
            </a:pPr>
            <a:r>
              <a:rPr lang="ru-RU" altLang="ru-RU" sz="1400" dirty="0" smtClean="0">
                <a:latin typeface="+mn-lt"/>
              </a:rPr>
              <a:t>В 2018 </a:t>
            </a:r>
            <a:r>
              <a:rPr lang="ru-RU" altLang="ru-RU" sz="1400" dirty="0">
                <a:latin typeface="+mn-lt"/>
              </a:rPr>
              <a:t>году </a:t>
            </a:r>
            <a:r>
              <a:rPr lang="ru-RU" altLang="ru-RU" sz="1400" b="1" dirty="0">
                <a:latin typeface="+mn-lt"/>
              </a:rPr>
              <a:t>доля муниципальных учреждений культуры, здания которых находятся в аварийном состоянии или требуют капитального ремонта, в общем количестве муниципальных учреждений культуры  в среднем</a:t>
            </a:r>
            <a:r>
              <a:rPr lang="ru-RU" altLang="ru-RU" sz="1400" dirty="0">
                <a:latin typeface="+mn-lt"/>
              </a:rPr>
              <a:t> по муниципальным образованиям </a:t>
            </a:r>
            <a:r>
              <a:rPr lang="ru-RU" altLang="ru-RU" sz="1400" dirty="0" smtClean="0">
                <a:latin typeface="+mn-lt"/>
              </a:rPr>
              <a:t>снизилась на 0,1 </a:t>
            </a:r>
            <a:r>
              <a:rPr lang="ru-RU" altLang="ru-RU" sz="1400" dirty="0" err="1" smtClean="0">
                <a:latin typeface="+mn-lt"/>
              </a:rPr>
              <a:t>п.п</a:t>
            </a:r>
            <a:r>
              <a:rPr lang="ru-RU" altLang="ru-RU" sz="1400" dirty="0" smtClean="0">
                <a:latin typeface="+mn-lt"/>
              </a:rPr>
              <a:t>. </a:t>
            </a:r>
            <a:r>
              <a:rPr lang="ru-RU" altLang="ru-RU" sz="1400" dirty="0">
                <a:latin typeface="+mn-lt"/>
              </a:rPr>
              <a:t>и </a:t>
            </a:r>
            <a:r>
              <a:rPr lang="ru-RU" altLang="ru-RU" sz="1400" dirty="0" smtClean="0">
                <a:latin typeface="+mn-lt"/>
              </a:rPr>
              <a:t>составила  50,1%.</a:t>
            </a:r>
            <a:endParaRPr lang="ru-RU" altLang="ru-RU" sz="1400" dirty="0">
              <a:latin typeface="+mn-lt"/>
            </a:endParaRPr>
          </a:p>
          <a:p>
            <a:pPr algn="just" eaLnBrk="1" hangingPunct="1">
              <a:buClr>
                <a:schemeClr val="accent1"/>
              </a:buClr>
              <a:buSzPct val="70000"/>
            </a:pPr>
            <a:r>
              <a:rPr lang="ru-RU" altLang="ru-RU" sz="1400" dirty="0">
                <a:latin typeface="+mn-lt"/>
              </a:rPr>
              <a:t>В МО </a:t>
            </a:r>
            <a:r>
              <a:rPr lang="ru-RU" altLang="ru-RU" sz="1400" dirty="0" smtClean="0">
                <a:latin typeface="+mn-lt"/>
              </a:rPr>
              <a:t>«город Каспийск», «</a:t>
            </a:r>
            <a:r>
              <a:rPr lang="ru-RU" altLang="ru-RU" sz="1400" dirty="0" err="1" smtClean="0">
                <a:latin typeface="+mn-lt"/>
              </a:rPr>
              <a:t>Новолакский</a:t>
            </a:r>
            <a:r>
              <a:rPr lang="ru-RU" altLang="ru-RU" sz="1400" dirty="0" smtClean="0">
                <a:latin typeface="+mn-lt"/>
              </a:rPr>
              <a:t> район», «</a:t>
            </a:r>
            <a:r>
              <a:rPr lang="ru-RU" altLang="ru-RU" sz="1400" dirty="0" err="1" smtClean="0">
                <a:latin typeface="+mn-lt"/>
              </a:rPr>
              <a:t>Кизилюртовский</a:t>
            </a:r>
            <a:r>
              <a:rPr lang="ru-RU" altLang="ru-RU" sz="1400" dirty="0" smtClean="0">
                <a:latin typeface="+mn-lt"/>
              </a:rPr>
              <a:t> район», «город  Хасавюрт» и «город Кизляр» доля  муниципальных учреждений </a:t>
            </a:r>
            <a:r>
              <a:rPr lang="ru-RU" altLang="ru-RU" sz="1400" dirty="0">
                <a:latin typeface="+mn-lt"/>
              </a:rPr>
              <a:t>культуры, </a:t>
            </a:r>
            <a:r>
              <a:rPr lang="ru-RU" altLang="ru-RU" sz="1400" dirty="0" smtClean="0">
                <a:latin typeface="+mn-lt"/>
              </a:rPr>
              <a:t>здания которых  находятся в аварийном состоянии или требуют  </a:t>
            </a:r>
            <a:r>
              <a:rPr lang="ru-RU" altLang="ru-RU" sz="1400" dirty="0">
                <a:latin typeface="+mn-lt"/>
              </a:rPr>
              <a:t>капитального </a:t>
            </a:r>
            <a:r>
              <a:rPr lang="ru-RU" altLang="ru-RU" sz="1400" dirty="0" smtClean="0">
                <a:latin typeface="+mn-lt"/>
              </a:rPr>
              <a:t>ремонта составляет менее 15%. Это наилучшие  </a:t>
            </a:r>
            <a:r>
              <a:rPr lang="ru-RU" altLang="ru-RU" sz="1400" dirty="0">
                <a:latin typeface="+mn-lt"/>
              </a:rPr>
              <a:t>значения </a:t>
            </a:r>
            <a:r>
              <a:rPr lang="ru-RU" altLang="ru-RU" sz="1400" dirty="0" smtClean="0">
                <a:latin typeface="+mn-lt"/>
              </a:rPr>
              <a:t>по данному показателю.</a:t>
            </a:r>
            <a:endParaRPr lang="ru-RU" altLang="ru-RU" sz="1400" dirty="0">
              <a:latin typeface="+mn-lt"/>
            </a:endParaRPr>
          </a:p>
          <a:p>
            <a:pPr algn="just" eaLnBrk="1" hangingPunct="1">
              <a:buClr>
                <a:schemeClr val="accent1"/>
              </a:buClr>
              <a:buSzPct val="70000"/>
            </a:pPr>
            <a:r>
              <a:rPr lang="ru-RU" altLang="ru-RU" sz="1400" dirty="0" smtClean="0">
                <a:solidFill>
                  <a:srgbClr val="000000"/>
                </a:solidFill>
                <a:latin typeface="+mn-lt"/>
              </a:rPr>
              <a:t>Доля </a:t>
            </a:r>
            <a:r>
              <a:rPr lang="ru-RU" altLang="ru-RU" sz="1400" dirty="0">
                <a:solidFill>
                  <a:srgbClr val="000000"/>
                </a:solidFill>
                <a:latin typeface="+mn-lt"/>
              </a:rPr>
              <a:t>муниципальных учреждений культуры, здания которых находятся в аварийном состоянии или требуют капитального </a:t>
            </a:r>
            <a:r>
              <a:rPr lang="ru-RU" altLang="ru-RU" sz="1400" dirty="0" smtClean="0">
                <a:solidFill>
                  <a:srgbClr val="000000"/>
                </a:solidFill>
                <a:latin typeface="+mn-lt"/>
              </a:rPr>
              <a:t>ремонта, </a:t>
            </a:r>
            <a:r>
              <a:rPr lang="ru-RU" altLang="ru-RU" sz="1400" dirty="0">
                <a:latin typeface="+mn-lt"/>
              </a:rPr>
              <a:t>ниже среднего значения  наблюдалась  в </a:t>
            </a:r>
            <a:r>
              <a:rPr lang="ru-RU" altLang="ru-RU" sz="1400" dirty="0" smtClean="0">
                <a:latin typeface="+mn-lt"/>
              </a:rPr>
              <a:t>26  муниципальных образованиях. Данный </a:t>
            </a:r>
            <a:r>
              <a:rPr lang="ru-RU" altLang="ru-RU" sz="1400" dirty="0">
                <a:latin typeface="+mn-lt"/>
              </a:rPr>
              <a:t>показатель </a:t>
            </a:r>
            <a:r>
              <a:rPr lang="ru-RU" altLang="ru-RU" sz="1400" dirty="0" smtClean="0">
                <a:latin typeface="+mn-lt"/>
              </a:rPr>
              <a:t>почти во всех  </a:t>
            </a:r>
            <a:r>
              <a:rPr lang="ru-RU" altLang="ru-RU" sz="1400" dirty="0">
                <a:latin typeface="+mn-lt"/>
              </a:rPr>
              <a:t>муниципальных </a:t>
            </a:r>
            <a:r>
              <a:rPr lang="ru-RU" altLang="ru-RU" sz="1400" dirty="0" smtClean="0">
                <a:latin typeface="+mn-lt"/>
              </a:rPr>
              <a:t>образованиях республики остался на уровне предшествующего года.</a:t>
            </a:r>
          </a:p>
          <a:p>
            <a:pPr algn="just" eaLnBrk="1" hangingPunct="1">
              <a:buClr>
                <a:schemeClr val="accent1"/>
              </a:buClr>
              <a:buSzPct val="70000"/>
            </a:pPr>
            <a:r>
              <a:rPr lang="ru-RU" altLang="ru-RU" sz="1400" dirty="0" smtClean="0">
                <a:latin typeface="+mn-lt"/>
              </a:rPr>
              <a:t>В </a:t>
            </a:r>
            <a:r>
              <a:rPr lang="ru-RU" altLang="ru-RU" sz="1400" dirty="0">
                <a:latin typeface="+mn-lt"/>
              </a:rPr>
              <a:t>муниципальных образованиях </a:t>
            </a:r>
            <a:r>
              <a:rPr lang="ru-RU" altLang="ru-RU" sz="1400" dirty="0" smtClean="0">
                <a:latin typeface="+mn-lt"/>
              </a:rPr>
              <a:t> «</a:t>
            </a:r>
            <a:r>
              <a:rPr lang="ru-RU" altLang="ru-RU" sz="1400" dirty="0" err="1" smtClean="0">
                <a:latin typeface="+mn-lt"/>
              </a:rPr>
              <a:t>Цумадинский</a:t>
            </a:r>
            <a:r>
              <a:rPr lang="ru-RU" altLang="ru-RU" sz="1400" dirty="0" smtClean="0">
                <a:latin typeface="+mn-lt"/>
              </a:rPr>
              <a:t> район», «Ногайский район», «</a:t>
            </a:r>
            <a:r>
              <a:rPr lang="ru-RU" altLang="ru-RU" sz="1400" dirty="0" err="1" smtClean="0">
                <a:latin typeface="+mn-lt"/>
              </a:rPr>
              <a:t>Ахтынский</a:t>
            </a:r>
            <a:r>
              <a:rPr lang="ru-RU" altLang="ru-RU" sz="1400" dirty="0" smtClean="0">
                <a:latin typeface="+mn-lt"/>
              </a:rPr>
              <a:t> район», «</a:t>
            </a:r>
            <a:r>
              <a:rPr lang="ru-RU" altLang="ru-RU" sz="1400" dirty="0" err="1" smtClean="0">
                <a:latin typeface="+mn-lt"/>
              </a:rPr>
              <a:t>Дахадаевский</a:t>
            </a:r>
            <a:r>
              <a:rPr lang="ru-RU" altLang="ru-RU" sz="1400" dirty="0" smtClean="0">
                <a:latin typeface="+mn-lt"/>
              </a:rPr>
              <a:t> район», «</a:t>
            </a:r>
            <a:r>
              <a:rPr lang="ru-RU" altLang="ru-RU" sz="1400" dirty="0" err="1" smtClean="0">
                <a:latin typeface="+mn-lt"/>
              </a:rPr>
              <a:t>Рутульский</a:t>
            </a:r>
            <a:r>
              <a:rPr lang="ru-RU" altLang="ru-RU" sz="1400" dirty="0" smtClean="0">
                <a:latin typeface="+mn-lt"/>
              </a:rPr>
              <a:t> район», «</a:t>
            </a:r>
            <a:r>
              <a:rPr lang="ru-RU" altLang="ru-RU" sz="1400" dirty="0" err="1" smtClean="0">
                <a:latin typeface="+mn-lt"/>
              </a:rPr>
              <a:t>Курахский</a:t>
            </a:r>
            <a:r>
              <a:rPr lang="ru-RU" altLang="ru-RU" sz="1400" dirty="0" smtClean="0">
                <a:latin typeface="+mn-lt"/>
              </a:rPr>
              <a:t> район», «</a:t>
            </a:r>
            <a:r>
              <a:rPr lang="ru-RU" altLang="ru-RU" sz="1400" dirty="0" err="1" smtClean="0">
                <a:latin typeface="+mn-lt"/>
              </a:rPr>
              <a:t>Гергебильский</a:t>
            </a:r>
            <a:r>
              <a:rPr lang="ru-RU" altLang="ru-RU" sz="1400" dirty="0" smtClean="0">
                <a:latin typeface="+mn-lt"/>
              </a:rPr>
              <a:t> район», «город </a:t>
            </a:r>
            <a:r>
              <a:rPr lang="ru-RU" altLang="ru-RU" sz="1400" dirty="0" err="1" smtClean="0">
                <a:latin typeface="+mn-lt"/>
              </a:rPr>
              <a:t>Южно</a:t>
            </a:r>
            <a:r>
              <a:rPr lang="ru-RU" altLang="ru-RU" sz="1400" dirty="0" smtClean="0">
                <a:latin typeface="+mn-lt"/>
              </a:rPr>
              <a:t> - </a:t>
            </a:r>
            <a:r>
              <a:rPr lang="ru-RU" altLang="ru-RU" sz="1400" dirty="0" err="1" smtClean="0">
                <a:latin typeface="+mn-lt"/>
              </a:rPr>
              <a:t>Сухокумск</a:t>
            </a:r>
            <a:r>
              <a:rPr lang="ru-RU" altLang="ru-RU" sz="1400" dirty="0" smtClean="0">
                <a:latin typeface="+mn-lt"/>
              </a:rPr>
              <a:t>» и «город  Дербент»  </a:t>
            </a:r>
            <a:r>
              <a:rPr lang="ru-RU" altLang="ru-RU" sz="1400" dirty="0">
                <a:latin typeface="+mn-lt"/>
              </a:rPr>
              <a:t>зафиксировано </a:t>
            </a:r>
            <a:r>
              <a:rPr lang="ru-RU" altLang="ru-RU" sz="1400" dirty="0" smtClean="0">
                <a:latin typeface="+mn-lt"/>
              </a:rPr>
              <a:t>наихудшее  </a:t>
            </a:r>
            <a:r>
              <a:rPr lang="ru-RU" altLang="ru-RU" sz="1400" dirty="0">
                <a:latin typeface="+mn-lt"/>
              </a:rPr>
              <a:t>значение </a:t>
            </a:r>
            <a:r>
              <a:rPr lang="ru-RU" altLang="ru-RU" sz="1400" dirty="0">
                <a:solidFill>
                  <a:srgbClr val="000000"/>
                </a:solidFill>
                <a:latin typeface="+mn-lt"/>
              </a:rPr>
              <a:t>доли муниципальных учреждений культуры, здания которых находятся в аварийном состоянии или требуют капитального </a:t>
            </a:r>
            <a:r>
              <a:rPr lang="ru-RU" altLang="ru-RU" sz="1400" dirty="0" smtClean="0">
                <a:solidFill>
                  <a:srgbClr val="000000"/>
                </a:solidFill>
                <a:latin typeface="+mn-lt"/>
              </a:rPr>
              <a:t>ремонта –  более 80%.</a:t>
            </a:r>
            <a:endParaRPr lang="ru-RU" altLang="ru-RU" sz="1400" dirty="0">
              <a:latin typeface="+mn-lt"/>
            </a:endParaRPr>
          </a:p>
          <a:p>
            <a:pPr algn="just" eaLnBrk="1" hangingPunct="1">
              <a:buClr>
                <a:schemeClr val="accent1"/>
              </a:buClr>
              <a:buSzPct val="70000"/>
            </a:pPr>
            <a:r>
              <a:rPr lang="ru-RU" altLang="ru-RU" sz="1400" dirty="0" smtClean="0">
                <a:latin typeface="+mn-lt"/>
              </a:rPr>
              <a:t>В МО  «</a:t>
            </a:r>
            <a:r>
              <a:rPr lang="ru-RU" altLang="ru-RU" sz="1400" dirty="0" err="1" smtClean="0">
                <a:latin typeface="+mn-lt"/>
              </a:rPr>
              <a:t>Ахвахский</a:t>
            </a:r>
            <a:r>
              <a:rPr lang="ru-RU" altLang="ru-RU" sz="1400" dirty="0" smtClean="0">
                <a:latin typeface="+mn-lt"/>
              </a:rPr>
              <a:t> район» наблюдается </a:t>
            </a:r>
            <a:r>
              <a:rPr lang="ru-RU" altLang="ru-RU" sz="1400" dirty="0">
                <a:latin typeface="+mn-lt"/>
              </a:rPr>
              <a:t>ухудшение данного </a:t>
            </a:r>
            <a:r>
              <a:rPr lang="ru-RU" altLang="ru-RU" sz="1400" dirty="0" smtClean="0">
                <a:latin typeface="+mn-lt"/>
              </a:rPr>
              <a:t>показателя  </a:t>
            </a:r>
            <a:r>
              <a:rPr lang="ru-RU" altLang="ru-RU" sz="1400" dirty="0">
                <a:latin typeface="+mn-lt"/>
              </a:rPr>
              <a:t>- на </a:t>
            </a:r>
            <a:r>
              <a:rPr lang="ru-RU" altLang="ru-RU" sz="1400" dirty="0" smtClean="0">
                <a:latin typeface="+mn-lt"/>
              </a:rPr>
              <a:t>6,9  процентных пункта. </a:t>
            </a:r>
            <a:endParaRPr lang="ru-RU" altLang="ru-RU" sz="1400" dirty="0">
              <a:latin typeface="+mn-lt"/>
            </a:endParaRPr>
          </a:p>
        </p:txBody>
      </p:sp>
      <p:pic>
        <p:nvPicPr>
          <p:cNvPr id="54636" name="Picture 1388" descr="D:\ДОКУМЕНТЫ 2019 ГОД\ОЦЕНКА ЭФФЕКТИВНОСТИ ОМСУ\СВОДНЫЙ ДОКЛАД\Карты\объекты куль тр рем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5" y="2880370"/>
            <a:ext cx="374441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16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Номер слайда 9"/>
          <p:cNvSpPr>
            <a:spLocks noGrp="1"/>
          </p:cNvSpPr>
          <p:nvPr>
            <p:ph type="sldNum" sz="quarter" idx="12"/>
          </p:nvPr>
        </p:nvSpPr>
        <p:spPr bwMode="auto">
          <a:xfrm>
            <a:off x="9928598" y="6817519"/>
            <a:ext cx="432048" cy="3833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3944" indent="-270748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2987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6183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49379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2573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5769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48966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2160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CC3797E7-50C2-4785-91A4-38862DA2A27E}" type="slidenum">
              <a:rPr lang="ru-RU" altLang="ru-RU" sz="1300">
                <a:latin typeface="+mj-lt"/>
              </a:rPr>
              <a:pPr eaLnBrk="1" hangingPunct="1"/>
              <a:t>41</a:t>
            </a:fld>
            <a:endParaRPr lang="ru-RU" altLang="ru-RU" sz="1300" dirty="0">
              <a:latin typeface="+mj-lt"/>
            </a:endParaRPr>
          </a:p>
        </p:txBody>
      </p:sp>
      <p:sp>
        <p:nvSpPr>
          <p:cNvPr id="112643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50913" y="163513"/>
            <a:ext cx="9382125" cy="850900"/>
          </a:xfrm>
        </p:spPr>
        <p:txBody>
          <a:bodyPr lIns="98704" tIns="49350" rIns="98704" bIns="49350" rtlCol="0">
            <a:normAutofit/>
          </a:bodyPr>
          <a:lstStyle/>
          <a:p>
            <a:pPr algn="ctr" defTabSz="987769">
              <a:defRPr/>
            </a:pPr>
            <a:r>
              <a:rPr lang="ru-RU" sz="1600" b="1" i="1" dirty="0">
                <a:solidFill>
                  <a:schemeClr val="tx1"/>
                </a:solidFill>
                <a:latin typeface="+mn-lt"/>
              </a:rPr>
              <a:t>Доля объектов культурного наследия, находящихся в муниципальной собственности и требующих консервации или реставрации, в общем количестве </a:t>
            </a:r>
            <a:r>
              <a:rPr lang="ru-RU" sz="1600" b="1" i="1" dirty="0" smtClean="0">
                <a:solidFill>
                  <a:schemeClr val="tx1"/>
                </a:solidFill>
                <a:latin typeface="+mn-lt"/>
              </a:rPr>
              <a:t>объектов  </a:t>
            </a:r>
            <a:r>
              <a:rPr lang="ru-RU" sz="1600" b="1" i="1" dirty="0">
                <a:solidFill>
                  <a:schemeClr val="tx1"/>
                </a:solidFill>
                <a:latin typeface="+mn-lt"/>
              </a:rPr>
              <a:t>культурного наследия</a:t>
            </a:r>
          </a:p>
        </p:txBody>
      </p:sp>
      <p:sp>
        <p:nvSpPr>
          <p:cNvPr id="66564" name="Rectangle 6"/>
          <p:cNvSpPr>
            <a:spLocks noChangeArrowheads="1"/>
          </p:cNvSpPr>
          <p:nvPr/>
        </p:nvSpPr>
        <p:spPr bwMode="auto">
          <a:xfrm>
            <a:off x="523097" y="720131"/>
            <a:ext cx="347911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25" tIns="43263" rIns="86525" bIns="43263" anchor="ctr"/>
          <a:lstStyle>
            <a:lvl1pPr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Доля объектов культурного наследия, находящихся в муниципальной собственности и требующих консервации или реставрации, в общем количестве  объектов  культурного наследия,%</a:t>
            </a:r>
          </a:p>
        </p:txBody>
      </p:sp>
      <p:sp>
        <p:nvSpPr>
          <p:cNvPr id="66565" name="Rectangle 5"/>
          <p:cNvSpPr txBox="1">
            <a:spLocks noChangeArrowheads="1"/>
          </p:cNvSpPr>
          <p:nvPr/>
        </p:nvSpPr>
        <p:spPr bwMode="auto">
          <a:xfrm>
            <a:off x="4590456" y="1008162"/>
            <a:ext cx="5368434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04" tIns="49350" rIns="98704" bIns="49350"/>
          <a:lstStyle>
            <a:lvl1pPr indent="457200" defTabSz="10414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14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14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14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14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 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2018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году </a:t>
            </a:r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доля объектов культурного наследия, находящихся в муниципальной собственности и требующих консервации или реставрации, в общем количестве  объектов  культурного наследия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в среднем по муниципальным образованиям республики составила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43,0%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(в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2017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году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– 44,3%). </a:t>
            </a:r>
          </a:p>
          <a:p>
            <a:pPr algn="just" eaLnBrk="1" hangingPunct="1"/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/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19 муниципальных образованиях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объекты культурного наследия,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находящиеся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в муниципальной собственности и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требующие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консервации или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реставрации,  отсутствуют. В 12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МО доля объектов культурного наследия, находящихся в муниципальной собственности и требующих консервации, в общем их количестве объектов культурного наследия составляет более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от  50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% и более. 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/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Наименьшая доля объектов  культурного наследия, требующих консервации или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реставрации,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установлена  в МО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«город Избербаш»,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Докузпаринский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и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Сергокалинский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район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».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Значение показателя  в указанных муниципальных образованиях составило  менее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15%. 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/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Ухудшение данного показателя отмечено 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4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муниципальных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образованиях («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Кайтагский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Цунтинский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Чародинский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и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Каякентский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район»).  В большинстве муниципальных образований значение показателя осталось на уровне предшествующего года.</a:t>
            </a:r>
          </a:p>
          <a:p>
            <a:pPr algn="just" eaLnBrk="1" hangingPunct="1"/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Наибольшая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доля объектов культурного наследия, находящихся в муниципальной собственности и требующих консервации или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реставрации,  сложилась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в МО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Каякентский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(89,9%), 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Хивский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район»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(85,0%) и «Агульский район» (81,0%). 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/>
            <a:r>
              <a:rPr lang="ru-RU" altLang="ru-RU" sz="1300" dirty="0">
                <a:latin typeface="+mn-lt"/>
              </a:rPr>
              <a:t>Высокие значения показателя объясняются  отсутствием средств у  муниципальных образований на их </a:t>
            </a:r>
            <a:r>
              <a:rPr lang="ru-RU" altLang="ru-RU" sz="1300" dirty="0" smtClean="0">
                <a:latin typeface="+mn-lt"/>
              </a:rPr>
              <a:t>реставрацию.</a:t>
            </a:r>
            <a:endParaRPr lang="ru-RU" altLang="ru-RU" sz="1300" dirty="0">
              <a:latin typeface="+mn-lt"/>
            </a:endParaRPr>
          </a:p>
          <a:p>
            <a:pPr algn="just" eaLnBrk="1" hangingPunct="1"/>
            <a:r>
              <a:rPr lang="ru-RU" altLang="ru-RU" sz="1300" dirty="0" smtClean="0">
                <a:latin typeface="+mn-lt"/>
              </a:rPr>
              <a:t> </a:t>
            </a:r>
            <a:endParaRPr lang="ru-RU" altLang="ru-RU" sz="1300" dirty="0">
              <a:latin typeface="+mn-lt"/>
            </a:endParaRPr>
          </a:p>
          <a:p>
            <a:pPr algn="just" eaLnBrk="1" hangingPunct="1">
              <a:buClr>
                <a:srgbClr val="F0A22E"/>
              </a:buClr>
              <a:buSzPct val="70000"/>
            </a:pPr>
            <a:endParaRPr lang="ru-RU" altLang="ru-RU" sz="1300" dirty="0">
              <a:solidFill>
                <a:srgbClr val="4E3B30"/>
              </a:solidFill>
              <a:latin typeface="+mn-lt"/>
            </a:endParaRPr>
          </a:p>
        </p:txBody>
      </p:sp>
      <p:graphicFrame>
        <p:nvGraphicFramePr>
          <p:cNvPr id="66566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4559910"/>
              </p:ext>
            </p:extLst>
          </p:nvPr>
        </p:nvGraphicFramePr>
        <p:xfrm>
          <a:off x="523875" y="1666874"/>
          <a:ext cx="3468688" cy="1357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90" name="Лист" r:id="rId4" imgW="3047910" imgH="1314360" progId="Excel.Sheet.8">
                  <p:embed/>
                </p:oleObj>
              </mc:Choice>
              <mc:Fallback>
                <p:oleObj name="Лист" r:id="rId4" imgW="3047910" imgH="131436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1666874"/>
                        <a:ext cx="3468688" cy="13575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559" name="Picture 1407" descr="D:\ДОКУМЕНТЫ 2019 ГОД\ОЦЕНКА ЭФФЕКТИВНОСТИ ОМСУ\СВОДНЫЙ ДОКЛАД\Карты\культ наследие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69" y="3019683"/>
            <a:ext cx="392334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21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Номер слайда 9"/>
          <p:cNvSpPr>
            <a:spLocks noGrp="1"/>
          </p:cNvSpPr>
          <p:nvPr>
            <p:ph type="sldNum" sz="quarter" idx="12"/>
          </p:nvPr>
        </p:nvSpPr>
        <p:spPr bwMode="auto">
          <a:xfrm>
            <a:off x="9847039" y="6843652"/>
            <a:ext cx="501046" cy="3833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3944" indent="-270748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2987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6183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49379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2573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5769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48966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2160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649969A-7668-46B6-94D6-611B4F1E2215}" type="slidenum">
              <a:rPr lang="ru-RU" altLang="ru-RU" sz="1300">
                <a:latin typeface="+mj-lt"/>
              </a:rPr>
              <a:pPr eaLnBrk="1" hangingPunct="1"/>
              <a:t>42</a:t>
            </a:fld>
            <a:endParaRPr lang="ru-RU" altLang="ru-RU" sz="1300" dirty="0">
              <a:latin typeface="+mj-lt"/>
            </a:endParaRPr>
          </a:p>
        </p:txBody>
      </p:sp>
      <p:sp>
        <p:nvSpPr>
          <p:cNvPr id="6758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74031" y="591113"/>
            <a:ext cx="8688388" cy="341313"/>
          </a:xfrm>
        </p:spPr>
        <p:txBody>
          <a:bodyPr lIns="98704" tIns="49350" rIns="98704" bIns="49350">
            <a:noAutofit/>
          </a:bodyPr>
          <a:lstStyle/>
          <a:p>
            <a:pPr algn="ctr" eaLnBrk="1" hangingPunct="1"/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Доля населения, систематически занимающегося физической культурой и спортом</a:t>
            </a:r>
          </a:p>
        </p:txBody>
      </p:sp>
      <p:sp>
        <p:nvSpPr>
          <p:cNvPr id="67588" name="Rectangle 7"/>
          <p:cNvSpPr>
            <a:spLocks noChangeArrowheads="1"/>
          </p:cNvSpPr>
          <p:nvPr/>
        </p:nvSpPr>
        <p:spPr bwMode="auto">
          <a:xfrm>
            <a:off x="513284" y="936154"/>
            <a:ext cx="3408552" cy="482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25" tIns="43263" rIns="86525" bIns="43263" anchor="ctr"/>
          <a:lstStyle>
            <a:lvl1pPr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Доля населения, систематически занимающегося физической культурой и спортом, %</a:t>
            </a:r>
          </a:p>
        </p:txBody>
      </p:sp>
      <p:graphicFrame>
        <p:nvGraphicFramePr>
          <p:cNvPr id="6758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0127553"/>
              </p:ext>
            </p:extLst>
          </p:nvPr>
        </p:nvGraphicFramePr>
        <p:xfrm>
          <a:off x="414338" y="1512888"/>
          <a:ext cx="3384550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61" name="Лист" r:id="rId4" imgW="3057635" imgH="1476360" progId="Excel.Sheet.8">
                  <p:embed/>
                </p:oleObj>
              </mc:Choice>
              <mc:Fallback>
                <p:oleObj name="Лист" r:id="rId4" imgW="3057635" imgH="147636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8" y="1512888"/>
                        <a:ext cx="3384550" cy="161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90" name="Rectangle 3"/>
          <p:cNvSpPr txBox="1">
            <a:spLocks noChangeArrowheads="1"/>
          </p:cNvSpPr>
          <p:nvPr/>
        </p:nvSpPr>
        <p:spPr bwMode="auto">
          <a:xfrm>
            <a:off x="4374431" y="1080170"/>
            <a:ext cx="5472608" cy="5793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04" tIns="49350" rIns="98704" bIns="49350"/>
          <a:lstStyle>
            <a:lvl1pPr indent="4508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Clr>
                <a:schemeClr val="accent1"/>
              </a:buClr>
              <a:buSzPct val="70000"/>
            </a:pPr>
            <a:endParaRPr lang="ru-RU" altLang="ru-RU" sz="1300" dirty="0" smtClean="0">
              <a:latin typeface="+mn-lt"/>
            </a:endParaRPr>
          </a:p>
          <a:p>
            <a:pPr algn="just" eaLnBrk="1" hangingPunct="1">
              <a:buClr>
                <a:schemeClr val="accent1"/>
              </a:buClr>
              <a:buSzPct val="70000"/>
            </a:pPr>
            <a:r>
              <a:rPr lang="ru-RU" altLang="ru-RU" sz="1300" dirty="0" smtClean="0">
                <a:latin typeface="+mn-lt"/>
              </a:rPr>
              <a:t>В 2018 </a:t>
            </a:r>
            <a:r>
              <a:rPr lang="ru-RU" altLang="ru-RU" sz="1300" dirty="0">
                <a:latin typeface="+mn-lt"/>
              </a:rPr>
              <a:t>году </a:t>
            </a:r>
            <a:r>
              <a:rPr lang="ru-RU" altLang="ru-RU" sz="1300" b="1" dirty="0">
                <a:latin typeface="+mn-lt"/>
              </a:rPr>
              <a:t>доля населения, систематически занимающегося физической культурой и спортом</a:t>
            </a:r>
            <a:r>
              <a:rPr lang="ru-RU" altLang="ru-RU" sz="1300" dirty="0">
                <a:latin typeface="+mn-lt"/>
              </a:rPr>
              <a:t>, в целом  по республике  увеличилась и составила </a:t>
            </a:r>
            <a:r>
              <a:rPr lang="ru-RU" altLang="ru-RU" sz="1300" dirty="0" smtClean="0">
                <a:latin typeface="+mn-lt"/>
              </a:rPr>
              <a:t> 44,0%  </a:t>
            </a:r>
            <a:r>
              <a:rPr lang="ru-RU" altLang="ru-RU" sz="1300" dirty="0">
                <a:latin typeface="+mn-lt"/>
              </a:rPr>
              <a:t>(в   </a:t>
            </a:r>
            <a:r>
              <a:rPr lang="ru-RU" altLang="ru-RU" sz="1300" dirty="0" smtClean="0">
                <a:latin typeface="+mn-lt"/>
              </a:rPr>
              <a:t>2017 </a:t>
            </a:r>
            <a:r>
              <a:rPr lang="ru-RU" altLang="ru-RU" sz="1300" dirty="0">
                <a:latin typeface="+mn-lt"/>
              </a:rPr>
              <a:t>году  – </a:t>
            </a:r>
            <a:r>
              <a:rPr lang="ru-RU" altLang="ru-RU" sz="1300" dirty="0" smtClean="0">
                <a:latin typeface="+mn-lt"/>
              </a:rPr>
              <a:t>42,0%).</a:t>
            </a:r>
          </a:p>
          <a:p>
            <a:pPr algn="just" eaLnBrk="1" hangingPunct="1">
              <a:buClr>
                <a:schemeClr val="accent1"/>
              </a:buClr>
              <a:buSzPct val="70000"/>
            </a:pPr>
            <a:r>
              <a:rPr lang="ru-RU" altLang="ru-RU" sz="1300" dirty="0" smtClean="0">
                <a:latin typeface="+mn-lt"/>
              </a:rPr>
              <a:t>Доля </a:t>
            </a:r>
            <a:r>
              <a:rPr lang="ru-RU" altLang="ru-RU" sz="1300" dirty="0">
                <a:latin typeface="+mn-lt"/>
              </a:rPr>
              <a:t>населения, систематически занимающегося физической культурой и спортом, выше среднереспубликанского уровня наблюдалась  в </a:t>
            </a:r>
            <a:r>
              <a:rPr lang="ru-RU" altLang="ru-RU" sz="1300" dirty="0" smtClean="0">
                <a:latin typeface="+mn-lt"/>
              </a:rPr>
              <a:t>9 муниципальных образованиях (МО «город Хасавюрт», «город Махачкала», «город  </a:t>
            </a:r>
            <a:r>
              <a:rPr lang="ru-RU" altLang="ru-RU" sz="1300" dirty="0" err="1" smtClean="0">
                <a:latin typeface="+mn-lt"/>
              </a:rPr>
              <a:t>Кизилюрт</a:t>
            </a:r>
            <a:r>
              <a:rPr lang="ru-RU" altLang="ru-RU" sz="1300" dirty="0" smtClean="0">
                <a:latin typeface="+mn-lt"/>
              </a:rPr>
              <a:t>», «Хасавюртовский район», «город Каспийск», «город Дербент»,  «город Буйнакск», «</a:t>
            </a:r>
            <a:r>
              <a:rPr lang="ru-RU" altLang="ru-RU" sz="1300" dirty="0" err="1" smtClean="0">
                <a:latin typeface="+mn-lt"/>
              </a:rPr>
              <a:t>Лакский</a:t>
            </a:r>
            <a:r>
              <a:rPr lang="ru-RU" altLang="ru-RU" sz="1300" dirty="0" smtClean="0">
                <a:latin typeface="+mn-lt"/>
              </a:rPr>
              <a:t> район», «</a:t>
            </a:r>
            <a:r>
              <a:rPr lang="ru-RU" altLang="ru-RU" sz="1300" dirty="0" err="1" smtClean="0">
                <a:latin typeface="+mn-lt"/>
              </a:rPr>
              <a:t>Сергокалинский</a:t>
            </a:r>
            <a:r>
              <a:rPr lang="ru-RU" altLang="ru-RU" sz="1300" dirty="0" smtClean="0">
                <a:latin typeface="+mn-lt"/>
              </a:rPr>
              <a:t> район»). </a:t>
            </a:r>
          </a:p>
          <a:p>
            <a:pPr algn="just" eaLnBrk="1" hangingPunct="1">
              <a:buClr>
                <a:schemeClr val="accent1"/>
              </a:buClr>
              <a:buSzPct val="70000"/>
            </a:pPr>
            <a:r>
              <a:rPr lang="ru-RU" altLang="ru-RU" sz="1300" dirty="0" smtClean="0">
                <a:latin typeface="+mn-lt"/>
              </a:rPr>
              <a:t>Помимо указанных МО  </a:t>
            </a:r>
            <a:r>
              <a:rPr lang="ru-RU" altLang="ru-RU" sz="1300" dirty="0">
                <a:latin typeface="+mn-lt"/>
              </a:rPr>
              <a:t>наилучшие результаты по показателю  отмечены </a:t>
            </a:r>
            <a:r>
              <a:rPr lang="ru-RU" altLang="ru-RU" sz="1300" dirty="0" smtClean="0">
                <a:latin typeface="+mn-lt"/>
              </a:rPr>
              <a:t> также  в МО  «</a:t>
            </a:r>
            <a:r>
              <a:rPr lang="ru-RU" altLang="ru-RU" sz="1300" dirty="0" err="1" smtClean="0">
                <a:latin typeface="+mn-lt"/>
              </a:rPr>
              <a:t>Гунибский</a:t>
            </a:r>
            <a:r>
              <a:rPr lang="ru-RU" altLang="ru-RU" sz="1300" dirty="0" smtClean="0">
                <a:latin typeface="+mn-lt"/>
              </a:rPr>
              <a:t> район», «</a:t>
            </a:r>
            <a:r>
              <a:rPr lang="ru-RU" altLang="ru-RU" sz="1300" dirty="0" err="1" smtClean="0">
                <a:latin typeface="+mn-lt"/>
              </a:rPr>
              <a:t>Хунзахский</a:t>
            </a:r>
            <a:r>
              <a:rPr lang="ru-RU" altLang="ru-RU" sz="1300" dirty="0" smtClean="0">
                <a:latin typeface="+mn-lt"/>
              </a:rPr>
              <a:t> район», «</a:t>
            </a:r>
            <a:r>
              <a:rPr lang="ru-RU" altLang="ru-RU" sz="1300" dirty="0" err="1" smtClean="0">
                <a:latin typeface="+mn-lt"/>
              </a:rPr>
              <a:t>Шамильский</a:t>
            </a:r>
            <a:r>
              <a:rPr lang="ru-RU" altLang="ru-RU" sz="1300" dirty="0" smtClean="0">
                <a:latin typeface="+mn-lt"/>
              </a:rPr>
              <a:t> район», «город Кизляр» - 43,8 %.</a:t>
            </a:r>
            <a:endParaRPr lang="ru-RU" altLang="ru-RU" sz="1300" dirty="0">
              <a:latin typeface="+mn-lt"/>
            </a:endParaRPr>
          </a:p>
          <a:p>
            <a:pPr algn="just" eaLnBrk="1" hangingPunct="1">
              <a:buClr>
                <a:schemeClr val="accent1"/>
              </a:buClr>
              <a:buSzPct val="70000"/>
            </a:pPr>
            <a:r>
              <a:rPr lang="ru-RU" altLang="ru-RU" sz="1300" dirty="0" smtClean="0">
                <a:latin typeface="+mn-lt"/>
              </a:rPr>
              <a:t>По </a:t>
            </a:r>
            <a:r>
              <a:rPr lang="ru-RU" altLang="ru-RU" sz="1300" dirty="0">
                <a:latin typeface="+mn-lt"/>
              </a:rPr>
              <a:t>сравнению с </a:t>
            </a:r>
            <a:r>
              <a:rPr lang="ru-RU" altLang="ru-RU" sz="1300" dirty="0" smtClean="0">
                <a:latin typeface="+mn-lt"/>
              </a:rPr>
              <a:t>2017  </a:t>
            </a:r>
            <a:r>
              <a:rPr lang="ru-RU" altLang="ru-RU" sz="1300" dirty="0">
                <a:latin typeface="+mn-lt"/>
              </a:rPr>
              <a:t>годом показатель улучшен    во всех муниципальных образованиях, наибольшего улучшения добились  МО  </a:t>
            </a:r>
            <a:r>
              <a:rPr lang="ru-RU" altLang="ru-RU" sz="1300" dirty="0" smtClean="0">
                <a:latin typeface="+mn-lt"/>
              </a:rPr>
              <a:t>«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город Кизляр</a:t>
            </a:r>
            <a:r>
              <a:rPr lang="ru-RU" altLang="ru-RU" sz="1300" dirty="0" smtClean="0">
                <a:latin typeface="+mn-lt"/>
              </a:rPr>
              <a:t>» </a:t>
            </a:r>
            <a:r>
              <a:rPr lang="ru-RU" altLang="ru-RU" sz="1300" dirty="0">
                <a:latin typeface="+mn-lt"/>
              </a:rPr>
              <a:t>- на       </a:t>
            </a:r>
            <a:r>
              <a:rPr lang="ru-RU" altLang="ru-RU" sz="1300" dirty="0" smtClean="0">
                <a:latin typeface="+mn-lt"/>
              </a:rPr>
              <a:t>4,8  </a:t>
            </a:r>
            <a:r>
              <a:rPr lang="ru-RU" altLang="ru-RU" sz="1300" dirty="0" err="1" smtClean="0">
                <a:latin typeface="+mn-lt"/>
              </a:rPr>
              <a:t>п.п</a:t>
            </a:r>
            <a:r>
              <a:rPr lang="ru-RU" altLang="ru-RU" sz="1300" dirty="0" smtClean="0">
                <a:latin typeface="+mn-lt"/>
              </a:rPr>
              <a:t>., «</a:t>
            </a:r>
            <a:r>
              <a:rPr lang="ru-RU" altLang="ru-RU" sz="1300" dirty="0" err="1" smtClean="0">
                <a:latin typeface="+mn-lt"/>
              </a:rPr>
              <a:t>Кулинский</a:t>
            </a:r>
            <a:r>
              <a:rPr lang="ru-RU" altLang="ru-RU" sz="1300" dirty="0" smtClean="0">
                <a:latin typeface="+mn-lt"/>
              </a:rPr>
              <a:t> район» - на 4,4 </a:t>
            </a:r>
            <a:r>
              <a:rPr lang="ru-RU" altLang="ru-RU" sz="1300" dirty="0" err="1" smtClean="0">
                <a:latin typeface="+mn-lt"/>
              </a:rPr>
              <a:t>п.п</a:t>
            </a:r>
            <a:r>
              <a:rPr lang="ru-RU" altLang="ru-RU" sz="1300" dirty="0" smtClean="0">
                <a:latin typeface="+mn-lt"/>
              </a:rPr>
              <a:t>., «</a:t>
            </a:r>
            <a:r>
              <a:rPr lang="ru-RU" altLang="ru-RU" sz="1300" dirty="0" err="1" smtClean="0">
                <a:latin typeface="+mn-lt"/>
              </a:rPr>
              <a:t>Шамильский</a:t>
            </a:r>
            <a:r>
              <a:rPr lang="ru-RU" altLang="ru-RU" sz="1300" dirty="0" smtClean="0">
                <a:latin typeface="+mn-lt"/>
              </a:rPr>
              <a:t> район» - </a:t>
            </a:r>
            <a:r>
              <a:rPr lang="ru-RU" altLang="ru-RU" sz="1300" dirty="0">
                <a:latin typeface="+mn-lt"/>
              </a:rPr>
              <a:t>на </a:t>
            </a:r>
            <a:r>
              <a:rPr lang="ru-RU" altLang="ru-RU" sz="1300" dirty="0" smtClean="0">
                <a:latin typeface="+mn-lt"/>
              </a:rPr>
              <a:t>4,3 </a:t>
            </a:r>
            <a:r>
              <a:rPr lang="ru-RU" altLang="ru-RU" sz="1300" dirty="0" err="1" smtClean="0">
                <a:latin typeface="+mn-lt"/>
              </a:rPr>
              <a:t>п.п</a:t>
            </a:r>
            <a:r>
              <a:rPr lang="ru-RU" altLang="ru-RU" sz="1300" dirty="0" smtClean="0">
                <a:latin typeface="+mn-lt"/>
              </a:rPr>
              <a:t>.,   «</a:t>
            </a:r>
            <a:r>
              <a:rPr lang="ru-RU" altLang="ru-RU" sz="1300" dirty="0" err="1" smtClean="0">
                <a:latin typeface="+mn-lt"/>
              </a:rPr>
              <a:t>Сергокалинскийй</a:t>
            </a:r>
            <a:r>
              <a:rPr lang="ru-RU" altLang="ru-RU" sz="1300" dirty="0" smtClean="0">
                <a:latin typeface="+mn-lt"/>
              </a:rPr>
              <a:t> район» - на 4,2 </a:t>
            </a:r>
            <a:r>
              <a:rPr lang="ru-RU" altLang="ru-RU" sz="1300" dirty="0" err="1" smtClean="0">
                <a:latin typeface="+mn-lt"/>
              </a:rPr>
              <a:t>п.п</a:t>
            </a:r>
            <a:r>
              <a:rPr lang="ru-RU" altLang="ru-RU" sz="1300" dirty="0" smtClean="0">
                <a:latin typeface="+mn-lt"/>
              </a:rPr>
              <a:t>.  и «</a:t>
            </a:r>
            <a:r>
              <a:rPr lang="ru-RU" altLang="ru-RU" sz="1300" dirty="0" err="1" smtClean="0">
                <a:latin typeface="+mn-lt"/>
              </a:rPr>
              <a:t>Лакский</a:t>
            </a:r>
            <a:r>
              <a:rPr lang="ru-RU" altLang="ru-RU" sz="1300" dirty="0" smtClean="0">
                <a:latin typeface="+mn-lt"/>
              </a:rPr>
              <a:t> район» - </a:t>
            </a:r>
            <a:r>
              <a:rPr lang="ru-RU" altLang="ru-RU" sz="1300" dirty="0">
                <a:latin typeface="+mn-lt"/>
              </a:rPr>
              <a:t>на  </a:t>
            </a:r>
            <a:r>
              <a:rPr lang="ru-RU" altLang="ru-RU" sz="1300" dirty="0" smtClean="0">
                <a:latin typeface="+mn-lt"/>
              </a:rPr>
              <a:t>3,9 </a:t>
            </a:r>
            <a:r>
              <a:rPr lang="ru-RU" altLang="ru-RU" sz="1300" dirty="0" err="1" smtClean="0">
                <a:latin typeface="+mn-lt"/>
              </a:rPr>
              <a:t>п.п</a:t>
            </a:r>
            <a:r>
              <a:rPr lang="ru-RU" altLang="ru-RU" sz="1300" dirty="0" smtClean="0">
                <a:latin typeface="+mn-lt"/>
              </a:rPr>
              <a:t>.  </a:t>
            </a:r>
            <a:r>
              <a:rPr lang="ru-RU" altLang="ru-RU" sz="1300" dirty="0" smtClean="0">
                <a:solidFill>
                  <a:srgbClr val="2F2B20"/>
                </a:solidFill>
                <a:latin typeface="+mn-lt"/>
              </a:rPr>
              <a:t> </a:t>
            </a:r>
          </a:p>
          <a:p>
            <a:pPr algn="just" eaLnBrk="1" hangingPunct="1">
              <a:buClr>
                <a:schemeClr val="accent1"/>
              </a:buClr>
              <a:buSzPct val="70000"/>
            </a:pPr>
            <a:r>
              <a:rPr lang="ru-RU" altLang="ru-RU" sz="1300" dirty="0" smtClean="0">
                <a:latin typeface="+mn-lt"/>
              </a:rPr>
              <a:t>В </a:t>
            </a:r>
            <a:r>
              <a:rPr lang="ru-RU" altLang="ru-RU" sz="1300" dirty="0">
                <a:latin typeface="+mn-lt"/>
              </a:rPr>
              <a:t>наименьшей степени  доля населения, систематически занимающегося  физической культурой и спортом, по сравнению с   </a:t>
            </a:r>
            <a:r>
              <a:rPr lang="ru-RU" altLang="ru-RU" sz="1300" dirty="0" smtClean="0">
                <a:latin typeface="+mn-lt"/>
              </a:rPr>
              <a:t>2017 </a:t>
            </a:r>
            <a:r>
              <a:rPr lang="ru-RU" altLang="ru-RU" sz="1300" dirty="0">
                <a:latin typeface="+mn-lt"/>
              </a:rPr>
              <a:t>годом увеличилась в  МО  </a:t>
            </a:r>
            <a:r>
              <a:rPr lang="ru-RU" altLang="ru-RU" sz="1300" dirty="0" smtClean="0">
                <a:latin typeface="+mn-lt"/>
              </a:rPr>
              <a:t>«город Избербаш</a:t>
            </a:r>
            <a:r>
              <a:rPr lang="ru-RU" altLang="ru-RU" sz="1300" dirty="0">
                <a:latin typeface="+mn-lt"/>
              </a:rPr>
              <a:t>», «город </a:t>
            </a:r>
            <a:r>
              <a:rPr lang="ru-RU" altLang="ru-RU" sz="1300" dirty="0" smtClean="0">
                <a:latin typeface="+mn-lt"/>
              </a:rPr>
              <a:t>Каспийск», «город </a:t>
            </a:r>
            <a:r>
              <a:rPr lang="ru-RU" altLang="ru-RU" sz="1300" dirty="0" err="1" smtClean="0">
                <a:latin typeface="+mn-lt"/>
              </a:rPr>
              <a:t>Южно</a:t>
            </a:r>
            <a:r>
              <a:rPr lang="ru-RU" altLang="ru-RU" sz="1300" dirty="0" smtClean="0">
                <a:latin typeface="+mn-lt"/>
              </a:rPr>
              <a:t> - </a:t>
            </a:r>
            <a:r>
              <a:rPr lang="ru-RU" altLang="ru-RU" sz="1300" dirty="0" err="1" smtClean="0">
                <a:latin typeface="+mn-lt"/>
              </a:rPr>
              <a:t>Сухокумск</a:t>
            </a:r>
            <a:r>
              <a:rPr lang="ru-RU" altLang="ru-RU" sz="1300" dirty="0" smtClean="0">
                <a:latin typeface="+mn-lt"/>
              </a:rPr>
              <a:t>»,  «город Махачкала» и «город Дербент» –  от 1,6  до 2,2  процентных пункта. </a:t>
            </a:r>
          </a:p>
          <a:p>
            <a:pPr algn="just" eaLnBrk="1" hangingPunct="1">
              <a:buClr>
                <a:schemeClr val="accent1"/>
              </a:buClr>
              <a:buSzPct val="70000"/>
            </a:pPr>
            <a:r>
              <a:rPr lang="ru-RU" altLang="ru-RU" sz="1300" dirty="0" smtClean="0">
                <a:latin typeface="+mn-lt"/>
              </a:rPr>
              <a:t>Улучшению  показателя  способствовали   предпринимаемые  в республике меры по  активизации </a:t>
            </a:r>
            <a:r>
              <a:rPr lang="ru-RU" altLang="ru-RU" sz="1300" dirty="0" err="1" smtClean="0">
                <a:latin typeface="+mn-lt"/>
              </a:rPr>
              <a:t>физкультурно</a:t>
            </a:r>
            <a:r>
              <a:rPr lang="ru-RU" altLang="ru-RU" sz="1300" dirty="0" smtClean="0">
                <a:latin typeface="+mn-lt"/>
              </a:rPr>
              <a:t> - спортивной работы среди различных категорий населения, организация и проведение массовых физкультурных и спортивных мероприятий. </a:t>
            </a:r>
            <a:endParaRPr lang="ru-RU" altLang="ru-RU" sz="1300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067945"/>
              </p:ext>
            </p:extLst>
          </p:nvPr>
        </p:nvGraphicFramePr>
        <p:xfrm>
          <a:off x="580582" y="169182"/>
          <a:ext cx="8906417" cy="4069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9064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06931">
                <a:tc>
                  <a:txBody>
                    <a:bodyPr/>
                    <a:lstStyle/>
                    <a:p>
                      <a:pPr marL="0" algn="ctr" defTabSz="1042504" rtl="0" eaLnBrk="1" latinLnBrk="0" hangingPunct="1"/>
                      <a:r>
                        <a:rPr lang="ru-RU" sz="2100" b="1" kern="12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</a:rPr>
                        <a:t>5.</a:t>
                      </a:r>
                      <a:r>
                        <a:rPr lang="ru-RU" sz="2100" b="1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</a:rPr>
                        <a:t> </a:t>
                      </a:r>
                      <a:r>
                        <a:rPr lang="ru-RU" sz="2100" b="1" kern="1200" dirty="0" smtClean="0">
                          <a:solidFill>
                            <a:schemeClr val="tx1"/>
                          </a:solidFill>
                          <a:latin typeface="+mj-lt"/>
                          <a:ea typeface="+mj-ea"/>
                          <a:cs typeface="+mj-cs"/>
                        </a:rPr>
                        <a:t>Физическая культура и спорт</a:t>
                      </a:r>
                      <a:endParaRPr lang="ru-RU" sz="2100" b="1" kern="12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88358" marR="88358" marT="43446" marB="43446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283" name="Picture 1371" descr="D:\ДОКУМЕНТЫ 2019 ГОД\ОЦЕНКА ЭФФЕКТИВНОСТИ ОМСУ\СВОДНЫЙ ДОКЛАД\Карты\физк и спорт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1" y="3096394"/>
            <a:ext cx="3764963" cy="377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54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3991" y="648122"/>
            <a:ext cx="9685871" cy="364103"/>
          </a:xfrm>
          <a:prstGeom prst="rect">
            <a:avLst/>
          </a:prstGeom>
          <a:noFill/>
        </p:spPr>
        <p:txBody>
          <a:bodyPr wrap="square" lIns="98916" tIns="49459" rIns="98916" bIns="49459" rtlCol="0">
            <a:spAutoFit/>
          </a:bodyPr>
          <a:lstStyle/>
          <a:p>
            <a:pPr algn="ctr"/>
            <a:r>
              <a:rPr lang="ru-RU" sz="1700" b="1" dirty="0">
                <a:latin typeface="+mj-lt"/>
              </a:rPr>
              <a:t>Доля населения, систематически занимающегося физической культурой и спортом (%)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5751924"/>
              </p:ext>
            </p:extLst>
          </p:nvPr>
        </p:nvGraphicFramePr>
        <p:xfrm>
          <a:off x="485999" y="1224186"/>
          <a:ext cx="9289032" cy="5544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840810"/>
            <a:ext cx="416597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43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6588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8047" y="216074"/>
            <a:ext cx="9001125" cy="504825"/>
          </a:xfrm>
        </p:spPr>
        <p:txBody>
          <a:bodyPr lIns="98704" tIns="49350" rIns="98704" bIns="49350">
            <a:noAutofit/>
          </a:bodyPr>
          <a:lstStyle/>
          <a:p>
            <a:pPr algn="ctr" eaLnBrk="1" hangingPunct="1"/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Доля </a:t>
            </a:r>
            <a:r>
              <a:rPr lang="ru-RU" altLang="ru-RU" sz="1700" b="1" i="1" dirty="0" smtClean="0">
                <a:solidFill>
                  <a:schemeClr val="tx1"/>
                </a:solidFill>
                <a:latin typeface="+mn-lt"/>
              </a:rPr>
              <a:t>обучающихся, </a:t>
            </a:r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систематически занимающегося физической культурой и </a:t>
            </a:r>
            <a:r>
              <a:rPr lang="ru-RU" altLang="ru-RU" sz="1700" b="1" i="1" dirty="0" smtClean="0">
                <a:solidFill>
                  <a:schemeClr val="tx1"/>
                </a:solidFill>
                <a:latin typeface="+mn-lt"/>
              </a:rPr>
              <a:t>спортом, в общей  численности обучающихся</a:t>
            </a:r>
            <a:endParaRPr lang="ru-RU" altLang="ru-RU" sz="1700" b="1" i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7588" name="Rectangle 7"/>
          <p:cNvSpPr>
            <a:spLocks noChangeArrowheads="1"/>
          </p:cNvSpPr>
          <p:nvPr/>
        </p:nvSpPr>
        <p:spPr bwMode="auto">
          <a:xfrm>
            <a:off x="475564" y="864146"/>
            <a:ext cx="3408552" cy="482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25" tIns="43263" rIns="86525" bIns="43263" anchor="ctr"/>
          <a:lstStyle>
            <a:lvl1pPr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ru-RU" sz="1100" i="1" dirty="0">
                <a:solidFill>
                  <a:srgbClr val="000000"/>
                </a:solidFill>
                <a:latin typeface="Calibri"/>
              </a:rPr>
              <a:t>Доля обучающихся, систематически занимающегося физической культурой и спортом, в общей  численности обучающихся, %</a:t>
            </a:r>
          </a:p>
        </p:txBody>
      </p:sp>
      <p:graphicFrame>
        <p:nvGraphicFramePr>
          <p:cNvPr id="6758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0953350"/>
              </p:ext>
            </p:extLst>
          </p:nvPr>
        </p:nvGraphicFramePr>
        <p:xfrm>
          <a:off x="581227" y="1346424"/>
          <a:ext cx="3197225" cy="148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26" name="Лист" r:id="rId4" imgW="3047910" imgH="1438290" progId="Excel.Sheet.8">
                  <p:embed/>
                </p:oleObj>
              </mc:Choice>
              <mc:Fallback>
                <p:oleObj name="Лист" r:id="rId4" imgW="3047910" imgH="143829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227" y="1346424"/>
                        <a:ext cx="3197225" cy="1482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90" name="Rectangle 3"/>
          <p:cNvSpPr txBox="1">
            <a:spLocks noChangeArrowheads="1"/>
          </p:cNvSpPr>
          <p:nvPr/>
        </p:nvSpPr>
        <p:spPr bwMode="auto">
          <a:xfrm>
            <a:off x="4446439" y="936154"/>
            <a:ext cx="5328592" cy="5793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04" tIns="49350" rIns="98704" bIns="49350"/>
          <a:lstStyle>
            <a:lvl1pPr indent="4508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298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Clr>
                <a:srgbClr val="5B9BD5"/>
              </a:buClr>
              <a:buSzPct val="70000"/>
            </a:pPr>
            <a:r>
              <a:rPr lang="ru-RU" altLang="ru-RU" sz="1300" dirty="0" smtClean="0">
                <a:solidFill>
                  <a:prstClr val="black"/>
                </a:solidFill>
                <a:latin typeface="+mn-lt"/>
              </a:rPr>
              <a:t>В 2018 </a:t>
            </a:r>
            <a:r>
              <a:rPr lang="ru-RU" altLang="ru-RU" sz="1300" dirty="0">
                <a:solidFill>
                  <a:prstClr val="black"/>
                </a:solidFill>
                <a:latin typeface="+mn-lt"/>
              </a:rPr>
              <a:t>году </a:t>
            </a:r>
            <a:r>
              <a:rPr lang="ru-RU" altLang="ru-RU" sz="1300" b="1" dirty="0">
                <a:solidFill>
                  <a:prstClr val="black"/>
                </a:solidFill>
                <a:latin typeface="+mn-lt"/>
              </a:rPr>
              <a:t>доля </a:t>
            </a:r>
            <a:r>
              <a:rPr lang="ru-RU" altLang="ru-RU" sz="1300" b="1" dirty="0" smtClean="0">
                <a:solidFill>
                  <a:prstClr val="black"/>
                </a:solidFill>
                <a:latin typeface="+mn-lt"/>
              </a:rPr>
              <a:t>обучающихся, </a:t>
            </a:r>
            <a:r>
              <a:rPr lang="ru-RU" altLang="ru-RU" sz="1300" b="1" dirty="0">
                <a:solidFill>
                  <a:prstClr val="black"/>
                </a:solidFill>
                <a:latin typeface="+mn-lt"/>
              </a:rPr>
              <a:t>систематически занимающегося физической культурой и спортом</a:t>
            </a:r>
            <a:r>
              <a:rPr lang="ru-RU" altLang="ru-RU" sz="1300" b="1" dirty="0" smtClean="0">
                <a:solidFill>
                  <a:prstClr val="black"/>
                </a:solidFill>
                <a:latin typeface="+mn-lt"/>
              </a:rPr>
              <a:t>, в общей численности обучающихся  </a:t>
            </a:r>
            <a:r>
              <a:rPr lang="ru-RU" altLang="ru-RU" sz="1300" dirty="0" smtClean="0">
                <a:solidFill>
                  <a:prstClr val="black"/>
                </a:solidFill>
                <a:latin typeface="+mn-lt"/>
              </a:rPr>
              <a:t>в среднем по  муниципальным образованиям увеличилась </a:t>
            </a:r>
            <a:r>
              <a:rPr lang="ru-RU" altLang="ru-RU" sz="1300" dirty="0">
                <a:solidFill>
                  <a:prstClr val="black"/>
                </a:solidFill>
                <a:latin typeface="+mn-lt"/>
              </a:rPr>
              <a:t>и составила </a:t>
            </a:r>
            <a:r>
              <a:rPr lang="ru-RU" altLang="ru-RU" sz="1300" dirty="0" smtClean="0">
                <a:solidFill>
                  <a:prstClr val="black"/>
                </a:solidFill>
                <a:latin typeface="+mn-lt"/>
              </a:rPr>
              <a:t> 70,9%  </a:t>
            </a:r>
            <a:r>
              <a:rPr lang="ru-RU" altLang="ru-RU" sz="1300" dirty="0">
                <a:latin typeface="+mn-lt"/>
              </a:rPr>
              <a:t>(в   </a:t>
            </a:r>
            <a:r>
              <a:rPr lang="ru-RU" altLang="ru-RU" sz="1300" dirty="0" smtClean="0">
                <a:latin typeface="+mn-lt"/>
              </a:rPr>
              <a:t>2017 </a:t>
            </a:r>
            <a:r>
              <a:rPr lang="ru-RU" altLang="ru-RU" sz="1300" dirty="0">
                <a:latin typeface="+mn-lt"/>
              </a:rPr>
              <a:t>году  – </a:t>
            </a:r>
            <a:r>
              <a:rPr lang="ru-RU" altLang="ru-RU" sz="1300" dirty="0" smtClean="0">
                <a:latin typeface="+mn-lt"/>
              </a:rPr>
              <a:t>59,7%).</a:t>
            </a:r>
          </a:p>
          <a:p>
            <a:pPr algn="just" eaLnBrk="1" hangingPunct="1">
              <a:buClr>
                <a:srgbClr val="5B9BD5"/>
              </a:buClr>
              <a:buSzPct val="70000"/>
            </a:pPr>
            <a:r>
              <a:rPr lang="ru-RU" altLang="ru-RU" sz="1300" dirty="0" smtClean="0">
                <a:latin typeface="+mn-lt"/>
              </a:rPr>
              <a:t>Доля обучающихся, </a:t>
            </a:r>
            <a:r>
              <a:rPr lang="ru-RU" altLang="ru-RU" sz="1300" dirty="0">
                <a:latin typeface="+mn-lt"/>
              </a:rPr>
              <a:t>систематически занимающегося физической культурой и спортом, в общей численности обучающихся  выше </a:t>
            </a:r>
            <a:r>
              <a:rPr lang="ru-RU" altLang="ru-RU" sz="1300" dirty="0" smtClean="0">
                <a:latin typeface="+mn-lt"/>
              </a:rPr>
              <a:t>среднего значения наблюдалась   </a:t>
            </a:r>
            <a:r>
              <a:rPr lang="ru-RU" altLang="ru-RU" sz="1300" dirty="0">
                <a:latin typeface="+mn-lt"/>
              </a:rPr>
              <a:t>в </a:t>
            </a:r>
            <a:r>
              <a:rPr lang="ru-RU" altLang="ru-RU" sz="1300" dirty="0" smtClean="0">
                <a:latin typeface="+mn-lt"/>
              </a:rPr>
              <a:t>35 муниципальных образованиях.  Наилучшие </a:t>
            </a:r>
            <a:r>
              <a:rPr lang="ru-RU" altLang="ru-RU" sz="1300" dirty="0">
                <a:latin typeface="+mn-lt"/>
              </a:rPr>
              <a:t>результаты по показателю  </a:t>
            </a:r>
            <a:r>
              <a:rPr lang="ru-RU" altLang="ru-RU" sz="1300" dirty="0" smtClean="0">
                <a:latin typeface="+mn-lt"/>
              </a:rPr>
              <a:t>отмечены в МО  «</a:t>
            </a:r>
            <a:r>
              <a:rPr lang="ru-RU" altLang="ru-RU" sz="1300" dirty="0" err="1" smtClean="0">
                <a:latin typeface="+mn-lt"/>
              </a:rPr>
              <a:t>Бабаюртовский</a:t>
            </a:r>
            <a:r>
              <a:rPr lang="ru-RU" altLang="ru-RU" sz="1300" dirty="0" smtClean="0">
                <a:latin typeface="+mn-lt"/>
              </a:rPr>
              <a:t> район»,  «Ботлихский район»,   «Агульский район» и «город Хасавюрт» (75%).</a:t>
            </a:r>
          </a:p>
          <a:p>
            <a:pPr algn="just" eaLnBrk="1" hangingPunct="1">
              <a:buClr>
                <a:srgbClr val="5B9BD5"/>
              </a:buClr>
              <a:buSzPct val="70000"/>
            </a:pPr>
            <a:r>
              <a:rPr lang="ru-RU" altLang="ru-RU" sz="1300" dirty="0" smtClean="0">
                <a:latin typeface="+mn-lt"/>
              </a:rPr>
              <a:t>По </a:t>
            </a:r>
            <a:r>
              <a:rPr lang="ru-RU" altLang="ru-RU" sz="1300" dirty="0">
                <a:latin typeface="+mn-lt"/>
              </a:rPr>
              <a:t>сравнению с </a:t>
            </a:r>
            <a:r>
              <a:rPr lang="ru-RU" altLang="ru-RU" sz="1300" dirty="0" smtClean="0">
                <a:latin typeface="+mn-lt"/>
              </a:rPr>
              <a:t>2017  </a:t>
            </a:r>
            <a:r>
              <a:rPr lang="ru-RU" altLang="ru-RU" sz="1300" dirty="0">
                <a:latin typeface="+mn-lt"/>
              </a:rPr>
              <a:t>годом показатель улучшен    </a:t>
            </a:r>
            <a:r>
              <a:rPr lang="ru-RU" altLang="ru-RU" sz="1300" dirty="0" smtClean="0">
                <a:latin typeface="+mn-lt"/>
              </a:rPr>
              <a:t>почти во всех муниципальных </a:t>
            </a:r>
            <a:r>
              <a:rPr lang="ru-RU" altLang="ru-RU" sz="1300" dirty="0">
                <a:latin typeface="+mn-lt"/>
              </a:rPr>
              <a:t>образованиях, наибольшего улучшения добились  МО  </a:t>
            </a:r>
            <a:r>
              <a:rPr lang="ru-RU" altLang="ru-RU" sz="1300" dirty="0" smtClean="0">
                <a:latin typeface="+mn-lt"/>
              </a:rPr>
              <a:t>«город Дагестанские Огни» </a:t>
            </a:r>
            <a:r>
              <a:rPr lang="ru-RU" altLang="ru-RU" sz="1300" dirty="0">
                <a:latin typeface="+mn-lt"/>
              </a:rPr>
              <a:t>- на       </a:t>
            </a:r>
            <a:r>
              <a:rPr lang="ru-RU" altLang="ru-RU" sz="1300" dirty="0" smtClean="0">
                <a:latin typeface="+mn-lt"/>
              </a:rPr>
              <a:t>46,9  </a:t>
            </a:r>
            <a:r>
              <a:rPr lang="ru-RU" altLang="ru-RU" sz="1300" dirty="0" err="1" smtClean="0">
                <a:latin typeface="+mn-lt"/>
              </a:rPr>
              <a:t>п.п</a:t>
            </a:r>
            <a:r>
              <a:rPr lang="ru-RU" altLang="ru-RU" sz="1300" dirty="0" smtClean="0">
                <a:latin typeface="+mn-lt"/>
              </a:rPr>
              <a:t>., «</a:t>
            </a:r>
            <a:r>
              <a:rPr lang="ru-RU" altLang="ru-RU" sz="1300" dirty="0" err="1" smtClean="0">
                <a:latin typeface="+mn-lt"/>
              </a:rPr>
              <a:t>Кизилюртовский</a:t>
            </a:r>
            <a:r>
              <a:rPr lang="ru-RU" altLang="ru-RU" sz="1300" dirty="0" smtClean="0">
                <a:latin typeface="+mn-lt"/>
              </a:rPr>
              <a:t> район»  - на 39,8 </a:t>
            </a:r>
            <a:r>
              <a:rPr lang="ru-RU" altLang="ru-RU" sz="1300" dirty="0" err="1" smtClean="0">
                <a:latin typeface="+mn-lt"/>
              </a:rPr>
              <a:t>п.п</a:t>
            </a:r>
            <a:r>
              <a:rPr lang="ru-RU" altLang="ru-RU" sz="1300" dirty="0" smtClean="0">
                <a:latin typeface="+mn-lt"/>
              </a:rPr>
              <a:t>.,  «</a:t>
            </a:r>
            <a:r>
              <a:rPr lang="ru-RU" altLang="ru-RU" sz="1300" dirty="0" err="1" smtClean="0">
                <a:latin typeface="+mn-lt"/>
              </a:rPr>
              <a:t>Дахадаевский</a:t>
            </a:r>
            <a:r>
              <a:rPr lang="ru-RU" altLang="ru-RU" sz="1300" dirty="0" smtClean="0">
                <a:latin typeface="+mn-lt"/>
              </a:rPr>
              <a:t> район» - на 38,7 </a:t>
            </a:r>
            <a:r>
              <a:rPr lang="ru-RU" altLang="ru-RU" sz="1300" dirty="0" err="1" smtClean="0">
                <a:latin typeface="+mn-lt"/>
              </a:rPr>
              <a:t>п.п</a:t>
            </a:r>
            <a:r>
              <a:rPr lang="ru-RU" altLang="ru-RU" sz="1300" dirty="0" smtClean="0">
                <a:latin typeface="+mn-lt"/>
              </a:rPr>
              <a:t>., «</a:t>
            </a:r>
            <a:r>
              <a:rPr lang="ru-RU" altLang="ru-RU" sz="1300" dirty="0" err="1" smtClean="0">
                <a:latin typeface="+mn-lt"/>
              </a:rPr>
              <a:t>Докузпаринский</a:t>
            </a:r>
            <a:r>
              <a:rPr lang="ru-RU" altLang="ru-RU" sz="1300" dirty="0" smtClean="0">
                <a:latin typeface="+mn-lt"/>
              </a:rPr>
              <a:t> район»  - на 29,4 </a:t>
            </a:r>
            <a:r>
              <a:rPr lang="ru-RU" altLang="ru-RU" sz="1300" dirty="0" err="1" smtClean="0">
                <a:latin typeface="+mn-lt"/>
              </a:rPr>
              <a:t>п.п</a:t>
            </a:r>
            <a:r>
              <a:rPr lang="ru-RU" altLang="ru-RU" sz="1300" dirty="0" smtClean="0">
                <a:latin typeface="+mn-lt"/>
              </a:rPr>
              <a:t>., «Агульский район» – на  28,9 </a:t>
            </a:r>
            <a:r>
              <a:rPr lang="ru-RU" altLang="ru-RU" sz="1300" dirty="0" err="1" smtClean="0">
                <a:latin typeface="+mn-lt"/>
              </a:rPr>
              <a:t>п.п</a:t>
            </a:r>
            <a:r>
              <a:rPr lang="ru-RU" altLang="ru-RU" sz="1300" dirty="0" smtClean="0">
                <a:latin typeface="+mn-lt"/>
              </a:rPr>
              <a:t>.,  «Сулейман –</a:t>
            </a:r>
            <a:r>
              <a:rPr lang="ru-RU" altLang="ru-RU" sz="1300" dirty="0" err="1" smtClean="0">
                <a:latin typeface="+mn-lt"/>
              </a:rPr>
              <a:t>Стальский</a:t>
            </a:r>
            <a:r>
              <a:rPr lang="ru-RU" altLang="ru-RU" sz="1300" dirty="0" smtClean="0">
                <a:latin typeface="+mn-lt"/>
              </a:rPr>
              <a:t> </a:t>
            </a:r>
            <a:r>
              <a:rPr lang="ru-RU" altLang="ru-RU" sz="1300" dirty="0" err="1" smtClean="0">
                <a:latin typeface="+mn-lt"/>
              </a:rPr>
              <a:t>раон</a:t>
            </a:r>
            <a:r>
              <a:rPr lang="ru-RU" altLang="ru-RU" sz="1300" dirty="0" smtClean="0">
                <a:latin typeface="+mn-lt"/>
              </a:rPr>
              <a:t>» – на 28,5 </a:t>
            </a:r>
            <a:r>
              <a:rPr lang="ru-RU" altLang="ru-RU" sz="1300" dirty="0" err="1" smtClean="0">
                <a:latin typeface="+mn-lt"/>
              </a:rPr>
              <a:t>п.п</a:t>
            </a:r>
            <a:r>
              <a:rPr lang="ru-RU" altLang="ru-RU" sz="1300" dirty="0" smtClean="0">
                <a:latin typeface="+mn-lt"/>
              </a:rPr>
              <a:t>., «Буйнакский район» - </a:t>
            </a:r>
            <a:r>
              <a:rPr lang="ru-RU" altLang="ru-RU" sz="1300" dirty="0">
                <a:latin typeface="+mn-lt"/>
              </a:rPr>
              <a:t>на </a:t>
            </a:r>
            <a:r>
              <a:rPr lang="ru-RU" altLang="ru-RU" sz="1300" dirty="0" smtClean="0">
                <a:latin typeface="+mn-lt"/>
              </a:rPr>
              <a:t>27,3 </a:t>
            </a:r>
            <a:r>
              <a:rPr lang="ru-RU" altLang="ru-RU" sz="1300" dirty="0" err="1" smtClean="0">
                <a:latin typeface="+mn-lt"/>
              </a:rPr>
              <a:t>п.п</a:t>
            </a:r>
            <a:r>
              <a:rPr lang="ru-RU" altLang="ru-RU" sz="1300" dirty="0" smtClean="0">
                <a:latin typeface="+mn-lt"/>
              </a:rPr>
              <a:t>.   и «город  Дербент» – на   24,9 процентных пункта.   </a:t>
            </a:r>
          </a:p>
          <a:p>
            <a:pPr algn="just" eaLnBrk="1" hangingPunct="1">
              <a:buClr>
                <a:srgbClr val="5B9BD5"/>
              </a:buClr>
              <a:buSzPct val="70000"/>
            </a:pPr>
            <a:r>
              <a:rPr lang="ru-RU" altLang="ru-RU" sz="1300" dirty="0" smtClean="0">
                <a:latin typeface="+mn-lt"/>
              </a:rPr>
              <a:t>Снижение доли обучающихся, </a:t>
            </a:r>
            <a:r>
              <a:rPr lang="ru-RU" altLang="ru-RU" sz="1300" dirty="0">
                <a:latin typeface="+mn-lt"/>
              </a:rPr>
              <a:t>систематически занимающегося  физической культурой и спортом, по сравнению с   </a:t>
            </a:r>
            <a:r>
              <a:rPr lang="ru-RU" altLang="ru-RU" sz="1300" dirty="0" smtClean="0">
                <a:latin typeface="+mn-lt"/>
              </a:rPr>
              <a:t>2017 </a:t>
            </a:r>
            <a:r>
              <a:rPr lang="ru-RU" altLang="ru-RU" sz="1300" dirty="0">
                <a:latin typeface="+mn-lt"/>
              </a:rPr>
              <a:t>годом </a:t>
            </a:r>
            <a:r>
              <a:rPr lang="ru-RU" altLang="ru-RU" sz="1300" dirty="0" smtClean="0">
                <a:latin typeface="+mn-lt"/>
              </a:rPr>
              <a:t>отмечено  в 5   МО:  «</a:t>
            </a:r>
            <a:r>
              <a:rPr lang="ru-RU" altLang="ru-RU" sz="1300" dirty="0" err="1" smtClean="0">
                <a:latin typeface="+mn-lt"/>
              </a:rPr>
              <a:t>Кизлярский</a:t>
            </a:r>
            <a:r>
              <a:rPr lang="ru-RU" altLang="ru-RU" sz="1300" dirty="0" smtClean="0">
                <a:latin typeface="+mn-lt"/>
              </a:rPr>
              <a:t> район» - на 14,9 </a:t>
            </a:r>
            <a:r>
              <a:rPr lang="ru-RU" altLang="ru-RU" sz="1300" dirty="0" err="1" smtClean="0">
                <a:latin typeface="+mn-lt"/>
              </a:rPr>
              <a:t>п.п</a:t>
            </a:r>
            <a:r>
              <a:rPr lang="ru-RU" altLang="ru-RU" sz="1300" dirty="0" smtClean="0">
                <a:latin typeface="+mn-lt"/>
              </a:rPr>
              <a:t>., «</a:t>
            </a:r>
            <a:r>
              <a:rPr lang="ru-RU" altLang="ru-RU" sz="1300" dirty="0" err="1">
                <a:latin typeface="+mn-lt"/>
              </a:rPr>
              <a:t>К</a:t>
            </a:r>
            <a:r>
              <a:rPr lang="ru-RU" altLang="ru-RU" sz="1300" dirty="0" err="1" smtClean="0">
                <a:latin typeface="+mn-lt"/>
              </a:rPr>
              <a:t>улинский</a:t>
            </a:r>
            <a:r>
              <a:rPr lang="ru-RU" altLang="ru-RU" sz="1300" dirty="0" smtClean="0">
                <a:latin typeface="+mn-lt"/>
              </a:rPr>
              <a:t> район» - на 11,2 </a:t>
            </a:r>
            <a:r>
              <a:rPr lang="ru-RU" altLang="ru-RU" sz="1300" dirty="0" err="1" smtClean="0">
                <a:latin typeface="+mn-lt"/>
              </a:rPr>
              <a:t>п.п</a:t>
            </a:r>
            <a:r>
              <a:rPr lang="ru-RU" altLang="ru-RU" sz="1300" dirty="0" smtClean="0">
                <a:latin typeface="+mn-lt"/>
              </a:rPr>
              <a:t>, «город Хасавюрт» - на 6,7 </a:t>
            </a:r>
            <a:r>
              <a:rPr lang="ru-RU" altLang="ru-RU" sz="1300" dirty="0" err="1" smtClean="0">
                <a:latin typeface="+mn-lt"/>
              </a:rPr>
              <a:t>п.п</a:t>
            </a:r>
            <a:r>
              <a:rPr lang="ru-RU" altLang="ru-RU" sz="1300" dirty="0" smtClean="0">
                <a:latin typeface="+mn-lt"/>
              </a:rPr>
              <a:t>. и   «Табасаранский район»  - на 0,5 процентных пункта. </a:t>
            </a:r>
          </a:p>
          <a:p>
            <a:pPr algn="just" eaLnBrk="1" hangingPunct="1">
              <a:buClr>
                <a:srgbClr val="5B9BD5"/>
              </a:buClr>
              <a:buSzPct val="70000"/>
            </a:pPr>
            <a:r>
              <a:rPr lang="ru-RU" altLang="ru-RU" sz="1300" dirty="0" smtClean="0">
                <a:latin typeface="+mn-lt"/>
              </a:rPr>
              <a:t>Улучшению  показателя будет способствовать строительство  в муниципальных образованиях  спортивных  залов при средних образовательных учреждениях, спортивных площадок и  </a:t>
            </a:r>
            <a:r>
              <a:rPr lang="ru-RU" altLang="ru-RU" sz="1300" dirty="0" err="1" smtClean="0">
                <a:latin typeface="+mn-lt"/>
              </a:rPr>
              <a:t>физкультурно</a:t>
            </a:r>
            <a:r>
              <a:rPr lang="ru-RU" altLang="ru-RU" sz="1300" dirty="0" smtClean="0">
                <a:latin typeface="+mn-lt"/>
              </a:rPr>
              <a:t> - оздоровительных комплексов (ФОК), которые наряду  с  материально-техническим оснащением для занятий физической культурой </a:t>
            </a:r>
            <a:r>
              <a:rPr lang="ru-RU" altLang="ru-RU" sz="1300" dirty="0">
                <a:latin typeface="+mn-lt"/>
              </a:rPr>
              <a:t>и </a:t>
            </a:r>
            <a:r>
              <a:rPr lang="ru-RU" altLang="ru-RU" sz="1300" dirty="0" smtClean="0">
                <a:latin typeface="+mn-lt"/>
              </a:rPr>
              <a:t>спортом, обеспечат возможность проведения   </a:t>
            </a:r>
            <a:r>
              <a:rPr lang="ru-RU" altLang="ru-RU" sz="1300" dirty="0">
                <a:latin typeface="+mn-lt"/>
              </a:rPr>
              <a:t>различных спортивных </a:t>
            </a:r>
            <a:r>
              <a:rPr lang="ru-RU" altLang="ru-RU" sz="1300" dirty="0" smtClean="0">
                <a:latin typeface="+mn-lt"/>
              </a:rPr>
              <a:t>мероприятий.</a:t>
            </a:r>
            <a:endParaRPr lang="ru-RU" altLang="ru-RU" sz="1300" dirty="0">
              <a:latin typeface="+mn-lt"/>
            </a:endParaRPr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840810"/>
            <a:ext cx="416597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44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62691" name="Picture 227" descr="D:\ДОКУМЕНТЫ 2019 ГОД\ОЦЕНКА ЭФФЕКТИВНОСТИ ОМСУ\СВОДНЫЙ ДОКЛАД\Карты\дети спорт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53" y="2834622"/>
            <a:ext cx="3754851" cy="3888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05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34071" y="216074"/>
            <a:ext cx="7885046" cy="421752"/>
          </a:xfrm>
        </p:spPr>
        <p:txBody>
          <a:bodyPr tIns="43350">
            <a:normAutofit fontScale="90000"/>
          </a:bodyPr>
          <a:lstStyle/>
          <a:p>
            <a:pPr algn="ctr" eaLnBrk="1" hangingPunct="1"/>
            <a:r>
              <a:rPr lang="ru-RU" altLang="ru-RU" sz="2200" b="1" dirty="0" smtClean="0">
                <a:solidFill>
                  <a:schemeClr val="tx1"/>
                </a:solidFill>
                <a:latin typeface="+mn-lt"/>
              </a:rPr>
              <a:t>6. </a:t>
            </a:r>
            <a:r>
              <a:rPr lang="ru-RU" altLang="ru-RU" sz="2200" b="1" dirty="0">
                <a:solidFill>
                  <a:schemeClr val="tx1"/>
                </a:solidFill>
                <a:latin typeface="+mn-lt"/>
              </a:rPr>
              <a:t>Жилищное строительство и обеспечение граждан жильем</a:t>
            </a:r>
          </a:p>
        </p:txBody>
      </p:sp>
      <p:sp>
        <p:nvSpPr>
          <p:cNvPr id="68612" name="Text Box 3"/>
          <p:cNvSpPr txBox="1">
            <a:spLocks noChangeArrowheads="1"/>
          </p:cNvSpPr>
          <p:nvPr/>
        </p:nvSpPr>
        <p:spPr bwMode="auto">
          <a:xfrm>
            <a:off x="630015" y="792138"/>
            <a:ext cx="9308865" cy="1514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785" tIns="36891" rIns="73785" bIns="36891">
            <a:spAutoFit/>
          </a:bodyPr>
          <a:lstStyle>
            <a:lvl1pPr indent="265113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92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92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92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92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lnSpc>
                <a:spcPct val="90000"/>
              </a:lnSpc>
            </a:pP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В  2018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году общий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объем жилья,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введенного в республике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за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счет всех источников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финансирования, снизился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по сравнению с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2017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годом на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51,2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% и составил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976,0 тыс. кв. метров. Объемы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жилищного строительства возросли в основном за счет средств частных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инвесторов.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Из общей площади жилья, введенного в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2018 году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,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индивидуальными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застройщиками введено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568,1 тыс. кв.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м жилья, что составляет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58,2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% к общему объему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ввода. 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 smtClean="0">
                <a:latin typeface="+mn-lt"/>
              </a:rPr>
              <a:t>В республике  завершена работа по  разработке и утверждению схем территориального планирования муниципальных районов. Во всех 10 городских округах утверждены генеральные планы и документы </a:t>
            </a:r>
            <a:r>
              <a:rPr lang="ru-RU" altLang="ru-RU" sz="1300" dirty="0">
                <a:latin typeface="+mn-lt"/>
              </a:rPr>
              <a:t>градостроительного </a:t>
            </a:r>
            <a:r>
              <a:rPr lang="ru-RU" altLang="ru-RU" sz="1300" dirty="0" smtClean="0">
                <a:latin typeface="+mn-lt"/>
              </a:rPr>
              <a:t>зонирования – правила землепользования и застройки. На условиях </a:t>
            </a:r>
            <a:r>
              <a:rPr lang="ru-RU" altLang="ru-RU" sz="1300" dirty="0" err="1" smtClean="0">
                <a:latin typeface="+mn-lt"/>
              </a:rPr>
              <a:t>софинансирования</a:t>
            </a:r>
            <a:r>
              <a:rPr lang="ru-RU" altLang="ru-RU" sz="1300" dirty="0" smtClean="0">
                <a:latin typeface="+mn-lt"/>
              </a:rPr>
              <a:t> из республиканского и местных бюджетов разработаны генеральное планы 269  поселений, из них  204  утверждены.  </a:t>
            </a:r>
            <a:endParaRPr lang="ru-RU" altLang="ru-RU" sz="1300" dirty="0">
              <a:latin typeface="+mn-lt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9273461"/>
              </p:ext>
            </p:extLst>
          </p:nvPr>
        </p:nvGraphicFramePr>
        <p:xfrm>
          <a:off x="269975" y="2648216"/>
          <a:ext cx="9544257" cy="4143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38881" y="6840810"/>
            <a:ext cx="396764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45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097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564700" y="798223"/>
            <a:ext cx="5354348" cy="5898571"/>
          </a:xfrm>
        </p:spPr>
        <p:txBody>
          <a:bodyPr lIns="86555" tIns="170549" rIns="86555" bIns="43278">
            <a:normAutofit fontScale="92500" lnSpcReduction="10000"/>
          </a:bodyPr>
          <a:lstStyle/>
          <a:p>
            <a:pPr marL="0" indent="323393" algn="just">
              <a:spcBef>
                <a:spcPct val="0"/>
              </a:spcBef>
              <a:buNone/>
              <a:tabLst>
                <a:tab pos="0" algn="l"/>
              </a:tabLst>
            </a:pPr>
            <a:endParaRPr lang="ru-RU" altLang="ru-RU" sz="1400" dirty="0" smtClean="0">
              <a:solidFill>
                <a:schemeClr val="tx1"/>
              </a:solidFill>
            </a:endParaRPr>
          </a:p>
          <a:p>
            <a:pPr marL="0" indent="323393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400" dirty="0" smtClean="0">
                <a:solidFill>
                  <a:schemeClr val="tx1"/>
                </a:solidFill>
              </a:rPr>
              <a:t>В 2018 </a:t>
            </a:r>
            <a:r>
              <a:rPr lang="ru-RU" altLang="ru-RU" sz="1400" dirty="0">
                <a:solidFill>
                  <a:schemeClr val="tx1"/>
                </a:solidFill>
              </a:rPr>
              <a:t>году средний </a:t>
            </a:r>
            <a:r>
              <a:rPr lang="ru-RU" altLang="ru-RU" sz="1400" b="1" dirty="0">
                <a:solidFill>
                  <a:schemeClr val="tx1"/>
                </a:solidFill>
              </a:rPr>
              <a:t>уровень обеспеченности населения жильем на одного человека </a:t>
            </a:r>
            <a:r>
              <a:rPr lang="ru-RU" altLang="ru-RU" sz="1400" dirty="0">
                <a:solidFill>
                  <a:schemeClr val="tx1"/>
                </a:solidFill>
              </a:rPr>
              <a:t>по Республике Дагестан по сравнению с </a:t>
            </a:r>
            <a:r>
              <a:rPr lang="ru-RU" altLang="ru-RU" sz="1400" dirty="0" smtClean="0">
                <a:solidFill>
                  <a:schemeClr val="tx1"/>
                </a:solidFill>
              </a:rPr>
              <a:t>2017 </a:t>
            </a:r>
            <a:r>
              <a:rPr lang="ru-RU" altLang="ru-RU" sz="1400" dirty="0">
                <a:solidFill>
                  <a:schemeClr val="tx1"/>
                </a:solidFill>
              </a:rPr>
              <a:t>годом увеличился (на </a:t>
            </a:r>
            <a:r>
              <a:rPr lang="ru-RU" altLang="ru-RU" sz="1400" dirty="0" smtClean="0">
                <a:solidFill>
                  <a:schemeClr val="tx1"/>
                </a:solidFill>
              </a:rPr>
              <a:t>1,0%) </a:t>
            </a:r>
            <a:r>
              <a:rPr lang="ru-RU" altLang="ru-RU" sz="1400" dirty="0">
                <a:solidFill>
                  <a:schemeClr val="tx1"/>
                </a:solidFill>
              </a:rPr>
              <a:t>и составил  </a:t>
            </a:r>
            <a:r>
              <a:rPr lang="ru-RU" altLang="ru-RU" sz="1400" dirty="0" smtClean="0">
                <a:solidFill>
                  <a:schemeClr val="tx1"/>
                </a:solidFill>
              </a:rPr>
              <a:t>19,4 кв. метра.</a:t>
            </a:r>
          </a:p>
          <a:p>
            <a:pPr marL="0" indent="323393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400" dirty="0" smtClean="0"/>
              <a:t> </a:t>
            </a:r>
            <a:endParaRPr lang="ru-RU" altLang="ru-RU" sz="1400" dirty="0"/>
          </a:p>
          <a:p>
            <a:pPr marL="0" indent="323393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400" dirty="0">
                <a:solidFill>
                  <a:schemeClr val="tx1"/>
                </a:solidFill>
              </a:rPr>
              <a:t>Несмотря на  увеличение жилищного фонда, обеспеченность жильем в республике остается ниже среднероссийского уровня </a:t>
            </a:r>
            <a:r>
              <a:rPr lang="ru-RU" altLang="ru-RU" sz="1400" dirty="0" smtClean="0">
                <a:solidFill>
                  <a:schemeClr val="tx1"/>
                </a:solidFill>
              </a:rPr>
              <a:t>(25,8  </a:t>
            </a:r>
            <a:r>
              <a:rPr lang="ru-RU" altLang="ru-RU" sz="1400" dirty="0" err="1" smtClean="0">
                <a:solidFill>
                  <a:schemeClr val="tx1"/>
                </a:solidFill>
              </a:rPr>
              <a:t>кв.м</a:t>
            </a:r>
            <a:r>
              <a:rPr lang="ru-RU" altLang="ru-RU" sz="1400" dirty="0">
                <a:solidFill>
                  <a:schemeClr val="tx1"/>
                </a:solidFill>
              </a:rPr>
              <a:t>), а   благодаря естественному приросту населения в республике  разрыв  только  </a:t>
            </a:r>
            <a:r>
              <a:rPr lang="ru-RU" altLang="ru-RU" sz="1400" dirty="0" smtClean="0">
                <a:solidFill>
                  <a:schemeClr val="tx1"/>
                </a:solidFill>
              </a:rPr>
              <a:t>увеличивается.</a:t>
            </a:r>
            <a:endParaRPr lang="ru-RU" altLang="ru-RU" sz="1400" dirty="0">
              <a:solidFill>
                <a:schemeClr val="tx1"/>
              </a:solidFill>
            </a:endParaRPr>
          </a:p>
          <a:p>
            <a:pPr marL="0" indent="323393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400" dirty="0">
                <a:solidFill>
                  <a:schemeClr val="tx1"/>
                </a:solidFill>
              </a:rPr>
              <a:t>Максимальное значение общей площади жилых помещений, приходящейся в среднем на одного жителя в </a:t>
            </a:r>
            <a:r>
              <a:rPr lang="ru-RU" altLang="ru-RU" sz="1400" dirty="0" smtClean="0">
                <a:solidFill>
                  <a:schemeClr val="tx1"/>
                </a:solidFill>
              </a:rPr>
              <a:t>2018 </a:t>
            </a:r>
            <a:r>
              <a:rPr lang="ru-RU" altLang="ru-RU" sz="1400" dirty="0">
                <a:solidFill>
                  <a:schemeClr val="tx1"/>
                </a:solidFill>
              </a:rPr>
              <a:t>году, как и в предшествующие годы, отмечено в  МО «</a:t>
            </a:r>
            <a:r>
              <a:rPr lang="ru-RU" altLang="ru-RU" sz="1400" dirty="0" err="1">
                <a:solidFill>
                  <a:schemeClr val="tx1"/>
                </a:solidFill>
              </a:rPr>
              <a:t>Кулинский</a:t>
            </a:r>
            <a:r>
              <a:rPr lang="ru-RU" altLang="ru-RU" sz="1400" dirty="0">
                <a:solidFill>
                  <a:schemeClr val="tx1"/>
                </a:solidFill>
              </a:rPr>
              <a:t> район»  </a:t>
            </a:r>
            <a:r>
              <a:rPr lang="ru-RU" altLang="ru-RU" sz="1400" dirty="0" smtClean="0">
                <a:solidFill>
                  <a:schemeClr val="tx1"/>
                </a:solidFill>
              </a:rPr>
              <a:t>34,0 </a:t>
            </a:r>
            <a:r>
              <a:rPr lang="ru-RU" altLang="ru-RU" sz="1400" dirty="0" err="1" smtClean="0">
                <a:solidFill>
                  <a:schemeClr val="tx1"/>
                </a:solidFill>
              </a:rPr>
              <a:t>кв.м</a:t>
            </a:r>
            <a:r>
              <a:rPr lang="ru-RU" altLang="ru-RU" sz="1400" dirty="0" smtClean="0">
                <a:solidFill>
                  <a:schemeClr val="tx1"/>
                </a:solidFill>
              </a:rPr>
              <a:t>. Наименьшая </a:t>
            </a:r>
            <a:r>
              <a:rPr lang="ru-RU" altLang="ru-RU" sz="1400" dirty="0">
                <a:solidFill>
                  <a:schemeClr val="tx1"/>
                </a:solidFill>
              </a:rPr>
              <a:t>площадь жилья приходилась на  одного жителя МО «Агульский район» </a:t>
            </a:r>
            <a:r>
              <a:rPr lang="ru-RU" altLang="ru-RU" sz="1400" dirty="0" smtClean="0">
                <a:solidFill>
                  <a:schemeClr val="tx1"/>
                </a:solidFill>
              </a:rPr>
              <a:t>и «</a:t>
            </a:r>
            <a:r>
              <a:rPr lang="ru-RU" altLang="ru-RU" sz="1400" dirty="0" err="1" smtClean="0">
                <a:solidFill>
                  <a:schemeClr val="tx1"/>
                </a:solidFill>
              </a:rPr>
              <a:t>Тляратинский</a:t>
            </a:r>
            <a:r>
              <a:rPr lang="ru-RU" altLang="ru-RU" sz="1400" dirty="0" smtClean="0">
                <a:solidFill>
                  <a:schemeClr val="tx1"/>
                </a:solidFill>
              </a:rPr>
              <a:t> </a:t>
            </a:r>
            <a:r>
              <a:rPr lang="ru-RU" altLang="ru-RU" sz="1400" dirty="0">
                <a:solidFill>
                  <a:schemeClr val="tx1"/>
                </a:solidFill>
              </a:rPr>
              <a:t>район»   </a:t>
            </a:r>
            <a:r>
              <a:rPr lang="ru-RU" altLang="ru-RU" sz="1400" dirty="0" smtClean="0">
                <a:solidFill>
                  <a:schemeClr val="tx1"/>
                </a:solidFill>
              </a:rPr>
              <a:t>(10,0 кв. </a:t>
            </a:r>
            <a:r>
              <a:rPr lang="ru-RU" altLang="ru-RU" sz="1400" dirty="0">
                <a:solidFill>
                  <a:schemeClr val="tx1"/>
                </a:solidFill>
              </a:rPr>
              <a:t>м</a:t>
            </a:r>
            <a:r>
              <a:rPr lang="ru-RU" altLang="ru-RU" sz="1400" dirty="0" smtClean="0">
                <a:solidFill>
                  <a:schemeClr val="tx1"/>
                </a:solidFill>
              </a:rPr>
              <a:t>), и  «</a:t>
            </a:r>
            <a:r>
              <a:rPr lang="ru-RU" altLang="ru-RU" sz="1400" dirty="0" err="1" smtClean="0">
                <a:solidFill>
                  <a:schemeClr val="tx1"/>
                </a:solidFill>
              </a:rPr>
              <a:t>Цумадинский</a:t>
            </a:r>
            <a:r>
              <a:rPr lang="ru-RU" altLang="ru-RU" sz="1400" dirty="0" smtClean="0">
                <a:solidFill>
                  <a:schemeClr val="tx1"/>
                </a:solidFill>
              </a:rPr>
              <a:t> </a:t>
            </a:r>
            <a:r>
              <a:rPr lang="ru-RU" altLang="ru-RU" sz="1400" dirty="0">
                <a:solidFill>
                  <a:schemeClr val="tx1"/>
                </a:solidFill>
              </a:rPr>
              <a:t>район</a:t>
            </a:r>
            <a:r>
              <a:rPr lang="ru-RU" altLang="ru-RU" sz="1400" dirty="0" smtClean="0">
                <a:solidFill>
                  <a:schemeClr val="tx1"/>
                </a:solidFill>
              </a:rPr>
              <a:t>» (12,0 </a:t>
            </a:r>
            <a:r>
              <a:rPr lang="ru-RU" altLang="ru-RU" sz="1400" dirty="0" err="1" smtClean="0">
                <a:solidFill>
                  <a:schemeClr val="tx1"/>
                </a:solidFill>
              </a:rPr>
              <a:t>кв.м</a:t>
            </a:r>
            <a:r>
              <a:rPr lang="ru-RU" altLang="ru-RU" sz="1400" dirty="0" smtClean="0">
                <a:solidFill>
                  <a:schemeClr val="tx1"/>
                </a:solidFill>
              </a:rPr>
              <a:t>).   </a:t>
            </a:r>
            <a:r>
              <a:rPr lang="ru-RU" altLang="ru-RU" sz="1400" dirty="0">
                <a:solidFill>
                  <a:schemeClr val="tx1"/>
                </a:solidFill>
              </a:rPr>
              <a:t>В </a:t>
            </a:r>
            <a:r>
              <a:rPr lang="ru-RU" altLang="ru-RU" sz="1400" dirty="0" smtClean="0">
                <a:solidFill>
                  <a:schemeClr val="tx1"/>
                </a:solidFill>
              </a:rPr>
              <a:t>15  муниципальных образованиях  </a:t>
            </a:r>
            <a:r>
              <a:rPr lang="ru-RU" altLang="ru-RU" sz="1400" dirty="0">
                <a:solidFill>
                  <a:schemeClr val="tx1"/>
                </a:solidFill>
              </a:rPr>
              <a:t>по итогам </a:t>
            </a:r>
            <a:r>
              <a:rPr lang="ru-RU" altLang="ru-RU" sz="1400" dirty="0" smtClean="0">
                <a:solidFill>
                  <a:schemeClr val="tx1"/>
                </a:solidFill>
              </a:rPr>
              <a:t>2018 </a:t>
            </a:r>
            <a:r>
              <a:rPr lang="ru-RU" altLang="ru-RU" sz="1400" dirty="0">
                <a:solidFill>
                  <a:schemeClr val="tx1"/>
                </a:solidFill>
              </a:rPr>
              <a:t>года отмечен рост </a:t>
            </a:r>
            <a:r>
              <a:rPr lang="ru-RU" altLang="ru-RU" sz="1400" dirty="0" smtClean="0">
                <a:solidFill>
                  <a:schemeClr val="tx1"/>
                </a:solidFill>
              </a:rPr>
              <a:t>данного </a:t>
            </a:r>
            <a:r>
              <a:rPr lang="ru-RU" altLang="ru-RU" sz="1400" dirty="0">
                <a:solidFill>
                  <a:schemeClr val="tx1"/>
                </a:solidFill>
              </a:rPr>
              <a:t>показателя,  в </a:t>
            </a:r>
            <a:r>
              <a:rPr lang="ru-RU" altLang="ru-RU" sz="1400" dirty="0" smtClean="0">
                <a:solidFill>
                  <a:schemeClr val="tx1"/>
                </a:solidFill>
              </a:rPr>
              <a:t>5   </a:t>
            </a:r>
            <a:r>
              <a:rPr lang="ru-RU" altLang="ru-RU" sz="1400" dirty="0">
                <a:solidFill>
                  <a:schemeClr val="tx1"/>
                </a:solidFill>
              </a:rPr>
              <a:t>муниципальных образованиях  показатель </a:t>
            </a:r>
            <a:r>
              <a:rPr lang="ru-RU" altLang="ru-RU" sz="1400" dirty="0" smtClean="0">
                <a:solidFill>
                  <a:schemeClr val="tx1"/>
                </a:solidFill>
              </a:rPr>
              <a:t>уменьшился.</a:t>
            </a:r>
          </a:p>
          <a:p>
            <a:pPr marL="0" indent="323393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400" dirty="0" smtClean="0">
                <a:solidFill>
                  <a:schemeClr val="tx1"/>
                </a:solidFill>
              </a:rPr>
              <a:t>Наибольший </a:t>
            </a:r>
            <a:r>
              <a:rPr lang="ru-RU" altLang="ru-RU" sz="1400" dirty="0">
                <a:solidFill>
                  <a:schemeClr val="tx1"/>
                </a:solidFill>
              </a:rPr>
              <a:t>рост показателя в </a:t>
            </a:r>
            <a:r>
              <a:rPr lang="ru-RU" altLang="ru-RU" sz="1400" dirty="0" smtClean="0">
                <a:solidFill>
                  <a:schemeClr val="tx1"/>
                </a:solidFill>
              </a:rPr>
              <a:t>2018 </a:t>
            </a:r>
            <a:r>
              <a:rPr lang="ru-RU" altLang="ru-RU" sz="1400" dirty="0">
                <a:solidFill>
                  <a:schemeClr val="tx1"/>
                </a:solidFill>
              </a:rPr>
              <a:t>году отмечен в  МО </a:t>
            </a:r>
            <a:r>
              <a:rPr lang="ru-RU" altLang="ru-RU" sz="1400" dirty="0" smtClean="0">
                <a:solidFill>
                  <a:schemeClr val="tx1"/>
                </a:solidFill>
              </a:rPr>
              <a:t>«</a:t>
            </a:r>
            <a:r>
              <a:rPr lang="ru-RU" altLang="ru-RU" sz="1400" dirty="0" err="1" smtClean="0">
                <a:solidFill>
                  <a:schemeClr val="tx1"/>
                </a:solidFill>
              </a:rPr>
              <a:t>Шамильский</a:t>
            </a:r>
            <a:r>
              <a:rPr lang="ru-RU" altLang="ru-RU" sz="1400" dirty="0" smtClean="0">
                <a:solidFill>
                  <a:schemeClr val="tx1"/>
                </a:solidFill>
              </a:rPr>
              <a:t> район»  (</a:t>
            </a:r>
            <a:r>
              <a:rPr lang="ru-RU" altLang="ru-RU" sz="1400" dirty="0">
                <a:solidFill>
                  <a:schemeClr val="tx1"/>
                </a:solidFill>
              </a:rPr>
              <a:t>на </a:t>
            </a:r>
            <a:r>
              <a:rPr lang="ru-RU" altLang="ru-RU" sz="1400" dirty="0" smtClean="0">
                <a:solidFill>
                  <a:schemeClr val="tx1"/>
                </a:solidFill>
              </a:rPr>
              <a:t>15,8%),  «</a:t>
            </a:r>
            <a:r>
              <a:rPr lang="ru-RU" altLang="ru-RU" sz="1400" dirty="0" err="1" smtClean="0">
                <a:solidFill>
                  <a:schemeClr val="tx1"/>
                </a:solidFill>
              </a:rPr>
              <a:t>Унцукульский</a:t>
            </a:r>
            <a:r>
              <a:rPr lang="ru-RU" altLang="ru-RU" sz="1400" dirty="0" smtClean="0">
                <a:solidFill>
                  <a:schemeClr val="tx1"/>
                </a:solidFill>
              </a:rPr>
              <a:t> район» </a:t>
            </a:r>
            <a:r>
              <a:rPr lang="ru-RU" altLang="ru-RU" sz="1400" dirty="0">
                <a:solidFill>
                  <a:schemeClr val="tx1"/>
                </a:solidFill>
              </a:rPr>
              <a:t>(на </a:t>
            </a:r>
            <a:r>
              <a:rPr lang="ru-RU" altLang="ru-RU" sz="1400" dirty="0" smtClean="0">
                <a:solidFill>
                  <a:schemeClr val="tx1"/>
                </a:solidFill>
              </a:rPr>
              <a:t>15,0%), «город Южно-Сухокумск»   </a:t>
            </a:r>
            <a:r>
              <a:rPr lang="ru-RU" altLang="ru-RU" sz="1400" dirty="0">
                <a:solidFill>
                  <a:schemeClr val="tx1"/>
                </a:solidFill>
              </a:rPr>
              <a:t>(на </a:t>
            </a:r>
            <a:r>
              <a:rPr lang="ru-RU" altLang="ru-RU" sz="1400" dirty="0" smtClean="0">
                <a:solidFill>
                  <a:schemeClr val="tx1"/>
                </a:solidFill>
              </a:rPr>
              <a:t>7,7%),  «</a:t>
            </a:r>
            <a:r>
              <a:rPr lang="ru-RU" altLang="ru-RU" sz="1400" dirty="0" err="1" smtClean="0">
                <a:solidFill>
                  <a:schemeClr val="tx1"/>
                </a:solidFill>
              </a:rPr>
              <a:t>Кумтркалинский</a:t>
            </a:r>
            <a:r>
              <a:rPr lang="ru-RU" altLang="ru-RU" sz="1400" dirty="0" smtClean="0">
                <a:solidFill>
                  <a:schemeClr val="tx1"/>
                </a:solidFill>
              </a:rPr>
              <a:t> район» </a:t>
            </a:r>
            <a:r>
              <a:rPr lang="ru-RU" altLang="ru-RU" sz="1400" dirty="0">
                <a:solidFill>
                  <a:schemeClr val="tx1"/>
                </a:solidFill>
              </a:rPr>
              <a:t>(на </a:t>
            </a:r>
            <a:r>
              <a:rPr lang="ru-RU" altLang="ru-RU" sz="1400" dirty="0" smtClean="0">
                <a:solidFill>
                  <a:schemeClr val="tx1"/>
                </a:solidFill>
              </a:rPr>
              <a:t>5,9%) и  «</a:t>
            </a:r>
            <a:r>
              <a:rPr lang="ru-RU" altLang="ru-RU" sz="1400" dirty="0" err="1" smtClean="0">
                <a:solidFill>
                  <a:schemeClr val="tx1"/>
                </a:solidFill>
              </a:rPr>
              <a:t>Тарумовский</a:t>
            </a:r>
            <a:r>
              <a:rPr lang="ru-RU" altLang="ru-RU" sz="1400" dirty="0" smtClean="0">
                <a:solidFill>
                  <a:schemeClr val="tx1"/>
                </a:solidFill>
              </a:rPr>
              <a:t> район» (на 5,6%). </a:t>
            </a:r>
            <a:endParaRPr lang="ru-RU" altLang="ru-RU" sz="1400" dirty="0">
              <a:solidFill>
                <a:schemeClr val="tx1"/>
              </a:solidFill>
            </a:endParaRPr>
          </a:p>
          <a:p>
            <a:pPr marL="0" indent="323393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400" dirty="0" smtClean="0">
                <a:solidFill>
                  <a:schemeClr val="tx1"/>
                </a:solidFill>
              </a:rPr>
              <a:t>Снижение </a:t>
            </a:r>
            <a:r>
              <a:rPr lang="ru-RU" altLang="ru-RU" sz="1400" dirty="0">
                <a:solidFill>
                  <a:schemeClr val="tx1"/>
                </a:solidFill>
              </a:rPr>
              <a:t>показателя отмечено в МО </a:t>
            </a:r>
            <a:r>
              <a:rPr lang="ru-RU" altLang="ru-RU" sz="1400" dirty="0" smtClean="0">
                <a:solidFill>
                  <a:schemeClr val="tx1"/>
                </a:solidFill>
              </a:rPr>
              <a:t>«</a:t>
            </a:r>
            <a:r>
              <a:rPr lang="ru-RU" altLang="ru-RU" sz="1400" dirty="0" err="1" smtClean="0">
                <a:solidFill>
                  <a:schemeClr val="tx1"/>
                </a:solidFill>
              </a:rPr>
              <a:t>Рутульский</a:t>
            </a:r>
            <a:r>
              <a:rPr lang="ru-RU" altLang="ru-RU" sz="1400" dirty="0" smtClean="0">
                <a:solidFill>
                  <a:schemeClr val="tx1"/>
                </a:solidFill>
              </a:rPr>
              <a:t> </a:t>
            </a:r>
            <a:r>
              <a:rPr lang="ru-RU" altLang="ru-RU" sz="1400" dirty="0">
                <a:solidFill>
                  <a:schemeClr val="tx1"/>
                </a:solidFill>
              </a:rPr>
              <a:t>район» (на </a:t>
            </a:r>
            <a:r>
              <a:rPr lang="ru-RU" altLang="ru-RU" sz="1400" dirty="0" smtClean="0">
                <a:solidFill>
                  <a:schemeClr val="tx1"/>
                </a:solidFill>
              </a:rPr>
              <a:t>25,0%), «</a:t>
            </a:r>
            <a:r>
              <a:rPr lang="ru-RU" altLang="ru-RU" sz="1400" dirty="0" err="1" smtClean="0">
                <a:solidFill>
                  <a:schemeClr val="tx1"/>
                </a:solidFill>
              </a:rPr>
              <a:t>Ахтынский</a:t>
            </a:r>
            <a:r>
              <a:rPr lang="ru-RU" altLang="ru-RU" sz="1400" dirty="0" smtClean="0">
                <a:solidFill>
                  <a:schemeClr val="tx1"/>
                </a:solidFill>
              </a:rPr>
              <a:t> </a:t>
            </a:r>
            <a:r>
              <a:rPr lang="ru-RU" altLang="ru-RU" sz="1400" dirty="0">
                <a:solidFill>
                  <a:schemeClr val="tx1"/>
                </a:solidFill>
              </a:rPr>
              <a:t>район</a:t>
            </a:r>
            <a:r>
              <a:rPr lang="ru-RU" altLang="ru-RU" sz="1400" dirty="0" smtClean="0">
                <a:solidFill>
                  <a:schemeClr val="tx1"/>
                </a:solidFill>
              </a:rPr>
              <a:t>» (на  20,0%), «</a:t>
            </a:r>
            <a:r>
              <a:rPr lang="ru-RU" altLang="ru-RU" sz="1400" dirty="0" err="1" smtClean="0">
                <a:solidFill>
                  <a:schemeClr val="tx1"/>
                </a:solidFill>
              </a:rPr>
              <a:t>Кизлярский</a:t>
            </a:r>
            <a:r>
              <a:rPr lang="ru-RU" altLang="ru-RU" sz="1400" dirty="0" smtClean="0">
                <a:solidFill>
                  <a:schemeClr val="tx1"/>
                </a:solidFill>
              </a:rPr>
              <a:t> район» </a:t>
            </a:r>
            <a:r>
              <a:rPr lang="ru-RU" altLang="ru-RU" sz="1400" dirty="0">
                <a:solidFill>
                  <a:schemeClr val="tx1"/>
                </a:solidFill>
              </a:rPr>
              <a:t>(на </a:t>
            </a:r>
            <a:r>
              <a:rPr lang="ru-RU" altLang="ru-RU" sz="1400" dirty="0" smtClean="0">
                <a:solidFill>
                  <a:schemeClr val="tx1"/>
                </a:solidFill>
              </a:rPr>
              <a:t>15,8%),  «</a:t>
            </a:r>
            <a:r>
              <a:rPr lang="ru-RU" altLang="ru-RU" sz="1400" dirty="0" err="1" smtClean="0">
                <a:solidFill>
                  <a:schemeClr val="tx1"/>
                </a:solidFill>
              </a:rPr>
              <a:t>Гергебильский</a:t>
            </a:r>
            <a:r>
              <a:rPr lang="ru-RU" altLang="ru-RU" sz="1400" dirty="0" smtClean="0">
                <a:solidFill>
                  <a:schemeClr val="tx1"/>
                </a:solidFill>
              </a:rPr>
              <a:t> район» (на 5,9%) и  «</a:t>
            </a:r>
            <a:r>
              <a:rPr lang="ru-RU" altLang="ru-RU" sz="1400" dirty="0" err="1" smtClean="0">
                <a:solidFill>
                  <a:schemeClr val="tx1"/>
                </a:solidFill>
              </a:rPr>
              <a:t>Бежтинский</a:t>
            </a:r>
            <a:r>
              <a:rPr lang="ru-RU" altLang="ru-RU" sz="1400" dirty="0" smtClean="0">
                <a:solidFill>
                  <a:schemeClr val="tx1"/>
                </a:solidFill>
              </a:rPr>
              <a:t> участок в составе </a:t>
            </a:r>
            <a:r>
              <a:rPr lang="ru-RU" altLang="ru-RU" sz="1400" dirty="0" err="1" smtClean="0">
                <a:solidFill>
                  <a:schemeClr val="tx1"/>
                </a:solidFill>
              </a:rPr>
              <a:t>Цунтинского</a:t>
            </a:r>
            <a:r>
              <a:rPr lang="ru-RU" altLang="ru-RU" sz="1400" dirty="0" smtClean="0">
                <a:solidFill>
                  <a:schemeClr val="tx1"/>
                </a:solidFill>
              </a:rPr>
              <a:t> района» (на 1%).</a:t>
            </a:r>
          </a:p>
          <a:p>
            <a:pPr marL="0" indent="323393" algn="just">
              <a:spcBef>
                <a:spcPct val="0"/>
              </a:spcBef>
              <a:buNone/>
              <a:tabLst>
                <a:tab pos="0" algn="l"/>
              </a:tabLst>
            </a:pPr>
            <a:endParaRPr lang="ru-RU" altLang="ru-RU" sz="1400" dirty="0"/>
          </a:p>
          <a:p>
            <a:pPr marL="0" indent="323393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400" dirty="0">
                <a:solidFill>
                  <a:schemeClr val="tx1"/>
                </a:solidFill>
              </a:rPr>
              <a:t>Ниже республиканского значения показатели  обеспеченности жильем установлены в </a:t>
            </a:r>
            <a:r>
              <a:rPr lang="ru-RU" altLang="ru-RU" sz="1400" dirty="0" smtClean="0">
                <a:solidFill>
                  <a:schemeClr val="tx1"/>
                </a:solidFill>
              </a:rPr>
              <a:t> 28 муниципальных образованиях.</a:t>
            </a:r>
            <a:endParaRPr lang="ru-RU" altLang="ru-RU" sz="1400" dirty="0">
              <a:solidFill>
                <a:schemeClr val="tx1"/>
              </a:solidFill>
            </a:endParaRPr>
          </a:p>
          <a:p>
            <a:pPr marL="0" indent="323393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400" dirty="0">
                <a:solidFill>
                  <a:schemeClr val="tx1"/>
                </a:solidFill>
              </a:rPr>
              <a:t>Межмуниципальная дифференциация по  уровню обеспеченности жильем  в </a:t>
            </a:r>
            <a:r>
              <a:rPr lang="ru-RU" altLang="ru-RU" sz="1400" dirty="0" smtClean="0">
                <a:solidFill>
                  <a:schemeClr val="tx1"/>
                </a:solidFill>
              </a:rPr>
              <a:t>2018 году </a:t>
            </a:r>
            <a:r>
              <a:rPr lang="ru-RU" altLang="ru-RU" sz="1400" dirty="0">
                <a:solidFill>
                  <a:schemeClr val="tx1"/>
                </a:solidFill>
              </a:rPr>
              <a:t>составила </a:t>
            </a:r>
            <a:r>
              <a:rPr lang="ru-RU" altLang="ru-RU" sz="1400" dirty="0" smtClean="0">
                <a:solidFill>
                  <a:schemeClr val="tx1"/>
                </a:solidFill>
              </a:rPr>
              <a:t>1,7 </a:t>
            </a:r>
            <a:r>
              <a:rPr lang="ru-RU" altLang="ru-RU" sz="1400" dirty="0">
                <a:solidFill>
                  <a:schemeClr val="tx1"/>
                </a:solidFill>
              </a:rPr>
              <a:t>раза (в </a:t>
            </a:r>
            <a:r>
              <a:rPr lang="ru-RU" altLang="ru-RU" sz="1400" dirty="0" smtClean="0">
                <a:solidFill>
                  <a:schemeClr val="tx1"/>
                </a:solidFill>
              </a:rPr>
              <a:t>2017 </a:t>
            </a:r>
            <a:r>
              <a:rPr lang="ru-RU" altLang="ru-RU" sz="1400" dirty="0">
                <a:solidFill>
                  <a:schemeClr val="tx1"/>
                </a:solidFill>
              </a:rPr>
              <a:t>году </a:t>
            </a:r>
            <a:r>
              <a:rPr lang="ru-RU" altLang="ru-RU" sz="1400" dirty="0" smtClean="0">
                <a:solidFill>
                  <a:schemeClr val="tx1"/>
                </a:solidFill>
              </a:rPr>
              <a:t>-2,2 раза).</a:t>
            </a:r>
            <a:endParaRPr lang="ru-RU" altLang="ru-RU" sz="1400" dirty="0">
              <a:solidFill>
                <a:schemeClr val="tx1"/>
              </a:solidFill>
            </a:endParaRPr>
          </a:p>
          <a:p>
            <a:pPr marL="0" indent="323393" algn="just">
              <a:spcBef>
                <a:spcPct val="0"/>
              </a:spcBef>
              <a:buNone/>
              <a:tabLst>
                <a:tab pos="0" algn="l"/>
              </a:tabLst>
            </a:pPr>
            <a:endParaRPr lang="ru-RU" altLang="ru-RU" sz="1400" dirty="0"/>
          </a:p>
        </p:txBody>
      </p:sp>
      <p:graphicFrame>
        <p:nvGraphicFramePr>
          <p:cNvPr id="69635" name="Object 11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12938151"/>
              </p:ext>
            </p:extLst>
          </p:nvPr>
        </p:nvGraphicFramePr>
        <p:xfrm>
          <a:off x="846039" y="1241425"/>
          <a:ext cx="2952327" cy="148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78" name="Лист" r:id="rId3" imgW="10953621" imgH="6924690" progId="Excel.Sheet.8">
                  <p:embed/>
                </p:oleObj>
              </mc:Choice>
              <mc:Fallback>
                <p:oleObj name="Лист" r:id="rId3" imgW="10953621" imgH="6924690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039" y="1241425"/>
                        <a:ext cx="2952327" cy="1487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713313" y="326558"/>
            <a:ext cx="9046010" cy="39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55" tIns="43278" rIns="86555" bIns="4327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700" b="1" i="1" dirty="0">
                <a:latin typeface="+mn-lt"/>
              </a:rPr>
              <a:t>Общая площадь жилых помещений, приходящаяся в среднем на одного человека</a:t>
            </a:r>
          </a:p>
        </p:txBody>
      </p:sp>
      <p:sp>
        <p:nvSpPr>
          <p:cNvPr id="69638" name="Rectangle 10"/>
          <p:cNvSpPr>
            <a:spLocks noChangeArrowheads="1"/>
          </p:cNvSpPr>
          <p:nvPr/>
        </p:nvSpPr>
        <p:spPr bwMode="auto">
          <a:xfrm>
            <a:off x="239312" y="616832"/>
            <a:ext cx="9601320" cy="616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94" tIns="43248" rIns="86494" bIns="4324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altLang="ru-RU" sz="1700" b="1">
                <a:solidFill>
                  <a:srgbClr val="4E3B30"/>
                </a:solidFill>
                <a:cs typeface="Times New Roman" pitchFamily="18" charset="0"/>
              </a:rPr>
              <a:t>      </a:t>
            </a:r>
            <a:endParaRPr lang="ru-RU" altLang="ru-RU" sz="1700" i="1">
              <a:solidFill>
                <a:srgbClr val="4E3B30"/>
              </a:solidFill>
              <a:cs typeface="Times New Roman" pitchFamily="18" charset="0"/>
            </a:endParaRPr>
          </a:p>
        </p:txBody>
      </p:sp>
      <p:sp>
        <p:nvSpPr>
          <p:cNvPr id="69639" name="Rectangle 5"/>
          <p:cNvSpPr>
            <a:spLocks noChangeArrowheads="1"/>
          </p:cNvSpPr>
          <p:nvPr/>
        </p:nvSpPr>
        <p:spPr bwMode="auto">
          <a:xfrm>
            <a:off x="392705" y="616832"/>
            <a:ext cx="3620245" cy="642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55" tIns="43278" rIns="86555" bIns="4327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Общая площадь жилых помещений, приходящаяся в среднем на одного человека, </a:t>
            </a:r>
            <a:r>
              <a:rPr lang="ru-RU" altLang="ru-RU" sz="1100" i="1" dirty="0" err="1" smtClean="0">
                <a:solidFill>
                  <a:srgbClr val="000000"/>
                </a:solidFill>
                <a:latin typeface="+mn-lt"/>
              </a:rPr>
              <a:t>кв.м</a:t>
            </a:r>
            <a:endParaRPr lang="ru-RU" altLang="ru-RU" sz="1100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768802"/>
            <a:ext cx="416597" cy="427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46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45400" name="Picture 1368" descr="D:\ДОКУМЕНТЫ 2019 ГОД\ОЦЕНКА ЭФФЕКТИВНОСТИ ОМСУ\СВОДНЫЙ ДОКЛАД\Карты\жилье на одного жит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40" y="2736354"/>
            <a:ext cx="4143990" cy="391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18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520486" y="252347"/>
            <a:ext cx="9625497" cy="430874"/>
          </a:xfrm>
        </p:spPr>
        <p:txBody>
          <a:bodyPr lIns="86555" tIns="43278" rIns="86555" bIns="43278">
            <a:noAutofit/>
          </a:bodyPr>
          <a:lstStyle/>
          <a:p>
            <a:pPr eaLnBrk="1" hangingPunct="1"/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Площадь жилых помещений, приходящаяся на одного </a:t>
            </a:r>
            <a:r>
              <a:rPr lang="ru-RU" altLang="ru-RU" sz="1700" b="1" i="1" dirty="0" smtClean="0">
                <a:solidFill>
                  <a:schemeClr val="tx1"/>
                </a:solidFill>
                <a:latin typeface="+mn-lt"/>
              </a:rPr>
              <a:t>жителя, </a:t>
            </a:r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введенная в действие за год</a:t>
            </a:r>
          </a:p>
        </p:txBody>
      </p:sp>
      <p:sp>
        <p:nvSpPr>
          <p:cNvPr id="70659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446439" y="681311"/>
            <a:ext cx="5472608" cy="6231507"/>
          </a:xfrm>
        </p:spPr>
        <p:txBody>
          <a:bodyPr lIns="86555" tIns="43278" rIns="86555" bIns="43278">
            <a:noAutofit/>
          </a:bodyPr>
          <a:lstStyle/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 smtClean="0">
                <a:solidFill>
                  <a:schemeClr val="tx1"/>
                </a:solidFill>
              </a:rPr>
              <a:t>Общая </a:t>
            </a:r>
            <a:r>
              <a:rPr lang="ru-RU" altLang="ru-RU" sz="1300" b="1" dirty="0">
                <a:solidFill>
                  <a:schemeClr val="tx1"/>
                </a:solidFill>
              </a:rPr>
              <a:t>площадь жилых помещений, приходящаяся на одного </a:t>
            </a:r>
            <a:r>
              <a:rPr lang="ru-RU" altLang="ru-RU" sz="1300" b="1" dirty="0" smtClean="0">
                <a:solidFill>
                  <a:schemeClr val="tx1"/>
                </a:solidFill>
              </a:rPr>
              <a:t>жителя, </a:t>
            </a:r>
            <a:r>
              <a:rPr lang="ru-RU" altLang="ru-RU" sz="1300" b="1" dirty="0">
                <a:solidFill>
                  <a:schemeClr val="tx1"/>
                </a:solidFill>
              </a:rPr>
              <a:t>введенная в действие за </a:t>
            </a:r>
            <a:r>
              <a:rPr lang="ru-RU" altLang="ru-RU" sz="1300" b="1" dirty="0" smtClean="0">
                <a:solidFill>
                  <a:schemeClr val="tx1"/>
                </a:solidFill>
              </a:rPr>
              <a:t>год, </a:t>
            </a:r>
            <a:r>
              <a:rPr lang="ru-RU" altLang="ru-RU" sz="1300" dirty="0">
                <a:solidFill>
                  <a:schemeClr val="tx1"/>
                </a:solidFill>
              </a:rPr>
              <a:t>в среднем по </a:t>
            </a:r>
            <a:r>
              <a:rPr lang="ru-RU" altLang="ru-RU" sz="1300" dirty="0" smtClean="0">
                <a:solidFill>
                  <a:schemeClr val="tx1"/>
                </a:solidFill>
              </a:rPr>
              <a:t>Республике Дагестан в 2018  году </a:t>
            </a:r>
            <a:r>
              <a:rPr lang="ru-RU" altLang="ru-RU" sz="1300" dirty="0">
                <a:solidFill>
                  <a:schemeClr val="tx1"/>
                </a:solidFill>
              </a:rPr>
              <a:t>составила  </a:t>
            </a:r>
            <a:r>
              <a:rPr lang="ru-RU" altLang="ru-RU" sz="1300" dirty="0" smtClean="0">
                <a:solidFill>
                  <a:schemeClr val="tx1"/>
                </a:solidFill>
              </a:rPr>
              <a:t>0,3  кв. метра.</a:t>
            </a: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 smtClean="0">
                <a:solidFill>
                  <a:schemeClr val="tx1"/>
                </a:solidFill>
              </a:rPr>
              <a:t>Наибольшая </a:t>
            </a:r>
            <a:r>
              <a:rPr lang="ru-RU" altLang="ru-RU" sz="1300" dirty="0">
                <a:solidFill>
                  <a:schemeClr val="tx1"/>
                </a:solidFill>
              </a:rPr>
              <a:t>площадь жилья, введенного за год,  приходится на одного жителя  в МО «город </a:t>
            </a:r>
            <a:r>
              <a:rPr lang="ru-RU" altLang="ru-RU" sz="1300" dirty="0" smtClean="0">
                <a:solidFill>
                  <a:schemeClr val="tx1"/>
                </a:solidFill>
              </a:rPr>
              <a:t>Каспийск» -1,8 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кв.м</a:t>
            </a:r>
            <a:r>
              <a:rPr lang="ru-RU" altLang="ru-RU" sz="1300" dirty="0" smtClean="0">
                <a:solidFill>
                  <a:schemeClr val="tx1"/>
                </a:solidFill>
              </a:rPr>
              <a:t>, 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Каякентский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район» и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Казбековский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район»  -  0,6 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кв.м</a:t>
            </a:r>
            <a:r>
              <a:rPr lang="ru-RU" altLang="ru-RU" sz="1300" dirty="0" smtClean="0">
                <a:solidFill>
                  <a:schemeClr val="tx1"/>
                </a:solidFill>
              </a:rPr>
              <a:t>.</a:t>
            </a:r>
            <a:endParaRPr lang="ru-RU" altLang="ru-RU" sz="1300" dirty="0">
              <a:solidFill>
                <a:schemeClr val="tx1"/>
              </a:solidFill>
            </a:endParaRP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>
                <a:solidFill>
                  <a:schemeClr val="tx1"/>
                </a:solidFill>
              </a:rPr>
              <a:t>Площадь введенного за год жилья в расчете на одного жителя в </a:t>
            </a:r>
            <a:r>
              <a:rPr lang="ru-RU" altLang="ru-RU" sz="1300" dirty="0" smtClean="0">
                <a:solidFill>
                  <a:schemeClr val="tx1"/>
                </a:solidFill>
              </a:rPr>
              <a:t>2018 </a:t>
            </a:r>
            <a:r>
              <a:rPr lang="ru-RU" altLang="ru-RU" sz="1300" dirty="0">
                <a:solidFill>
                  <a:schemeClr val="tx1"/>
                </a:solidFill>
              </a:rPr>
              <a:t>году увеличилась в </a:t>
            </a:r>
            <a:r>
              <a:rPr lang="ru-RU" altLang="ru-RU" sz="1300" dirty="0" smtClean="0">
                <a:solidFill>
                  <a:schemeClr val="tx1"/>
                </a:solidFill>
              </a:rPr>
              <a:t>6 МО «Ногайский </a:t>
            </a:r>
            <a:r>
              <a:rPr lang="ru-RU" altLang="ru-RU" sz="1300" dirty="0">
                <a:solidFill>
                  <a:schemeClr val="tx1"/>
                </a:solidFill>
              </a:rPr>
              <a:t>район», </a:t>
            </a:r>
            <a:r>
              <a:rPr lang="ru-RU" altLang="ru-RU" sz="1300" dirty="0" smtClean="0">
                <a:solidFill>
                  <a:schemeClr val="tx1"/>
                </a:solidFill>
              </a:rPr>
              <a:t>«город Каспийск», 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Каякентский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район», «город Хасавюрт» и «город Буйнакск».</a:t>
            </a:r>
            <a:endParaRPr lang="en-US" altLang="ru-RU" sz="1300" dirty="0" smtClean="0">
              <a:solidFill>
                <a:schemeClr val="tx1"/>
              </a:solidFill>
            </a:endParaRP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en-US" altLang="ru-RU" sz="1300" dirty="0" smtClean="0">
                <a:solidFill>
                  <a:schemeClr val="tx1"/>
                </a:solidFill>
              </a:rPr>
              <a:t> </a:t>
            </a:r>
            <a:r>
              <a:rPr lang="ru-RU" altLang="ru-RU" sz="1300" dirty="0" smtClean="0">
                <a:solidFill>
                  <a:schemeClr val="tx1"/>
                </a:solidFill>
              </a:rPr>
              <a:t>Максимальное </a:t>
            </a:r>
            <a:r>
              <a:rPr lang="ru-RU" altLang="ru-RU" sz="1300" dirty="0">
                <a:solidFill>
                  <a:schemeClr val="tx1"/>
                </a:solidFill>
              </a:rPr>
              <a:t>увеличение данного показателя (в 3,0 раза) в МО </a:t>
            </a:r>
            <a:r>
              <a:rPr lang="ru-RU" altLang="ru-RU" sz="1300" dirty="0" smtClean="0">
                <a:solidFill>
                  <a:schemeClr val="tx1"/>
                </a:solidFill>
              </a:rPr>
              <a:t>«Ногайский район» произошло </a:t>
            </a:r>
            <a:r>
              <a:rPr lang="ru-RU" altLang="ru-RU" sz="1300" dirty="0">
                <a:solidFill>
                  <a:schemeClr val="tx1"/>
                </a:solidFill>
              </a:rPr>
              <a:t>за счет  ввода в эксплуатацию </a:t>
            </a:r>
            <a:r>
              <a:rPr lang="ru-RU" altLang="ru-RU" sz="1300" dirty="0" smtClean="0">
                <a:solidFill>
                  <a:schemeClr val="tx1"/>
                </a:solidFill>
              </a:rPr>
              <a:t> жилья  индивидуальными застройщиками и «город Буйнакск»  -  за счет ввода в эксплуатацию в многоквартирного дома.</a:t>
            </a:r>
            <a:endParaRPr lang="ru-RU" altLang="ru-RU" sz="1300" dirty="0">
              <a:solidFill>
                <a:schemeClr val="tx1"/>
              </a:solidFill>
            </a:endParaRP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>
                <a:solidFill>
                  <a:schemeClr val="tx1"/>
                </a:solidFill>
              </a:rPr>
              <a:t>Снижение  показателя установлено в </a:t>
            </a:r>
            <a:r>
              <a:rPr lang="ru-RU" altLang="ru-RU" sz="1300" dirty="0" smtClean="0">
                <a:solidFill>
                  <a:schemeClr val="tx1"/>
                </a:solidFill>
              </a:rPr>
              <a:t>19  </a:t>
            </a:r>
            <a:r>
              <a:rPr lang="ru-RU" altLang="ru-RU" sz="1300" dirty="0">
                <a:solidFill>
                  <a:schemeClr val="tx1"/>
                </a:solidFill>
              </a:rPr>
              <a:t>муниципальных образованиях,  наиболее значительное в МО  </a:t>
            </a:r>
            <a:r>
              <a:rPr lang="ru-RU" altLang="ru-RU" sz="1300" dirty="0" smtClean="0">
                <a:solidFill>
                  <a:schemeClr val="tx1"/>
                </a:solidFill>
              </a:rPr>
              <a:t>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Цумадинский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район» </a:t>
            </a:r>
            <a:r>
              <a:rPr lang="ru-RU" altLang="ru-RU" sz="1300" dirty="0">
                <a:solidFill>
                  <a:schemeClr val="tx1"/>
                </a:solidFill>
              </a:rPr>
              <a:t>(на </a:t>
            </a:r>
            <a:r>
              <a:rPr lang="ru-RU" altLang="ru-RU" sz="1300" dirty="0" smtClean="0">
                <a:solidFill>
                  <a:schemeClr val="tx1"/>
                </a:solidFill>
              </a:rPr>
              <a:t>98,5%).</a:t>
            </a: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 smtClean="0">
                <a:solidFill>
                  <a:schemeClr val="tx1"/>
                </a:solidFill>
              </a:rPr>
              <a:t>Основными </a:t>
            </a:r>
            <a:r>
              <a:rPr lang="ru-RU" altLang="ru-RU" sz="1300" dirty="0">
                <a:solidFill>
                  <a:schemeClr val="tx1"/>
                </a:solidFill>
              </a:rPr>
              <a:t>проблемами в сфере жилищного строительства являются недоступность кредитных ресурсов для  осуществления строительства, низкий уровень доходов населения и   низкий уровень ипотечного </a:t>
            </a:r>
            <a:r>
              <a:rPr lang="ru-RU" altLang="ru-RU" sz="1300" dirty="0" smtClean="0">
                <a:solidFill>
                  <a:schemeClr val="tx1"/>
                </a:solidFill>
              </a:rPr>
              <a:t>кредитования.</a:t>
            </a:r>
            <a:endParaRPr lang="ru-RU" altLang="ru-RU" sz="1300" dirty="0">
              <a:solidFill>
                <a:schemeClr val="tx1"/>
              </a:solidFill>
            </a:endParaRP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 smtClean="0">
                <a:solidFill>
                  <a:schemeClr val="tx1"/>
                </a:solidFill>
              </a:rPr>
              <a:t>Необходимо </a:t>
            </a:r>
            <a:r>
              <a:rPr lang="ru-RU" altLang="ru-RU" sz="1300" dirty="0">
                <a:solidFill>
                  <a:schemeClr val="tx1"/>
                </a:solidFill>
              </a:rPr>
              <a:t>отметить,  что рост строительства  жилья  зависит от принимаемых  администрациями муниципальных образований </a:t>
            </a:r>
            <a:r>
              <a:rPr lang="ru-RU" altLang="ru-RU" sz="1300" dirty="0" smtClean="0">
                <a:solidFill>
                  <a:schemeClr val="tx1"/>
                </a:solidFill>
              </a:rPr>
              <a:t>мер, </a:t>
            </a:r>
            <a:r>
              <a:rPr lang="ru-RU" altLang="ru-RU" sz="1300" dirty="0">
                <a:solidFill>
                  <a:schemeClr val="tx1"/>
                </a:solidFill>
              </a:rPr>
              <a:t>таких как подготовка к застройке земельных участков, обеспеченных  необходимой  инженерной и коммунальной инфраструктурой, проведение анализа наличия свободных земельных </a:t>
            </a:r>
            <a:r>
              <a:rPr lang="ru-RU" altLang="ru-RU" sz="1300" dirty="0" smtClean="0">
                <a:solidFill>
                  <a:schemeClr val="tx1"/>
                </a:solidFill>
              </a:rPr>
              <a:t>участков, </a:t>
            </a:r>
            <a:r>
              <a:rPr lang="ru-RU" altLang="ru-RU" sz="1300" dirty="0">
                <a:solidFill>
                  <a:schemeClr val="tx1"/>
                </a:solidFill>
              </a:rPr>
              <a:t>пригодных для строительства и ускорение их  </a:t>
            </a:r>
            <a:r>
              <a:rPr lang="ru-RU" altLang="ru-RU" sz="1300" dirty="0" smtClean="0">
                <a:solidFill>
                  <a:schemeClr val="tx1"/>
                </a:solidFill>
              </a:rPr>
              <a:t>формирования.</a:t>
            </a: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 smtClean="0">
                <a:solidFill>
                  <a:schemeClr val="tx1"/>
                </a:solidFill>
              </a:rPr>
              <a:t>Кроме того, создание рыночных механизмов финансирования проектов комплексного освоения и развития  территорий, внедрение стандартов строительства жилья эконом класса позволят повысить доступность жилья для населения.</a:t>
            </a:r>
            <a:endParaRPr lang="ru-RU" altLang="ru-RU" sz="1300" dirty="0">
              <a:solidFill>
                <a:schemeClr val="tx1"/>
              </a:solidFill>
            </a:endParaRP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endParaRPr lang="ru-RU" altLang="ru-RU" sz="1200" dirty="0"/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520486" y="648122"/>
            <a:ext cx="3339522" cy="616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55" tIns="43278" rIns="86555" bIns="4327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Площадь жилых помещений, приходящаяся на одного жителя введенная в действие за год, </a:t>
            </a:r>
            <a:r>
              <a:rPr lang="ru-RU" altLang="ru-RU" sz="1100" i="1" dirty="0" smtClean="0">
                <a:solidFill>
                  <a:srgbClr val="000000"/>
                </a:solidFill>
                <a:latin typeface="+mn-lt"/>
              </a:rPr>
              <a:t>кв. </a:t>
            </a:r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м</a:t>
            </a:r>
          </a:p>
        </p:txBody>
      </p:sp>
      <p:graphicFrame>
        <p:nvGraphicFramePr>
          <p:cNvPr id="70663" name="Объект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22193560"/>
              </p:ext>
            </p:extLst>
          </p:nvPr>
        </p:nvGraphicFramePr>
        <p:xfrm>
          <a:off x="701675" y="1152525"/>
          <a:ext cx="3033713" cy="165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02" name="Лист" r:id="rId3" imgW="3390979" imgH="1619190" progId="Excel.Sheet.8">
                  <p:embed/>
                </p:oleObj>
              </mc:Choice>
              <mc:Fallback>
                <p:oleObj name="Лист" r:id="rId3" imgW="3390979" imgH="1619190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675" y="1152525"/>
                        <a:ext cx="3033713" cy="1655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847039" y="6768802"/>
            <a:ext cx="488605" cy="427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47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46425" name="Picture 1369" descr="D:\ДОКУМЕНТЫ 2019 ГОД\ОЦЕНКА ЭФФЕКТИВНОСТИ ОМСУ\СВОДНЫЙ ДОКЛАД\Карты\ввод жилья на одного жит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1" y="2808362"/>
            <a:ext cx="396044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48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2385446"/>
              </p:ext>
            </p:extLst>
          </p:nvPr>
        </p:nvGraphicFramePr>
        <p:xfrm>
          <a:off x="630015" y="4505777"/>
          <a:ext cx="9143999" cy="2476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3"/>
          <p:cNvSpPr txBox="1">
            <a:spLocks/>
          </p:cNvSpPr>
          <p:nvPr/>
        </p:nvSpPr>
        <p:spPr>
          <a:xfrm>
            <a:off x="1926276" y="216074"/>
            <a:ext cx="6408595" cy="279902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Ввод в действие жилых домов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1983" y="1728242"/>
            <a:ext cx="13295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9F2936"/>
                </a:solidFill>
              </a:rPr>
              <a:t>тыс. </a:t>
            </a:r>
            <a:r>
              <a:rPr lang="ru-RU" sz="1600" b="1" dirty="0" err="1" smtClean="0">
                <a:solidFill>
                  <a:srgbClr val="9F2936"/>
                </a:solidFill>
              </a:rPr>
              <a:t>кв.м</a:t>
            </a:r>
            <a:endParaRPr lang="ru-RU" sz="1600" b="1" dirty="0">
              <a:solidFill>
                <a:srgbClr val="9F293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89207" y="4198000"/>
            <a:ext cx="14093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>
                <a:solidFill>
                  <a:srgbClr val="9F29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1600" b="1" dirty="0" err="1" smtClean="0">
                <a:solidFill>
                  <a:srgbClr val="9F29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r>
              <a:rPr lang="ru-RU" sz="1600" b="1" dirty="0" smtClean="0">
                <a:solidFill>
                  <a:srgbClr val="9F29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/чел.)</a:t>
            </a:r>
            <a:endParaRPr lang="ru-RU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Содержимое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2792735"/>
              </p:ext>
            </p:extLst>
          </p:nvPr>
        </p:nvGraphicFramePr>
        <p:xfrm>
          <a:off x="2070175" y="1076638"/>
          <a:ext cx="6264696" cy="2424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Заголовок 3"/>
          <p:cNvSpPr txBox="1">
            <a:spLocks/>
          </p:cNvSpPr>
          <p:nvPr/>
        </p:nvSpPr>
        <p:spPr>
          <a:xfrm>
            <a:off x="558573" y="3882534"/>
            <a:ext cx="9144000" cy="36004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400"/>
            <a:r>
              <a:rPr lang="ru-RU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В сравнении со значениями в целом по РФ, СКФО, субъектам СКФО за 2018 год:</a:t>
            </a:r>
            <a:endParaRPr lang="ru-RU" sz="1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768802"/>
            <a:ext cx="416597" cy="427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48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0442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5943">
        <p:circle/>
      </p:transition>
    </mc:Choice>
    <mc:Fallback xmlns="">
      <p:transition spd="slow" advTm="15943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504691" y="198076"/>
            <a:ext cx="9671879" cy="479253"/>
          </a:xfrm>
        </p:spPr>
        <p:txBody>
          <a:bodyPr lIns="86555" tIns="43278" rIns="86555" bIns="43278">
            <a:noAutofit/>
          </a:bodyPr>
          <a:lstStyle/>
          <a:p>
            <a:pPr algn="ctr" eaLnBrk="1" hangingPunct="1"/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Площадь земельных участков,  предоставленных для </a:t>
            </a:r>
            <a:r>
              <a:rPr lang="ru-RU" altLang="ru-RU" sz="1700" b="1" i="1" dirty="0" smtClean="0">
                <a:solidFill>
                  <a:schemeClr val="tx1"/>
                </a:solidFill>
                <a:latin typeface="+mn-lt"/>
              </a:rPr>
              <a:t>строительства, </a:t>
            </a:r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/>
            </a:r>
            <a:br>
              <a:rPr lang="ru-RU" altLang="ru-RU" sz="1700" b="1" i="1" dirty="0">
                <a:solidFill>
                  <a:schemeClr val="tx1"/>
                </a:solidFill>
                <a:latin typeface="+mn-lt"/>
              </a:rPr>
            </a:br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в расчете на 10 </a:t>
            </a:r>
            <a:r>
              <a:rPr lang="ru-RU" altLang="ru-RU" sz="1700" b="1" i="1" dirty="0" smtClean="0">
                <a:solidFill>
                  <a:schemeClr val="tx1"/>
                </a:solidFill>
                <a:latin typeface="+mn-lt"/>
              </a:rPr>
              <a:t>тыс. </a:t>
            </a:r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человек населения</a:t>
            </a:r>
          </a:p>
        </p:txBody>
      </p:sp>
      <p:sp>
        <p:nvSpPr>
          <p:cNvPr id="71683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614279" y="792138"/>
            <a:ext cx="5339404" cy="5976664"/>
          </a:xfrm>
        </p:spPr>
        <p:txBody>
          <a:bodyPr lIns="86555" tIns="43278" rIns="86555" bIns="43278">
            <a:noAutofit/>
          </a:bodyPr>
          <a:lstStyle/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>
                <a:solidFill>
                  <a:schemeClr val="tx1"/>
                </a:solidFill>
              </a:rPr>
              <a:t>В среднем по муниципальным образованиям</a:t>
            </a:r>
            <a:r>
              <a:rPr lang="ru-RU" altLang="ru-RU" sz="1300" b="1" dirty="0">
                <a:solidFill>
                  <a:schemeClr val="tx1"/>
                </a:solidFill>
              </a:rPr>
              <a:t> площадь земельных участков, предоставленных для </a:t>
            </a:r>
            <a:r>
              <a:rPr lang="ru-RU" altLang="ru-RU" sz="1300" b="1" dirty="0" smtClean="0">
                <a:solidFill>
                  <a:schemeClr val="tx1"/>
                </a:solidFill>
              </a:rPr>
              <a:t>строительства, </a:t>
            </a:r>
            <a:r>
              <a:rPr lang="ru-RU" altLang="ru-RU" sz="1300" b="1" dirty="0">
                <a:solidFill>
                  <a:schemeClr val="tx1"/>
                </a:solidFill>
              </a:rPr>
              <a:t>в расчете на 10 </a:t>
            </a:r>
            <a:r>
              <a:rPr lang="ru-RU" altLang="ru-RU" sz="1300" b="1" dirty="0" smtClean="0">
                <a:solidFill>
                  <a:schemeClr val="tx1"/>
                </a:solidFill>
              </a:rPr>
              <a:t>тыс.</a:t>
            </a:r>
            <a:r>
              <a:rPr lang="ru-RU" altLang="ru-RU" sz="1300" dirty="0" smtClean="0">
                <a:solidFill>
                  <a:schemeClr val="tx1"/>
                </a:solidFill>
              </a:rPr>
              <a:t> </a:t>
            </a:r>
            <a:r>
              <a:rPr lang="ru-RU" altLang="ru-RU" sz="1300" dirty="0">
                <a:solidFill>
                  <a:schemeClr val="tx1"/>
                </a:solidFill>
              </a:rPr>
              <a:t>человек населения в </a:t>
            </a:r>
            <a:r>
              <a:rPr lang="ru-RU" altLang="ru-RU" sz="1300" dirty="0" smtClean="0">
                <a:solidFill>
                  <a:schemeClr val="tx1"/>
                </a:solidFill>
              </a:rPr>
              <a:t>2018 </a:t>
            </a:r>
            <a:r>
              <a:rPr lang="ru-RU" altLang="ru-RU" sz="1300" dirty="0">
                <a:solidFill>
                  <a:schemeClr val="tx1"/>
                </a:solidFill>
              </a:rPr>
              <a:t>году </a:t>
            </a:r>
            <a:r>
              <a:rPr lang="ru-RU" altLang="ru-RU" sz="1300" dirty="0" smtClean="0">
                <a:solidFill>
                  <a:schemeClr val="tx1"/>
                </a:solidFill>
              </a:rPr>
              <a:t>составила 1,8 </a:t>
            </a:r>
            <a:r>
              <a:rPr lang="ru-RU" altLang="ru-RU" sz="1300" dirty="0">
                <a:solidFill>
                  <a:schemeClr val="tx1"/>
                </a:solidFill>
              </a:rPr>
              <a:t>га, </a:t>
            </a:r>
            <a:r>
              <a:rPr lang="ru-RU" altLang="ru-RU" sz="1300" dirty="0" smtClean="0">
                <a:solidFill>
                  <a:schemeClr val="tx1"/>
                </a:solidFill>
              </a:rPr>
              <a:t>что почти (на уровне  2017 года). </a:t>
            </a:r>
            <a:endParaRPr lang="ru-RU" altLang="ru-RU" sz="1300" dirty="0">
              <a:solidFill>
                <a:schemeClr val="tx1"/>
              </a:solidFill>
            </a:endParaRP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>
                <a:solidFill>
                  <a:schemeClr val="tx1"/>
                </a:solidFill>
              </a:rPr>
              <a:t>Наибольшая  площадь земельных участков, предоставленных для </a:t>
            </a:r>
            <a:r>
              <a:rPr lang="ru-RU" altLang="ru-RU" sz="1300" dirty="0" smtClean="0">
                <a:solidFill>
                  <a:schemeClr val="tx1"/>
                </a:solidFill>
              </a:rPr>
              <a:t>строительства, </a:t>
            </a:r>
            <a:r>
              <a:rPr lang="ru-RU" altLang="ru-RU" sz="1300" dirty="0">
                <a:solidFill>
                  <a:schemeClr val="tx1"/>
                </a:solidFill>
              </a:rPr>
              <a:t>в  расчете на 10 </a:t>
            </a:r>
            <a:r>
              <a:rPr lang="ru-RU" altLang="ru-RU" sz="1300" dirty="0" smtClean="0">
                <a:solidFill>
                  <a:schemeClr val="tx1"/>
                </a:solidFill>
              </a:rPr>
              <a:t>тыс. </a:t>
            </a:r>
            <a:r>
              <a:rPr lang="ru-RU" altLang="ru-RU" sz="1300" dirty="0">
                <a:solidFill>
                  <a:schemeClr val="tx1"/>
                </a:solidFill>
              </a:rPr>
              <a:t>человек населения  </a:t>
            </a:r>
            <a:r>
              <a:rPr lang="ru-RU" altLang="ru-RU" sz="1300" dirty="0" smtClean="0">
                <a:solidFill>
                  <a:schemeClr val="tx1"/>
                </a:solidFill>
              </a:rPr>
              <a:t>установлена в </a:t>
            </a:r>
            <a:r>
              <a:rPr lang="ru-RU" altLang="ru-RU" sz="1300" dirty="0">
                <a:solidFill>
                  <a:schemeClr val="tx1"/>
                </a:solidFill>
              </a:rPr>
              <a:t>МО </a:t>
            </a:r>
            <a:r>
              <a:rPr lang="ru-RU" altLang="ru-RU" sz="1300" dirty="0" smtClean="0">
                <a:solidFill>
                  <a:schemeClr val="tx1"/>
                </a:solidFill>
              </a:rPr>
              <a:t> «Ногайский район» (21,6 га</a:t>
            </a:r>
            <a:r>
              <a:rPr lang="ru-RU" altLang="ru-RU" sz="1300" dirty="0">
                <a:solidFill>
                  <a:schemeClr val="tx1"/>
                </a:solidFill>
              </a:rPr>
              <a:t>), наименьшая -  в </a:t>
            </a:r>
            <a:r>
              <a:rPr lang="ru-RU" altLang="ru-RU" sz="1300" dirty="0" smtClean="0">
                <a:solidFill>
                  <a:schemeClr val="tx1"/>
                </a:solidFill>
              </a:rPr>
              <a:t> МО «город Избербаш» и 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Кизилюртовский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район» (0,1  </a:t>
            </a:r>
            <a:r>
              <a:rPr lang="ru-RU" altLang="ru-RU" sz="1300" dirty="0">
                <a:solidFill>
                  <a:schemeClr val="tx1"/>
                </a:solidFill>
              </a:rPr>
              <a:t>га</a:t>
            </a:r>
            <a:r>
              <a:rPr lang="ru-RU" altLang="ru-RU" sz="1300" dirty="0" smtClean="0">
                <a:solidFill>
                  <a:schemeClr val="tx1"/>
                </a:solidFill>
              </a:rPr>
              <a:t>).</a:t>
            </a:r>
            <a:endParaRPr lang="ru-RU" altLang="ru-RU" sz="1300" dirty="0">
              <a:solidFill>
                <a:schemeClr val="tx1"/>
              </a:solidFill>
            </a:endParaRP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>
                <a:solidFill>
                  <a:schemeClr val="tx1"/>
                </a:solidFill>
              </a:rPr>
              <a:t>Увеличение площади земельных участков, предоставленных для   строительства, наблюдалось в </a:t>
            </a:r>
            <a:r>
              <a:rPr lang="ru-RU" altLang="ru-RU" sz="1300" dirty="0" smtClean="0">
                <a:solidFill>
                  <a:schemeClr val="tx1"/>
                </a:solidFill>
              </a:rPr>
              <a:t>17  МО. Наибольший </a:t>
            </a:r>
            <a:r>
              <a:rPr lang="ru-RU" altLang="ru-RU" sz="1300" dirty="0">
                <a:solidFill>
                  <a:schemeClr val="tx1"/>
                </a:solidFill>
              </a:rPr>
              <a:t>рост площадей земельных участков,  предоставленных  для  строительства, отмечен </a:t>
            </a:r>
            <a:r>
              <a:rPr lang="ru-RU" altLang="ru-RU" sz="1300" dirty="0" smtClean="0">
                <a:solidFill>
                  <a:schemeClr val="tx1"/>
                </a:solidFill>
              </a:rPr>
              <a:t> в       </a:t>
            </a:r>
            <a:r>
              <a:rPr lang="ru-RU" altLang="ru-RU" sz="1300" dirty="0">
                <a:solidFill>
                  <a:schemeClr val="tx1"/>
                </a:solidFill>
              </a:rPr>
              <a:t>МО </a:t>
            </a:r>
            <a:r>
              <a:rPr lang="ru-RU" altLang="ru-RU" sz="1300" dirty="0" smtClean="0">
                <a:solidFill>
                  <a:schemeClr val="tx1"/>
                </a:solidFill>
              </a:rPr>
              <a:t>«Хасавюртовский район»,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Бабаюртовский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 </a:t>
            </a:r>
            <a:r>
              <a:rPr lang="ru-RU" altLang="ru-RU" sz="1300" dirty="0">
                <a:solidFill>
                  <a:schemeClr val="tx1"/>
                </a:solidFill>
              </a:rPr>
              <a:t>район</a:t>
            </a:r>
            <a:r>
              <a:rPr lang="ru-RU" altLang="ru-RU" sz="1300" dirty="0" smtClean="0">
                <a:solidFill>
                  <a:schemeClr val="tx1"/>
                </a:solidFill>
              </a:rPr>
              <a:t>»,  «город Южно-Сухокумск» </a:t>
            </a:r>
            <a:r>
              <a:rPr lang="ru-RU" altLang="ru-RU" sz="1300" dirty="0">
                <a:solidFill>
                  <a:schemeClr val="tx1"/>
                </a:solidFill>
              </a:rPr>
              <a:t>и  </a:t>
            </a:r>
            <a:r>
              <a:rPr lang="ru-RU" altLang="ru-RU" sz="1300" dirty="0" smtClean="0">
                <a:solidFill>
                  <a:schemeClr val="tx1"/>
                </a:solidFill>
              </a:rPr>
              <a:t>«город Дербент». </a:t>
            </a:r>
            <a:endParaRPr lang="ru-RU" altLang="ru-RU" sz="1300" dirty="0">
              <a:solidFill>
                <a:schemeClr val="tx1"/>
              </a:solidFill>
            </a:endParaRP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>
                <a:solidFill>
                  <a:schemeClr val="tx1"/>
                </a:solidFill>
              </a:rPr>
              <a:t>Дальнейшее увеличение  земельных участков, предоставленных для строительства  в отдельных муниципальных районах  планируется за счет отчуждения части  земель сельскохозяйственного назначения  под жилищное </a:t>
            </a:r>
            <a:r>
              <a:rPr lang="ru-RU" altLang="ru-RU" sz="1300" dirty="0" smtClean="0">
                <a:solidFill>
                  <a:schemeClr val="tx1"/>
                </a:solidFill>
              </a:rPr>
              <a:t>строительство.</a:t>
            </a:r>
            <a:endParaRPr lang="ru-RU" altLang="ru-RU" sz="1300" dirty="0">
              <a:solidFill>
                <a:schemeClr val="tx1"/>
              </a:solidFill>
            </a:endParaRP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>
                <a:solidFill>
                  <a:schemeClr val="tx1"/>
                </a:solidFill>
              </a:rPr>
              <a:t>Уменьшение показателя отмечено </a:t>
            </a:r>
            <a:r>
              <a:rPr lang="ru-RU" altLang="ru-RU" sz="1300" dirty="0" smtClean="0">
                <a:solidFill>
                  <a:schemeClr val="tx1"/>
                </a:solidFill>
              </a:rPr>
              <a:t>в 23  МО, наиболее значительно в МО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Кайтагский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район».  Еще в  18  </a:t>
            </a:r>
            <a:r>
              <a:rPr lang="ru-RU" altLang="ru-RU" sz="1300" dirty="0">
                <a:solidFill>
                  <a:schemeClr val="tx1"/>
                </a:solidFill>
              </a:rPr>
              <a:t>муниципальных образованиях</a:t>
            </a:r>
            <a:r>
              <a:rPr lang="ru-RU" altLang="ru-RU" sz="1300" b="1" dirty="0">
                <a:solidFill>
                  <a:schemeClr val="tx1"/>
                </a:solidFill>
              </a:rPr>
              <a:t>  </a:t>
            </a:r>
            <a:r>
              <a:rPr lang="ru-RU" altLang="ru-RU" sz="1300" dirty="0">
                <a:solidFill>
                  <a:schemeClr val="tx1"/>
                </a:solidFill>
              </a:rPr>
              <a:t>земельные участки для строительства  в </a:t>
            </a:r>
            <a:r>
              <a:rPr lang="ru-RU" altLang="ru-RU" sz="1300" dirty="0" smtClean="0">
                <a:solidFill>
                  <a:schemeClr val="tx1"/>
                </a:solidFill>
              </a:rPr>
              <a:t>2018  </a:t>
            </a:r>
            <a:r>
              <a:rPr lang="ru-RU" altLang="ru-RU" sz="1300" dirty="0">
                <a:solidFill>
                  <a:schemeClr val="tx1"/>
                </a:solidFill>
              </a:rPr>
              <a:t>году не </a:t>
            </a:r>
            <a:r>
              <a:rPr lang="ru-RU" altLang="ru-RU" sz="1300" dirty="0" smtClean="0">
                <a:solidFill>
                  <a:schemeClr val="tx1"/>
                </a:solidFill>
              </a:rPr>
              <a:t>предоставлялись.</a:t>
            </a:r>
            <a:endParaRPr lang="ru-RU" altLang="ru-RU" sz="1300" dirty="0">
              <a:solidFill>
                <a:schemeClr val="tx1"/>
              </a:solidFill>
            </a:endParaRPr>
          </a:p>
          <a:p>
            <a:pPr marL="0" indent="296317" algn="just">
              <a:buNone/>
              <a:tabLst>
                <a:tab pos="0" algn="l"/>
              </a:tabLst>
            </a:pPr>
            <a:r>
              <a:rPr lang="ru-RU" altLang="ru-RU" sz="1300" dirty="0">
                <a:solidFill>
                  <a:schemeClr val="tx1"/>
                </a:solidFill>
              </a:rPr>
              <a:t>Для обеспечения роста объемов  строительства местным администрациям муниципальных образований необходимо продолжить работу по разработке </a:t>
            </a:r>
            <a:r>
              <a:rPr lang="ru-RU" altLang="ru-RU" sz="1300" dirty="0" smtClean="0">
                <a:solidFill>
                  <a:schemeClr val="tx1"/>
                </a:solidFill>
              </a:rPr>
              <a:t>генеральных </a:t>
            </a:r>
            <a:r>
              <a:rPr lang="ru-RU" altLang="ru-RU" sz="1300" dirty="0">
                <a:solidFill>
                  <a:schemeClr val="tx1"/>
                </a:solidFill>
              </a:rPr>
              <a:t>планов </a:t>
            </a:r>
            <a:r>
              <a:rPr lang="ru-RU" altLang="ru-RU" sz="1300" dirty="0" smtClean="0">
                <a:solidFill>
                  <a:schemeClr val="tx1"/>
                </a:solidFill>
              </a:rPr>
              <a:t>городских </a:t>
            </a:r>
            <a:r>
              <a:rPr lang="ru-RU" altLang="ru-RU" sz="1300" dirty="0">
                <a:solidFill>
                  <a:schemeClr val="tx1"/>
                </a:solidFill>
              </a:rPr>
              <a:t>и сельских поселений, правил землепользования и застройки городских округов, городских  и сельских поселений, необходимых для упрощения предоставления земельных участков под </a:t>
            </a:r>
            <a:r>
              <a:rPr lang="ru-RU" altLang="ru-RU" sz="1300" dirty="0" smtClean="0">
                <a:solidFill>
                  <a:schemeClr val="tx1"/>
                </a:solidFill>
              </a:rPr>
              <a:t>строительство. Кроме того, в </a:t>
            </a:r>
            <a:r>
              <a:rPr lang="ru-RU" altLang="ru-RU" sz="1300" dirty="0">
                <a:solidFill>
                  <a:schemeClr val="tx1"/>
                </a:solidFill>
              </a:rPr>
              <a:t>отношении </a:t>
            </a:r>
            <a:r>
              <a:rPr lang="ru-RU" altLang="ru-RU" sz="1300" dirty="0" smtClean="0">
                <a:solidFill>
                  <a:schemeClr val="tx1"/>
                </a:solidFill>
              </a:rPr>
              <a:t>предоставленных земельных участков необходимо обеспечить выполнение кадастровых </a:t>
            </a:r>
            <a:r>
              <a:rPr lang="ru-RU" altLang="ru-RU" sz="1300" dirty="0">
                <a:solidFill>
                  <a:schemeClr val="tx1"/>
                </a:solidFill>
              </a:rPr>
              <a:t>работ и </a:t>
            </a:r>
            <a:r>
              <a:rPr lang="ru-RU" altLang="ru-RU" sz="1300" dirty="0" smtClean="0">
                <a:solidFill>
                  <a:schemeClr val="tx1"/>
                </a:solidFill>
              </a:rPr>
              <a:t>постановку их </a:t>
            </a:r>
            <a:r>
              <a:rPr lang="ru-RU" altLang="ru-RU" sz="1300" dirty="0">
                <a:solidFill>
                  <a:schemeClr val="tx1"/>
                </a:solidFill>
              </a:rPr>
              <a:t>на государственный кадастровый </a:t>
            </a:r>
            <a:r>
              <a:rPr lang="ru-RU" altLang="ru-RU" sz="1300" dirty="0" smtClean="0">
                <a:solidFill>
                  <a:schemeClr val="tx1"/>
                </a:solidFill>
              </a:rPr>
              <a:t>учет.</a:t>
            </a:r>
            <a:endParaRPr lang="ru-RU" altLang="ru-RU" sz="1300" dirty="0">
              <a:solidFill>
                <a:schemeClr val="tx1"/>
              </a:solidFill>
            </a:endParaRPr>
          </a:p>
        </p:txBody>
      </p:sp>
      <p:sp>
        <p:nvSpPr>
          <p:cNvPr id="71685" name="Номер слайда 9"/>
          <p:cNvSpPr>
            <a:spLocks noGrp="1"/>
          </p:cNvSpPr>
          <p:nvPr>
            <p:ph type="sldNum" sz="quarter" idx="12"/>
          </p:nvPr>
        </p:nvSpPr>
        <p:spPr bwMode="auto">
          <a:xfrm>
            <a:off x="9823951" y="6817519"/>
            <a:ext cx="509087" cy="3833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3944" indent="-270748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2987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6183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49379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2573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5769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48966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2160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C2513CF-05EF-44B3-AF4D-51727D1C817B}" type="slidenum">
              <a:rPr lang="ru-RU" altLang="ru-RU" sz="1300">
                <a:latin typeface="+mj-lt"/>
              </a:rPr>
              <a:pPr eaLnBrk="1" hangingPunct="1"/>
              <a:t>49</a:t>
            </a:fld>
            <a:endParaRPr lang="ru-RU" altLang="ru-RU" sz="1300" dirty="0">
              <a:latin typeface="+mj-lt"/>
            </a:endParaRPr>
          </a:p>
        </p:txBody>
      </p:sp>
      <p:sp>
        <p:nvSpPr>
          <p:cNvPr id="71686" name="Rectangle 5"/>
          <p:cNvSpPr>
            <a:spLocks noChangeArrowheads="1"/>
          </p:cNvSpPr>
          <p:nvPr/>
        </p:nvSpPr>
        <p:spPr bwMode="auto">
          <a:xfrm>
            <a:off x="731809" y="792138"/>
            <a:ext cx="3057264" cy="684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55" tIns="43278" rIns="86555" bIns="4327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Площадь земельных участков, предоставленных для строительства в расчете на 10 </a:t>
            </a:r>
            <a:r>
              <a:rPr lang="ru-RU" altLang="ru-RU" sz="1100" i="1" dirty="0" smtClean="0">
                <a:solidFill>
                  <a:srgbClr val="000000"/>
                </a:solidFill>
                <a:latin typeface="+mn-lt"/>
              </a:rPr>
              <a:t>тыс. </a:t>
            </a:r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человек населения, га</a:t>
            </a:r>
          </a:p>
        </p:txBody>
      </p:sp>
      <p:sp>
        <p:nvSpPr>
          <p:cNvPr id="71687" name="Rectangle 10"/>
          <p:cNvSpPr>
            <a:spLocks noChangeArrowheads="1"/>
          </p:cNvSpPr>
          <p:nvPr/>
        </p:nvSpPr>
        <p:spPr bwMode="auto">
          <a:xfrm>
            <a:off x="4614279" y="3669239"/>
            <a:ext cx="5080615" cy="2949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67" tIns="49332" rIns="98667" bIns="49332"/>
          <a:lstStyle>
            <a:lvl1pPr indent="360363" defTabSz="10414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14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14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14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14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lnSpc>
                <a:spcPct val="90000"/>
              </a:lnSpc>
              <a:spcBef>
                <a:spcPct val="20000"/>
              </a:spcBef>
            </a:pPr>
            <a:endParaRPr lang="ru-RU" altLang="ru-RU" sz="1300">
              <a:solidFill>
                <a:srgbClr val="000000"/>
              </a:solidFill>
            </a:endParaRPr>
          </a:p>
        </p:txBody>
      </p:sp>
      <p:graphicFrame>
        <p:nvGraphicFramePr>
          <p:cNvPr id="2" name="Объект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34930496"/>
              </p:ext>
            </p:extLst>
          </p:nvPr>
        </p:nvGraphicFramePr>
        <p:xfrm>
          <a:off x="774700" y="1477003"/>
          <a:ext cx="3078163" cy="14033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780" name="Лист" r:id="rId3" imgW="3381254" imgH="1638360" progId="Excel.Sheet.8">
                  <p:embed/>
                </p:oleObj>
              </mc:Choice>
              <mc:Fallback>
                <p:oleObj name="Лист" r:id="rId3" imgW="3381254" imgH="1638360" progId="Excel.Sheet.8">
                  <p:embed/>
                  <p:pic>
                    <p:nvPicPr>
                      <p:cNvPr id="0" name="Object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700" y="1477003"/>
                        <a:ext cx="3078163" cy="14033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8734" name="Picture 1390" descr="D:\ДОКУМЕНТЫ 2019 ГОД\ОЦЕНКА ЭФФЕКТИВНОСТИ ОМСУ\СВОДНЫЙ ДОКЛАД\Карты\земли по стр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61" y="2880370"/>
            <a:ext cx="3874978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851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1300" smtClean="0">
                <a:solidFill>
                  <a:schemeClr val="tx1"/>
                </a:solidFill>
              </a:rPr>
              <a:t>5</a:t>
            </a:fld>
            <a:endParaRPr lang="ru-RU" sz="1300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954758"/>
              </p:ext>
            </p:extLst>
          </p:nvPr>
        </p:nvGraphicFramePr>
        <p:xfrm>
          <a:off x="702023" y="720130"/>
          <a:ext cx="9289032" cy="5742809"/>
        </p:xfrm>
        <a:graphic>
          <a:graphicData uri="http://schemas.openxmlformats.org/drawingml/2006/table">
            <a:tbl>
              <a:tblPr>
                <a:tableStyleId>{1FECB4D8-DB02-4DC6-A0A2-4F2EBAE1DC90}</a:tableStyleId>
              </a:tblPr>
              <a:tblGrid>
                <a:gridCol w="206635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5412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8823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803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955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Наименование </a:t>
                      </a:r>
                      <a:r>
                        <a:rPr lang="ru-RU" sz="1200" u="none" strike="noStrike" dirty="0" smtClean="0">
                          <a:effectLst/>
                        </a:rPr>
                        <a:t>                       муниципального </a:t>
                      </a:r>
                      <a:r>
                        <a:rPr lang="ru-RU" sz="1200" u="none" strike="noStrike" dirty="0">
                          <a:effectLst/>
                        </a:rPr>
                        <a:t>района </a:t>
                      </a:r>
                      <a:endParaRPr lang="ru-RU" sz="1200" b="1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Среднегодовая численность </a:t>
                      </a:r>
                      <a:r>
                        <a:rPr lang="en-US" sz="1200" u="none" strike="noStrike" dirty="0" smtClean="0">
                          <a:effectLst/>
                        </a:rPr>
                        <a:t/>
                      </a:r>
                      <a:br>
                        <a:rPr lang="en-US" sz="1200" u="none" strike="noStrike" dirty="0" smtClean="0">
                          <a:effectLst/>
                        </a:rPr>
                      </a:br>
                      <a:r>
                        <a:rPr lang="ru-RU" sz="1200" u="none" strike="noStrike" dirty="0" smtClean="0">
                          <a:effectLst/>
                        </a:rPr>
                        <a:t>постоянного </a:t>
                      </a:r>
                      <a:r>
                        <a:rPr lang="ru-RU" sz="1200" u="none" strike="noStrike" dirty="0">
                          <a:effectLst/>
                        </a:rPr>
                        <a:t>населения </a:t>
                      </a:r>
                      <a:r>
                        <a:rPr lang="en-US" sz="1200" u="none" strike="noStrike" dirty="0" smtClean="0">
                          <a:effectLst/>
                        </a:rPr>
                        <a:t/>
                      </a:r>
                      <a:br>
                        <a:rPr lang="en-US" sz="1200" u="none" strike="noStrike" dirty="0" smtClean="0">
                          <a:effectLst/>
                        </a:rPr>
                      </a:br>
                      <a:r>
                        <a:rPr lang="ru-RU" sz="1200" u="none" strike="noStrike" dirty="0" smtClean="0">
                          <a:effectLst/>
                        </a:rPr>
                        <a:t>в </a:t>
                      </a:r>
                      <a:r>
                        <a:rPr lang="ru-RU" sz="1200" u="none" strike="noStrike" dirty="0">
                          <a:effectLst/>
                        </a:rPr>
                        <a:t>отчетном году, 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тыс.чел</a:t>
                      </a:r>
                      <a:r>
                        <a:rPr lang="ru-RU" sz="1200" u="none" strike="noStrike" dirty="0" smtClean="0">
                          <a:effectLst/>
                        </a:rPr>
                        <a:t>.</a:t>
                      </a:r>
                      <a:endParaRPr lang="ru-RU" sz="1200" b="1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Административный центр муниципального района</a:t>
                      </a:r>
                      <a:endParaRPr lang="ru-RU" sz="1200" b="1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Информация о размещении доклада </a:t>
                      </a:r>
                      <a:r>
                        <a:rPr lang="en-US" sz="1200" u="none" strike="noStrike" dirty="0" smtClean="0">
                          <a:effectLst/>
                        </a:rPr>
                        <a:t/>
                      </a:r>
                      <a:br>
                        <a:rPr lang="en-US" sz="1200" u="none" strike="noStrike" dirty="0" smtClean="0">
                          <a:effectLst/>
                        </a:rPr>
                      </a:br>
                      <a:r>
                        <a:rPr lang="ru-RU" sz="1200" u="none" strike="noStrike" dirty="0" smtClean="0">
                          <a:effectLst/>
                        </a:rPr>
                        <a:t>главы </a:t>
                      </a:r>
                      <a:r>
                        <a:rPr lang="ru-RU" sz="1200" u="none" strike="noStrike" dirty="0">
                          <a:effectLst/>
                        </a:rPr>
                        <a:t>в сети «Интернет»  </a:t>
                      </a:r>
                      <a:r>
                        <a:rPr lang="en-US" sz="1200" u="none" strike="noStrike" dirty="0" smtClean="0">
                          <a:effectLst/>
                        </a:rPr>
                        <a:t/>
                      </a:r>
                      <a:br>
                        <a:rPr lang="en-US" sz="1200" u="none" strike="noStrike" dirty="0" smtClean="0">
                          <a:effectLst/>
                        </a:rPr>
                      </a:br>
                      <a:r>
                        <a:rPr lang="ru-RU" sz="1200" u="none" strike="noStrike" dirty="0" smtClean="0">
                          <a:effectLst/>
                        </a:rPr>
                        <a:t>(</a:t>
                      </a:r>
                      <a:r>
                        <a:rPr lang="ru-RU" sz="1200" u="none" strike="noStrike" dirty="0">
                          <a:effectLst/>
                        </a:rPr>
                        <a:t>адрес официального сайта муниципального района)</a:t>
                      </a:r>
                      <a:endParaRPr lang="ru-RU" sz="1200" b="1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Кулинский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11,0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Вачи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www.kulirayon.ru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Кумторкалинский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27,0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 err="1">
                          <a:effectLst/>
                        </a:rPr>
                        <a:t>Коркмаскала</a:t>
                      </a:r>
                      <a:r>
                        <a:rPr lang="ru-RU" sz="1200" u="none" strike="noStrike" dirty="0">
                          <a:effectLst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 err="1" smtClean="0">
                          <a:effectLst/>
                        </a:rPr>
                        <a:t>мо-кумторкала</a:t>
                      </a:r>
                      <a:r>
                        <a:rPr lang="en-US" sz="1200" u="none" strike="noStrike" dirty="0" smtClean="0">
                          <a:effectLst/>
                        </a:rPr>
                        <a:t>.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рф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>
                          <a:effectLst/>
                        </a:rPr>
                        <a:t>Курахский район</a:t>
                      </a:r>
                      <a:endParaRPr lang="ru-RU" sz="1200" b="0" i="0" u="none" strike="noStrike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14,7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Курах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www.mo-kurah.ru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Лакский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11,8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Кумух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www.gazikumuh.ru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Левашинский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77,0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Леваши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 err="1" smtClean="0">
                          <a:effectLst/>
                        </a:rPr>
                        <a:t>мо-леваши.рф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>
                          <a:effectLst/>
                        </a:rPr>
                        <a:t>Магарамкентский район</a:t>
                      </a:r>
                      <a:endParaRPr lang="ru-RU" sz="1200" b="0" i="0" u="none" strike="noStrike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61,7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 err="1">
                          <a:effectLst/>
                        </a:rPr>
                        <a:t>Магарамкент</a:t>
                      </a:r>
                      <a:r>
                        <a:rPr lang="ru-RU" sz="1200" u="none" strike="noStrike" dirty="0">
                          <a:effectLst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www.adminmr.ru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Новолакский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34,9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 err="1">
                          <a:effectLst/>
                        </a:rPr>
                        <a:t>Новолак</a:t>
                      </a:r>
                      <a:r>
                        <a:rPr lang="ru-RU" sz="1200" u="none" strike="noStrike" dirty="0">
                          <a:effectLst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www.mo-novolak.ru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>
                          <a:effectLst/>
                        </a:rPr>
                        <a:t>Ногайский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18,6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Терекли-Мектеб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www.nogaysky.ru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Рутульский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21,0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Рутул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www.mo-rutul</a:t>
                      </a:r>
                      <a:r>
                        <a:rPr lang="ru-RU" sz="1200" u="none" strike="noStrike" dirty="0" smtClean="0">
                          <a:effectLst/>
                        </a:rPr>
                        <a:t>.</a:t>
                      </a:r>
                      <a:r>
                        <a:rPr lang="en-US" sz="1200" u="none" strike="noStrike" dirty="0" err="1" smtClean="0">
                          <a:effectLst/>
                        </a:rPr>
                        <a:t>ru</a:t>
                      </a:r>
                      <a:endParaRPr lang="ru-RU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Сергокалинский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27,7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Сергокала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www.sergokala.ru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85161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>
                          <a:effectLst/>
                        </a:rPr>
                        <a:t>Сулейман-Стальский район</a:t>
                      </a:r>
                      <a:endParaRPr lang="ru-RU" sz="1200" b="0" i="0" u="none" strike="noStrike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56,0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 err="1">
                          <a:effectLst/>
                        </a:rPr>
                        <a:t>Касумкент</a:t>
                      </a:r>
                      <a:r>
                        <a:rPr lang="ru-RU" sz="1200" u="none" strike="noStrike" dirty="0">
                          <a:effectLst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www.suleiman-stalskiy.ru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>
                          <a:effectLst/>
                        </a:rPr>
                        <a:t>Табасаранский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50,5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с.Хучни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www.mrtabasaran.ru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Тарумовский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33,1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с.Тарумовка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www.tarumovka.ru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Тляратинский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24,1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Тлярата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 err="1" smtClean="0">
                          <a:effectLst/>
                        </a:rPr>
                        <a:t>мо-тлярата</a:t>
                      </a:r>
                      <a:r>
                        <a:rPr lang="en-US" sz="1200" u="none" strike="noStrike" dirty="0" smtClean="0">
                          <a:effectLst/>
                        </a:rPr>
                        <a:t>.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рф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Унцукульский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31,2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Унцукуль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www.uncukul.ru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>
                          <a:effectLst/>
                        </a:rPr>
                        <a:t>Хасавюртовский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156,9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г. </a:t>
                      </a:r>
                      <a:r>
                        <a:rPr lang="ru-RU" sz="1200" u="none" strike="noStrike" dirty="0">
                          <a:effectLst/>
                        </a:rPr>
                        <a:t>Хасавюрт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www.khasrayon.ru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Хивский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21,0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 err="1">
                          <a:effectLst/>
                        </a:rPr>
                        <a:t>Хив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 err="1" smtClean="0">
                          <a:effectLst/>
                        </a:rPr>
                        <a:t>мо-хивский</a:t>
                      </a:r>
                      <a:r>
                        <a:rPr lang="en-US" sz="1200" u="none" strike="noStrike" dirty="0" smtClean="0">
                          <a:effectLst/>
                        </a:rPr>
                        <a:t>.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рф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Хунзахский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32,4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Хунзах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www.khunzakh.ru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Цумадинский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25,5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 err="1">
                          <a:effectLst/>
                        </a:rPr>
                        <a:t>Агвали</a:t>
                      </a:r>
                      <a:r>
                        <a:rPr lang="ru-RU" sz="1200" u="none" strike="noStrike" dirty="0">
                          <a:effectLst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www.mo-tsumada.ru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Цунтинский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13,0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 err="1">
                          <a:effectLst/>
                        </a:rPr>
                        <a:t>Кидеро</a:t>
                      </a:r>
                      <a:r>
                        <a:rPr lang="ru-RU" sz="1200" u="none" strike="noStrike" dirty="0">
                          <a:effectLst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www.cunta.ru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Чародинский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12,9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>
                          <a:effectLst/>
                        </a:rPr>
                        <a:t>Цуриб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мо-чарода.рф</a:t>
                      </a:r>
                      <a:r>
                        <a:rPr lang="ru-RU" sz="1200" u="none" strike="noStrike" dirty="0" smtClean="0">
                          <a:effectLst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21440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u="none" strike="noStrike" dirty="0" err="1">
                          <a:effectLst/>
                        </a:rPr>
                        <a:t>Шамильский</a:t>
                      </a:r>
                      <a:r>
                        <a:rPr lang="ru-RU" sz="1200" u="none" strike="noStrike" dirty="0">
                          <a:effectLst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29,4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smtClean="0">
                          <a:effectLst/>
                        </a:rPr>
                        <a:t>с. </a:t>
                      </a:r>
                      <a:r>
                        <a:rPr lang="ru-RU" sz="1200" u="none" strike="noStrike" dirty="0" err="1">
                          <a:effectLst/>
                        </a:rPr>
                        <a:t>Хебда</a:t>
                      </a:r>
                      <a:r>
                        <a:rPr lang="ru-RU" sz="1200" u="none" strike="noStrike" dirty="0">
                          <a:effectLst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 err="1" smtClean="0">
                          <a:effectLst/>
                        </a:rPr>
                        <a:t>шамильский</a:t>
                      </a:r>
                      <a:r>
                        <a:rPr lang="en-US" sz="1200" u="none" strike="noStrike" dirty="0" smtClean="0">
                          <a:effectLst/>
                        </a:rPr>
                        <a:t>.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рф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8534" marR="8534" marT="8534" marB="0" anchor="ctr"/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042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296069" y="102812"/>
            <a:ext cx="10036969" cy="754409"/>
          </a:xfrm>
        </p:spPr>
        <p:txBody>
          <a:bodyPr lIns="86555" tIns="43278" rIns="86555" bIns="43278">
            <a:noAutofit/>
          </a:bodyPr>
          <a:lstStyle/>
          <a:p>
            <a:pPr algn="ctr" eaLnBrk="1" hangingPunct="1"/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Площадь земельных участков, предоставленных для жилищного строительства, </a:t>
            </a:r>
            <a:r>
              <a:rPr lang="ru-RU" altLang="ru-RU" sz="1700" b="1" i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altLang="ru-RU" sz="1700" b="1" i="1" dirty="0" smtClean="0">
                <a:solidFill>
                  <a:schemeClr val="tx1"/>
                </a:solidFill>
                <a:latin typeface="+mn-lt"/>
              </a:rPr>
            </a:br>
            <a:r>
              <a:rPr lang="ru-RU" altLang="ru-RU" sz="1700" b="1" i="1" dirty="0" smtClean="0">
                <a:solidFill>
                  <a:schemeClr val="tx1"/>
                </a:solidFill>
                <a:latin typeface="+mn-lt"/>
              </a:rPr>
              <a:t>индивидуального </a:t>
            </a:r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строительства и комплексного освоения </a:t>
            </a:r>
            <a:br>
              <a:rPr lang="ru-RU" altLang="ru-RU" sz="1700" b="1" i="1" dirty="0">
                <a:solidFill>
                  <a:schemeClr val="tx1"/>
                </a:solidFill>
                <a:latin typeface="+mn-lt"/>
              </a:rPr>
            </a:br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в расчете на 10 </a:t>
            </a:r>
            <a:r>
              <a:rPr lang="ru-RU" altLang="ru-RU" sz="1700" b="1" i="1" dirty="0" smtClean="0">
                <a:solidFill>
                  <a:schemeClr val="tx1"/>
                </a:solidFill>
                <a:latin typeface="+mn-lt"/>
              </a:rPr>
              <a:t>тыс. </a:t>
            </a:r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человек населения</a:t>
            </a:r>
          </a:p>
        </p:txBody>
      </p:sp>
      <p:sp>
        <p:nvSpPr>
          <p:cNvPr id="72707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614279" y="1080170"/>
            <a:ext cx="5448784" cy="5681125"/>
          </a:xfrm>
        </p:spPr>
        <p:txBody>
          <a:bodyPr lIns="86555" tIns="43278" rIns="86555" bIns="43278">
            <a:noAutofit/>
          </a:bodyPr>
          <a:lstStyle/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>
                <a:solidFill>
                  <a:schemeClr val="tx1"/>
                </a:solidFill>
              </a:rPr>
              <a:t>В целом по муниципальным образованиям</a:t>
            </a:r>
            <a:r>
              <a:rPr lang="ru-RU" altLang="ru-RU" sz="1300" b="1" dirty="0">
                <a:solidFill>
                  <a:schemeClr val="tx1"/>
                </a:solidFill>
              </a:rPr>
              <a:t> площадь земельных участков, предоставленных для жилищного строительства, индивидуального строительства и комплексного освоения в целях жилищного строительства  в расчете на 10 </a:t>
            </a:r>
            <a:r>
              <a:rPr lang="ru-RU" altLang="ru-RU" sz="1300" b="1" dirty="0" smtClean="0">
                <a:solidFill>
                  <a:schemeClr val="tx1"/>
                </a:solidFill>
              </a:rPr>
              <a:t>тыс.</a:t>
            </a:r>
            <a:r>
              <a:rPr lang="ru-RU" altLang="ru-RU" sz="1300" dirty="0" smtClean="0">
                <a:solidFill>
                  <a:schemeClr val="tx1"/>
                </a:solidFill>
              </a:rPr>
              <a:t> </a:t>
            </a:r>
            <a:r>
              <a:rPr lang="ru-RU" altLang="ru-RU" sz="1300" dirty="0">
                <a:solidFill>
                  <a:schemeClr val="tx1"/>
                </a:solidFill>
              </a:rPr>
              <a:t>человек населения в </a:t>
            </a:r>
            <a:r>
              <a:rPr lang="ru-RU" altLang="ru-RU" sz="1300" dirty="0" smtClean="0">
                <a:solidFill>
                  <a:schemeClr val="tx1"/>
                </a:solidFill>
              </a:rPr>
              <a:t>2018 году  </a:t>
            </a:r>
            <a:r>
              <a:rPr lang="ru-RU" altLang="ru-RU" sz="1300" dirty="0">
                <a:solidFill>
                  <a:schemeClr val="tx1"/>
                </a:solidFill>
              </a:rPr>
              <a:t>составила  </a:t>
            </a:r>
            <a:r>
              <a:rPr lang="ru-RU" altLang="ru-RU" sz="1300" dirty="0" smtClean="0">
                <a:solidFill>
                  <a:schemeClr val="tx1"/>
                </a:solidFill>
              </a:rPr>
              <a:t>1,7 </a:t>
            </a:r>
            <a:r>
              <a:rPr lang="ru-RU" altLang="ru-RU" sz="1300" dirty="0">
                <a:solidFill>
                  <a:schemeClr val="tx1"/>
                </a:solidFill>
              </a:rPr>
              <a:t>га, что  </a:t>
            </a:r>
            <a:r>
              <a:rPr lang="ru-RU" altLang="ru-RU" sz="1300" dirty="0" smtClean="0">
                <a:solidFill>
                  <a:schemeClr val="tx1"/>
                </a:solidFill>
              </a:rPr>
              <a:t>на  21%   больше, </a:t>
            </a:r>
            <a:r>
              <a:rPr lang="ru-RU" altLang="ru-RU" sz="1300" dirty="0">
                <a:solidFill>
                  <a:schemeClr val="tx1"/>
                </a:solidFill>
              </a:rPr>
              <a:t>чем в </a:t>
            </a:r>
            <a:r>
              <a:rPr lang="ru-RU" altLang="ru-RU" sz="1300" dirty="0" smtClean="0">
                <a:solidFill>
                  <a:schemeClr val="tx1"/>
                </a:solidFill>
              </a:rPr>
              <a:t>2017  году.</a:t>
            </a:r>
            <a:endParaRPr lang="ru-RU" altLang="ru-RU" sz="1300" dirty="0">
              <a:solidFill>
                <a:schemeClr val="tx1"/>
              </a:solidFill>
            </a:endParaRP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>
                <a:solidFill>
                  <a:schemeClr val="tx1"/>
                </a:solidFill>
              </a:rPr>
              <a:t>Максимальное значение показателя общей площади земельных участков, предоставленных для жилищного строительства, индивидуального строительства и комплексного освоения в целях жилищного строительства в расчете на 10 </a:t>
            </a:r>
            <a:r>
              <a:rPr lang="ru-RU" altLang="ru-RU" sz="1300" dirty="0" smtClean="0">
                <a:solidFill>
                  <a:schemeClr val="tx1"/>
                </a:solidFill>
              </a:rPr>
              <a:t>тыс. </a:t>
            </a:r>
            <a:r>
              <a:rPr lang="ru-RU" altLang="ru-RU" sz="1300" dirty="0">
                <a:solidFill>
                  <a:schemeClr val="tx1"/>
                </a:solidFill>
              </a:rPr>
              <a:t>человек, отмечено в МО </a:t>
            </a:r>
            <a:r>
              <a:rPr lang="ru-RU" altLang="ru-RU" sz="1300" dirty="0" smtClean="0">
                <a:solidFill>
                  <a:schemeClr val="tx1"/>
                </a:solidFill>
              </a:rPr>
              <a:t>«Ногайский   </a:t>
            </a:r>
            <a:r>
              <a:rPr lang="ru-RU" altLang="ru-RU" sz="1300" dirty="0">
                <a:solidFill>
                  <a:schemeClr val="tx1"/>
                </a:solidFill>
              </a:rPr>
              <a:t>район» </a:t>
            </a:r>
            <a:r>
              <a:rPr lang="ru-RU" altLang="ru-RU" sz="1300" dirty="0" smtClean="0">
                <a:solidFill>
                  <a:schemeClr val="tx1"/>
                </a:solidFill>
              </a:rPr>
              <a:t> (21,6 га). </a:t>
            </a:r>
            <a:endParaRPr lang="ru-RU" altLang="ru-RU" sz="1300" dirty="0">
              <a:solidFill>
                <a:schemeClr val="tx1"/>
              </a:solidFill>
            </a:endParaRP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>
                <a:solidFill>
                  <a:schemeClr val="tx1"/>
                </a:solidFill>
              </a:rPr>
              <a:t>В </a:t>
            </a:r>
            <a:r>
              <a:rPr lang="ru-RU" altLang="ru-RU" sz="1300" dirty="0" smtClean="0">
                <a:solidFill>
                  <a:schemeClr val="tx1"/>
                </a:solidFill>
              </a:rPr>
              <a:t>17  </a:t>
            </a:r>
            <a:r>
              <a:rPr lang="ru-RU" altLang="ru-RU" sz="1300" dirty="0">
                <a:solidFill>
                  <a:schemeClr val="tx1"/>
                </a:solidFill>
              </a:rPr>
              <a:t>муниципальных образованиях по итогам </a:t>
            </a:r>
            <a:r>
              <a:rPr lang="ru-RU" altLang="ru-RU" sz="1300" dirty="0" smtClean="0">
                <a:solidFill>
                  <a:schemeClr val="tx1"/>
                </a:solidFill>
              </a:rPr>
              <a:t>2018 </a:t>
            </a:r>
            <a:r>
              <a:rPr lang="ru-RU" altLang="ru-RU" sz="1300" dirty="0">
                <a:solidFill>
                  <a:schemeClr val="tx1"/>
                </a:solidFill>
              </a:rPr>
              <a:t>года отмечен рост этого показателя,  из них наибольший  в </a:t>
            </a:r>
            <a:r>
              <a:rPr lang="ru-RU" altLang="ru-RU" sz="1300" dirty="0" smtClean="0">
                <a:solidFill>
                  <a:schemeClr val="tx1"/>
                </a:solidFill>
              </a:rPr>
              <a:t>   МО  «город Южно-Сухокумск» и 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Магарамкентский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район</a:t>
            </a:r>
            <a:r>
              <a:rPr lang="ru-RU" altLang="ru-RU" sz="1300" dirty="0">
                <a:solidFill>
                  <a:schemeClr val="tx1"/>
                </a:solidFill>
              </a:rPr>
              <a:t>» (более </a:t>
            </a:r>
            <a:r>
              <a:rPr lang="ru-RU" altLang="ru-RU" sz="1300" dirty="0" smtClean="0">
                <a:solidFill>
                  <a:schemeClr val="tx1"/>
                </a:solidFill>
              </a:rPr>
              <a:t>чем в </a:t>
            </a:r>
            <a:r>
              <a:rPr lang="ru-RU" altLang="ru-RU" sz="1300" dirty="0">
                <a:solidFill>
                  <a:schemeClr val="tx1"/>
                </a:solidFill>
              </a:rPr>
              <a:t>5,0 раз),  </a:t>
            </a:r>
            <a:r>
              <a:rPr lang="ru-RU" altLang="ru-RU" sz="1300" dirty="0" smtClean="0">
                <a:solidFill>
                  <a:schemeClr val="tx1"/>
                </a:solidFill>
              </a:rPr>
              <a:t> 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Хунзахский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 </a:t>
            </a:r>
            <a:r>
              <a:rPr lang="ru-RU" altLang="ru-RU" sz="1300" dirty="0">
                <a:solidFill>
                  <a:schemeClr val="tx1"/>
                </a:solidFill>
              </a:rPr>
              <a:t>район» (в </a:t>
            </a:r>
            <a:r>
              <a:rPr lang="ru-RU" altLang="ru-RU" sz="1300" dirty="0" smtClean="0">
                <a:solidFill>
                  <a:schemeClr val="tx1"/>
                </a:solidFill>
              </a:rPr>
              <a:t>3,0 </a:t>
            </a:r>
            <a:r>
              <a:rPr lang="ru-RU" altLang="ru-RU" sz="1300" dirty="0">
                <a:solidFill>
                  <a:schemeClr val="tx1"/>
                </a:solidFill>
              </a:rPr>
              <a:t>раза</a:t>
            </a:r>
            <a:r>
              <a:rPr lang="ru-RU" altLang="ru-RU" sz="1300" dirty="0" smtClean="0">
                <a:solidFill>
                  <a:schemeClr val="tx1"/>
                </a:solidFill>
              </a:rPr>
              <a:t>), 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Кумторкалинский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район» (в 2,6 раза) и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Дахадаевский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район» (2,3 раза).</a:t>
            </a:r>
            <a:endParaRPr lang="ru-RU" altLang="ru-RU" sz="1300" dirty="0">
              <a:solidFill>
                <a:schemeClr val="tx1"/>
              </a:solidFill>
            </a:endParaRP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>
                <a:solidFill>
                  <a:schemeClr val="tx1"/>
                </a:solidFill>
              </a:rPr>
              <a:t>В </a:t>
            </a:r>
            <a:r>
              <a:rPr lang="ru-RU" altLang="ru-RU" sz="1300" dirty="0" smtClean="0">
                <a:solidFill>
                  <a:schemeClr val="tx1"/>
                </a:solidFill>
              </a:rPr>
              <a:t>18  </a:t>
            </a:r>
            <a:r>
              <a:rPr lang="ru-RU" altLang="ru-RU" sz="1300" dirty="0">
                <a:solidFill>
                  <a:schemeClr val="tx1"/>
                </a:solidFill>
              </a:rPr>
              <a:t>муниципальных образованиях показатель </a:t>
            </a:r>
            <a:r>
              <a:rPr lang="ru-RU" altLang="ru-RU" sz="1300" dirty="0" smtClean="0">
                <a:solidFill>
                  <a:schemeClr val="tx1"/>
                </a:solidFill>
              </a:rPr>
              <a:t>уменьшился, наиболее значительно: </a:t>
            </a:r>
            <a:r>
              <a:rPr lang="ru-RU" altLang="ru-RU" sz="1300" dirty="0">
                <a:solidFill>
                  <a:schemeClr val="tx1"/>
                </a:solidFill>
              </a:rPr>
              <a:t>в </a:t>
            </a:r>
            <a:r>
              <a:rPr lang="ru-RU" altLang="ru-RU" sz="1300" dirty="0" smtClean="0">
                <a:solidFill>
                  <a:schemeClr val="tx1"/>
                </a:solidFill>
              </a:rPr>
              <a:t>МО «город 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Кизилюрт</a:t>
            </a:r>
            <a:r>
              <a:rPr lang="ru-RU" altLang="ru-RU" sz="1300" dirty="0" smtClean="0">
                <a:solidFill>
                  <a:schemeClr val="tx1"/>
                </a:solidFill>
              </a:rPr>
              <a:t>» </a:t>
            </a:r>
            <a:r>
              <a:rPr lang="ru-RU" altLang="ru-RU" sz="1300" dirty="0">
                <a:solidFill>
                  <a:schemeClr val="tx1"/>
                </a:solidFill>
              </a:rPr>
              <a:t>(на </a:t>
            </a:r>
            <a:r>
              <a:rPr lang="ru-RU" altLang="ru-RU" sz="1300" dirty="0" smtClean="0">
                <a:solidFill>
                  <a:schemeClr val="tx1"/>
                </a:solidFill>
              </a:rPr>
              <a:t>94,8%), </a:t>
            </a:r>
            <a:r>
              <a:rPr lang="ru-RU" altLang="ru-RU" sz="1300" dirty="0">
                <a:solidFill>
                  <a:schemeClr val="tx1"/>
                </a:solidFill>
              </a:rPr>
              <a:t>«</a:t>
            </a:r>
            <a:r>
              <a:rPr lang="ru-RU" altLang="ru-RU" sz="1300" dirty="0" err="1">
                <a:solidFill>
                  <a:schemeClr val="tx1"/>
                </a:solidFill>
              </a:rPr>
              <a:t>Акушинский</a:t>
            </a:r>
            <a:r>
              <a:rPr lang="ru-RU" altLang="ru-RU" sz="1300" dirty="0">
                <a:solidFill>
                  <a:schemeClr val="tx1"/>
                </a:solidFill>
              </a:rPr>
              <a:t> район» (на 90,7%),  </a:t>
            </a:r>
            <a:r>
              <a:rPr lang="ru-RU" altLang="ru-RU" sz="1300" dirty="0" smtClean="0">
                <a:solidFill>
                  <a:schemeClr val="tx1"/>
                </a:solidFill>
              </a:rPr>
              <a:t>и «город Дербент» (на 86,7%),  в  6  муниципальных  образованиях </a:t>
            </a:r>
            <a:r>
              <a:rPr lang="ru-RU" altLang="ru-RU" sz="1300" dirty="0">
                <a:solidFill>
                  <a:schemeClr val="tx1"/>
                </a:solidFill>
              </a:rPr>
              <a:t>значение показателя не </a:t>
            </a:r>
            <a:r>
              <a:rPr lang="ru-RU" altLang="ru-RU" sz="1300" dirty="0" smtClean="0">
                <a:solidFill>
                  <a:schemeClr val="tx1"/>
                </a:solidFill>
              </a:rPr>
              <a:t>изменилось.</a:t>
            </a:r>
            <a:endParaRPr lang="ru-RU" altLang="ru-RU" sz="1300" dirty="0">
              <a:solidFill>
                <a:schemeClr val="tx1"/>
              </a:solidFill>
            </a:endParaRP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>
                <a:solidFill>
                  <a:schemeClr val="tx1"/>
                </a:solidFill>
              </a:rPr>
              <a:t>Наименьшая площадь земельных участков, предоставленных для жилищного строительства, индивидуального строительства и комплексного освоения в целях жилищного строительства приходится на жителей МО </a:t>
            </a:r>
            <a:r>
              <a:rPr lang="ru-RU" altLang="ru-RU" sz="1300" dirty="0" smtClean="0">
                <a:solidFill>
                  <a:schemeClr val="tx1"/>
                </a:solidFill>
              </a:rPr>
              <a:t> «город Избербаш» ( 0,1 </a:t>
            </a:r>
            <a:r>
              <a:rPr lang="ru-RU" altLang="ru-RU" sz="1300" dirty="0">
                <a:solidFill>
                  <a:schemeClr val="tx1"/>
                </a:solidFill>
              </a:rPr>
              <a:t>га</a:t>
            </a:r>
            <a:r>
              <a:rPr lang="ru-RU" altLang="ru-RU" sz="1300" dirty="0" smtClean="0">
                <a:solidFill>
                  <a:schemeClr val="tx1"/>
                </a:solidFill>
              </a:rPr>
              <a:t>).</a:t>
            </a:r>
            <a:endParaRPr lang="ru-RU" altLang="ru-RU" sz="1300" dirty="0">
              <a:solidFill>
                <a:schemeClr val="tx1"/>
              </a:solidFill>
            </a:endParaRP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300" dirty="0">
                <a:solidFill>
                  <a:schemeClr val="tx1"/>
                </a:solidFill>
              </a:rPr>
              <a:t>Для обеспечения роста объемов жилищного строительства муниципальным образованиям  республики необходимо активизировать формирование </a:t>
            </a:r>
            <a:r>
              <a:rPr lang="ru-RU" altLang="ru-RU" sz="1300" dirty="0" smtClean="0">
                <a:solidFill>
                  <a:schemeClr val="tx1"/>
                </a:solidFill>
              </a:rPr>
              <a:t>земельных </a:t>
            </a:r>
            <a:r>
              <a:rPr lang="ru-RU" altLang="ru-RU" sz="1300" dirty="0">
                <a:solidFill>
                  <a:schemeClr val="tx1"/>
                </a:solidFill>
              </a:rPr>
              <a:t>участков под жилищное строительство,  принимать меры по  предоставлению земельных участков, обеспеченных соответствующей инженерной </a:t>
            </a:r>
            <a:r>
              <a:rPr lang="ru-RU" altLang="ru-RU" sz="1300" dirty="0" smtClean="0">
                <a:solidFill>
                  <a:schemeClr val="tx1"/>
                </a:solidFill>
              </a:rPr>
              <a:t>инфраструктурой.</a:t>
            </a:r>
            <a:endParaRPr lang="ru-RU" altLang="ru-RU" sz="1300" dirty="0">
              <a:solidFill>
                <a:schemeClr val="tx1"/>
              </a:solidFill>
            </a:endParaRPr>
          </a:p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endParaRPr lang="ru-RU" altLang="ru-RU" sz="1300" dirty="0"/>
          </a:p>
        </p:txBody>
      </p:sp>
      <p:graphicFrame>
        <p:nvGraphicFramePr>
          <p:cNvPr id="72708" name="Object 7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70209673"/>
              </p:ext>
            </p:extLst>
          </p:nvPr>
        </p:nvGraphicFramePr>
        <p:xfrm>
          <a:off x="701675" y="1728242"/>
          <a:ext cx="3097213" cy="1337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709" name="Лист" r:id="rId3" imgW="3400433" imgH="1438290" progId="Excel.Sheet.8">
                  <p:embed/>
                </p:oleObj>
              </mc:Choice>
              <mc:Fallback>
                <p:oleObj name="Лист" r:id="rId3" imgW="3400433" imgH="1438290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675" y="1728242"/>
                        <a:ext cx="3097213" cy="13372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09" name="Номер слайда 9"/>
          <p:cNvSpPr>
            <a:spLocks noGrp="1"/>
          </p:cNvSpPr>
          <p:nvPr>
            <p:ph type="sldNum" sz="quarter" idx="12"/>
          </p:nvPr>
        </p:nvSpPr>
        <p:spPr bwMode="auto">
          <a:xfrm>
            <a:off x="9900990" y="6817519"/>
            <a:ext cx="432048" cy="3833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3944" indent="-270748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2987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6183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49379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2573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5769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48966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2160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CF78C66A-CDC8-42DE-BDE8-D3FAD21DC5A6}" type="slidenum">
              <a:rPr lang="ru-RU" altLang="ru-RU" sz="1300">
                <a:latin typeface="+mj-lt"/>
              </a:rPr>
              <a:pPr eaLnBrk="1" hangingPunct="1"/>
              <a:t>50</a:t>
            </a:fld>
            <a:endParaRPr lang="ru-RU" altLang="ru-RU" sz="1300" dirty="0">
              <a:latin typeface="+mj-lt"/>
            </a:endParaRPr>
          </a:p>
        </p:txBody>
      </p:sp>
      <p:sp>
        <p:nvSpPr>
          <p:cNvPr id="72710" name="Rectangle 5"/>
          <p:cNvSpPr>
            <a:spLocks noChangeArrowheads="1"/>
          </p:cNvSpPr>
          <p:nvPr/>
        </p:nvSpPr>
        <p:spPr bwMode="auto">
          <a:xfrm>
            <a:off x="514432" y="864146"/>
            <a:ext cx="3687550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55" tIns="43278" rIns="86555" bIns="4327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Площадь земельных участков, предоставленных для жилищного строительства , индивидуального строительства  и комплексного освоения  </a:t>
            </a:r>
          </a:p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 в расчете на 10 </a:t>
            </a:r>
            <a:r>
              <a:rPr lang="ru-RU" altLang="ru-RU" sz="1100" i="1" dirty="0" smtClean="0">
                <a:solidFill>
                  <a:srgbClr val="000000"/>
                </a:solidFill>
                <a:latin typeface="+mn-lt"/>
              </a:rPr>
              <a:t>тыс. </a:t>
            </a:r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человек населения, га</a:t>
            </a:r>
          </a:p>
        </p:txBody>
      </p:sp>
      <p:sp>
        <p:nvSpPr>
          <p:cNvPr id="72711" name="Rectangle 10"/>
          <p:cNvSpPr>
            <a:spLocks noChangeArrowheads="1"/>
          </p:cNvSpPr>
          <p:nvPr/>
        </p:nvSpPr>
        <p:spPr bwMode="auto">
          <a:xfrm>
            <a:off x="4614279" y="3669239"/>
            <a:ext cx="5080615" cy="2949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67" tIns="49332" rIns="98667" bIns="49332"/>
          <a:lstStyle>
            <a:lvl1pPr indent="360363" defTabSz="10414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14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14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14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1400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lnSpc>
                <a:spcPct val="90000"/>
              </a:lnSpc>
              <a:spcBef>
                <a:spcPct val="20000"/>
              </a:spcBef>
            </a:pPr>
            <a:endParaRPr lang="ru-RU" altLang="ru-RU" sz="1300">
              <a:solidFill>
                <a:srgbClr val="000000"/>
              </a:solidFill>
            </a:endParaRPr>
          </a:p>
        </p:txBody>
      </p:sp>
      <p:pic>
        <p:nvPicPr>
          <p:cNvPr id="55669" name="Picture 1397" descr="D:\ДОКУМЕНТЫ 2019 ГОД\ОЦЕНКА ЭФФЕКТИВНОСТИ ОМСУ\СВОДНЫЙ ДОКЛАД\Карты\зели под жилье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5" y="3096395"/>
            <a:ext cx="398426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406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365092" y="102805"/>
            <a:ext cx="9742448" cy="822442"/>
          </a:xfrm>
        </p:spPr>
        <p:txBody>
          <a:bodyPr lIns="86555" tIns="43278" rIns="86555" bIns="43278">
            <a:noAutofit/>
          </a:bodyPr>
          <a:lstStyle/>
          <a:p>
            <a:pPr algn="ctr" eaLnBrk="1" hangingPunct="1"/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Площадь земельных участков, предоставленных для строительства,  в отношении которых с даты принятия решения о предоставлении земельного участка не было получено разрешение на ввод в эксплуатацию объектов  строительства </a:t>
            </a:r>
            <a:endParaRPr lang="ru-RU" altLang="ru-RU" sz="1700" b="1" i="1" dirty="0">
              <a:solidFill>
                <a:schemeClr val="tx1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73731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614279" y="925247"/>
            <a:ext cx="5376776" cy="5843555"/>
          </a:xfrm>
        </p:spPr>
        <p:txBody>
          <a:bodyPr lIns="86555" tIns="43278" rIns="86555" bIns="43278">
            <a:normAutofit fontScale="77500" lnSpcReduction="20000"/>
          </a:bodyPr>
          <a:lstStyle/>
          <a:p>
            <a:pPr marL="0" indent="296317" algn="just">
              <a:spcBef>
                <a:spcPct val="0"/>
              </a:spcBef>
              <a:buNone/>
              <a:tabLst>
                <a:tab pos="0" algn="l"/>
              </a:tabLst>
            </a:pPr>
            <a:endParaRPr lang="ru-RU" altLang="ru-RU" sz="1300" dirty="0" smtClean="0"/>
          </a:p>
          <a:p>
            <a:pPr marL="0" indent="296317" algn="just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500" kern="0" dirty="0" smtClean="0">
                <a:solidFill>
                  <a:schemeClr val="tx1"/>
                </a:solidFill>
              </a:rPr>
              <a:t>В </a:t>
            </a:r>
            <a:r>
              <a:rPr lang="ru-RU" altLang="ru-RU" sz="1500" kern="0" dirty="0">
                <a:solidFill>
                  <a:schemeClr val="tx1"/>
                </a:solidFill>
              </a:rPr>
              <a:t>целом по муниципальным образованиям </a:t>
            </a:r>
            <a:r>
              <a:rPr lang="ru-RU" altLang="ru-RU" sz="1500" b="1" kern="0" dirty="0">
                <a:solidFill>
                  <a:schemeClr val="tx1"/>
                </a:solidFill>
              </a:rPr>
              <a:t>площадь земельных участков, предоставленных для строительства, в отношении которых с даты принятия решения о предоставлении земельного участка или подписания протокола о результатах торгов (конкурсов, аукционов) не было получено разрешение на ввод в эксплуатацию объектов жилищного строительства - в течение 3 лет</a:t>
            </a:r>
            <a:r>
              <a:rPr lang="ru-RU" altLang="ru-RU" sz="1500" kern="0" dirty="0">
                <a:solidFill>
                  <a:schemeClr val="tx1"/>
                </a:solidFill>
              </a:rPr>
              <a:t> в </a:t>
            </a:r>
            <a:r>
              <a:rPr lang="ru-RU" altLang="ru-RU" sz="1500" kern="0" dirty="0" smtClean="0">
                <a:solidFill>
                  <a:schemeClr val="tx1"/>
                </a:solidFill>
              </a:rPr>
              <a:t>2018 </a:t>
            </a:r>
            <a:r>
              <a:rPr lang="ru-RU" altLang="ru-RU" sz="1500" kern="0" dirty="0">
                <a:solidFill>
                  <a:schemeClr val="tx1"/>
                </a:solidFill>
              </a:rPr>
              <a:t>году  составила      </a:t>
            </a:r>
            <a:r>
              <a:rPr lang="ru-RU" altLang="ru-RU" sz="1500" kern="0" dirty="0" smtClean="0">
                <a:solidFill>
                  <a:schemeClr val="tx1"/>
                </a:solidFill>
              </a:rPr>
              <a:t>1784,7 тыс. </a:t>
            </a:r>
            <a:r>
              <a:rPr lang="ru-RU" altLang="ru-RU" sz="1500" kern="0" dirty="0" err="1" smtClean="0">
                <a:solidFill>
                  <a:schemeClr val="tx1"/>
                </a:solidFill>
              </a:rPr>
              <a:t>кв.м</a:t>
            </a:r>
            <a:r>
              <a:rPr lang="ru-RU" altLang="ru-RU" sz="1500" kern="0" dirty="0" smtClean="0">
                <a:solidFill>
                  <a:schemeClr val="tx1"/>
                </a:solidFill>
              </a:rPr>
              <a:t>., </a:t>
            </a:r>
            <a:r>
              <a:rPr lang="ru-RU" altLang="ru-RU" sz="1500" kern="0" dirty="0">
                <a:solidFill>
                  <a:schemeClr val="tx1"/>
                </a:solidFill>
              </a:rPr>
              <a:t>что   </a:t>
            </a:r>
            <a:r>
              <a:rPr lang="ru-RU" altLang="ru-RU" sz="1500" kern="0" dirty="0" smtClean="0">
                <a:solidFill>
                  <a:schemeClr val="tx1"/>
                </a:solidFill>
              </a:rPr>
              <a:t>на   53,2 % меньше, </a:t>
            </a:r>
            <a:r>
              <a:rPr lang="ru-RU" altLang="ru-RU" sz="1500" kern="0" dirty="0">
                <a:solidFill>
                  <a:schemeClr val="tx1"/>
                </a:solidFill>
              </a:rPr>
              <a:t>чем в </a:t>
            </a:r>
            <a:r>
              <a:rPr lang="ru-RU" altLang="ru-RU" sz="1500" kern="0" dirty="0" smtClean="0">
                <a:solidFill>
                  <a:schemeClr val="tx1"/>
                </a:solidFill>
              </a:rPr>
              <a:t>2017 году. </a:t>
            </a:r>
            <a:endParaRPr lang="ru-RU" altLang="ru-RU" sz="1500" kern="0" dirty="0">
              <a:solidFill>
                <a:schemeClr val="tx1"/>
              </a:solidFill>
            </a:endParaRPr>
          </a:p>
          <a:p>
            <a:pPr marL="0" indent="296317" algn="just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500" kern="0" dirty="0">
                <a:solidFill>
                  <a:srgbClr val="000000"/>
                </a:solidFill>
              </a:rPr>
              <a:t>Максимальная  площадь земельных участков, предоставленных для строительства, в отношении которых с даты принятия решения о предоставлении земельного участка или подписания протокола о результатах торгов (конкурсов, аукционов) не было получено разрешение на ввод в эксплуатацию объектов жилищного строительства </a:t>
            </a:r>
            <a:r>
              <a:rPr lang="ru-RU" altLang="ru-RU" sz="1500" kern="0" dirty="0" smtClean="0">
                <a:solidFill>
                  <a:srgbClr val="000000"/>
                </a:solidFill>
              </a:rPr>
              <a:t>(в </a:t>
            </a:r>
            <a:r>
              <a:rPr lang="ru-RU" altLang="ru-RU" sz="1500" kern="0" dirty="0">
                <a:solidFill>
                  <a:srgbClr val="000000"/>
                </a:solidFill>
              </a:rPr>
              <a:t>течение 3 </a:t>
            </a:r>
            <a:r>
              <a:rPr lang="ru-RU" altLang="ru-RU" sz="1500" kern="0" dirty="0" smtClean="0">
                <a:solidFill>
                  <a:srgbClr val="000000"/>
                </a:solidFill>
              </a:rPr>
              <a:t>лет), </a:t>
            </a:r>
            <a:r>
              <a:rPr lang="ru-RU" altLang="ru-RU" sz="1500" kern="0" dirty="0">
                <a:solidFill>
                  <a:srgbClr val="000000"/>
                </a:solidFill>
              </a:rPr>
              <a:t>отмечено в МО «город </a:t>
            </a:r>
            <a:r>
              <a:rPr lang="ru-RU" altLang="ru-RU" sz="1500" kern="0" dirty="0" smtClean="0">
                <a:solidFill>
                  <a:srgbClr val="000000"/>
                </a:solidFill>
              </a:rPr>
              <a:t>Махачкала» (1411,3 тыс. </a:t>
            </a:r>
            <a:r>
              <a:rPr lang="ru-RU" altLang="ru-RU" sz="1500" kern="0" dirty="0" err="1" smtClean="0">
                <a:solidFill>
                  <a:srgbClr val="000000"/>
                </a:solidFill>
              </a:rPr>
              <a:t>кв.м</a:t>
            </a:r>
            <a:r>
              <a:rPr lang="ru-RU" altLang="ru-RU" sz="1500" kern="0" dirty="0" smtClean="0">
                <a:solidFill>
                  <a:srgbClr val="000000"/>
                </a:solidFill>
              </a:rPr>
              <a:t>.), «город Каспийск» (193,1 тыс. </a:t>
            </a:r>
            <a:r>
              <a:rPr lang="ru-RU" altLang="ru-RU" sz="1500" kern="0" dirty="0" err="1" smtClean="0">
                <a:solidFill>
                  <a:srgbClr val="000000"/>
                </a:solidFill>
              </a:rPr>
              <a:t>кв.м</a:t>
            </a:r>
            <a:r>
              <a:rPr lang="ru-RU" altLang="ru-RU" sz="1500" kern="0" dirty="0" smtClean="0">
                <a:solidFill>
                  <a:srgbClr val="000000"/>
                </a:solidFill>
              </a:rPr>
              <a:t>.) </a:t>
            </a:r>
            <a:r>
              <a:rPr lang="ru-RU" altLang="ru-RU" sz="1500" kern="0" dirty="0">
                <a:solidFill>
                  <a:srgbClr val="000000"/>
                </a:solidFill>
              </a:rPr>
              <a:t>и  </a:t>
            </a:r>
            <a:r>
              <a:rPr lang="ru-RU" altLang="ru-RU" sz="1500" kern="0" dirty="0" smtClean="0">
                <a:solidFill>
                  <a:srgbClr val="000000"/>
                </a:solidFill>
              </a:rPr>
              <a:t>«Хасавюртовский район» (71,9 тыс. кв. м.). </a:t>
            </a:r>
            <a:endParaRPr lang="ru-RU" altLang="ru-RU" sz="1500" kern="0" dirty="0">
              <a:solidFill>
                <a:srgbClr val="000000"/>
              </a:solidFill>
            </a:endParaRPr>
          </a:p>
          <a:p>
            <a:pPr marL="0" indent="296317" algn="just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500" kern="0" dirty="0">
                <a:solidFill>
                  <a:srgbClr val="000000"/>
                </a:solidFill>
              </a:rPr>
              <a:t>В  </a:t>
            </a:r>
            <a:r>
              <a:rPr lang="ru-RU" altLang="ru-RU" sz="1500" kern="0" dirty="0" smtClean="0">
                <a:solidFill>
                  <a:srgbClr val="000000"/>
                </a:solidFill>
              </a:rPr>
              <a:t>5 МО </a:t>
            </a:r>
            <a:r>
              <a:rPr lang="ru-RU" altLang="ru-RU" sz="1500" kern="0" dirty="0">
                <a:solidFill>
                  <a:srgbClr val="000000"/>
                </a:solidFill>
              </a:rPr>
              <a:t>отмечено  </a:t>
            </a:r>
            <a:r>
              <a:rPr lang="ru-RU" altLang="ru-RU" sz="1500" kern="0" dirty="0" smtClean="0">
                <a:solidFill>
                  <a:srgbClr val="000000"/>
                </a:solidFill>
              </a:rPr>
              <a:t>снижение  </a:t>
            </a:r>
            <a:r>
              <a:rPr lang="ru-RU" altLang="ru-RU" sz="1500" kern="0" dirty="0">
                <a:solidFill>
                  <a:srgbClr val="000000"/>
                </a:solidFill>
              </a:rPr>
              <a:t>показателя </a:t>
            </a:r>
            <a:r>
              <a:rPr lang="ru-RU" altLang="ru-RU" sz="1500" kern="0" dirty="0" smtClean="0">
                <a:solidFill>
                  <a:srgbClr val="000000"/>
                </a:solidFill>
              </a:rPr>
              <a:t>(МО «город Кизляр», «город Каспийск», «горд Дербент», «город Кизляр», «</a:t>
            </a:r>
            <a:r>
              <a:rPr lang="ru-RU" altLang="ru-RU" sz="1500" kern="0" dirty="0" err="1" smtClean="0">
                <a:solidFill>
                  <a:srgbClr val="000000"/>
                </a:solidFill>
              </a:rPr>
              <a:t>Казбековский</a:t>
            </a:r>
            <a:r>
              <a:rPr lang="ru-RU" altLang="ru-RU" sz="1500" kern="0" dirty="0" smtClean="0">
                <a:solidFill>
                  <a:srgbClr val="000000"/>
                </a:solidFill>
              </a:rPr>
              <a:t> район»), наиболее значительно в МО «город Махачкала». Увеличение  </a:t>
            </a:r>
            <a:r>
              <a:rPr lang="ru-RU" altLang="ru-RU" sz="1500" kern="0" dirty="0">
                <a:solidFill>
                  <a:srgbClr val="000000"/>
                </a:solidFill>
              </a:rPr>
              <a:t>площади земельных участков в отношении которых не было получено разрешение на ввод в эксплуатацию наблюдалось </a:t>
            </a:r>
            <a:r>
              <a:rPr lang="ru-RU" altLang="ru-RU" sz="1500" kern="0" dirty="0" smtClean="0">
                <a:solidFill>
                  <a:srgbClr val="000000"/>
                </a:solidFill>
              </a:rPr>
              <a:t> также в  5 МО: «город Избербаш»,  «город </a:t>
            </a:r>
            <a:r>
              <a:rPr lang="ru-RU" altLang="ru-RU" sz="1500" kern="0" dirty="0" err="1" smtClean="0">
                <a:solidFill>
                  <a:srgbClr val="000000"/>
                </a:solidFill>
              </a:rPr>
              <a:t>Кизилюрт</a:t>
            </a:r>
            <a:r>
              <a:rPr lang="ru-RU" altLang="ru-RU" sz="1500" kern="0" dirty="0" smtClean="0">
                <a:solidFill>
                  <a:srgbClr val="000000"/>
                </a:solidFill>
              </a:rPr>
              <a:t>», «город Дагестанские Огни»,  «</a:t>
            </a:r>
            <a:r>
              <a:rPr lang="ru-RU" altLang="ru-RU" sz="1500" kern="0" dirty="0" err="1" smtClean="0">
                <a:solidFill>
                  <a:srgbClr val="000000"/>
                </a:solidFill>
              </a:rPr>
              <a:t>Кайтагский</a:t>
            </a:r>
            <a:r>
              <a:rPr lang="ru-RU" altLang="ru-RU" sz="1500" kern="0" dirty="0" smtClean="0">
                <a:solidFill>
                  <a:srgbClr val="000000"/>
                </a:solidFill>
              </a:rPr>
              <a:t> район» и  «Хасавюртовский район».</a:t>
            </a:r>
            <a:endParaRPr lang="ru-RU" altLang="ru-RU" sz="1500" kern="0" dirty="0">
              <a:solidFill>
                <a:srgbClr val="000000"/>
              </a:solidFill>
            </a:endParaRPr>
          </a:p>
          <a:p>
            <a:pPr marL="0" indent="296317" algn="just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500" b="1" kern="0" dirty="0">
                <a:solidFill>
                  <a:schemeClr val="tx1"/>
                </a:solidFill>
              </a:rPr>
              <a:t>Площадь земельных участков, предоставленных для строительства, в отношении которых с даты принятия решения о предоставлении земельного участка или подписания протокола о результатах торгов (конкурсов, аукционов) не было получено разрешение на ввод в эксплуатацию  иных объектов  строительства - в течение 5 лет </a:t>
            </a:r>
            <a:r>
              <a:rPr lang="ru-RU" altLang="ru-RU" sz="1500" kern="0" dirty="0">
                <a:solidFill>
                  <a:schemeClr val="tx1"/>
                </a:solidFill>
              </a:rPr>
              <a:t>в </a:t>
            </a:r>
            <a:r>
              <a:rPr lang="ru-RU" altLang="ru-RU" sz="1500" kern="0" dirty="0" smtClean="0">
                <a:solidFill>
                  <a:schemeClr val="tx1"/>
                </a:solidFill>
              </a:rPr>
              <a:t>2018 </a:t>
            </a:r>
            <a:r>
              <a:rPr lang="ru-RU" altLang="ru-RU" sz="1500" kern="0" dirty="0">
                <a:solidFill>
                  <a:schemeClr val="tx1"/>
                </a:solidFill>
              </a:rPr>
              <a:t>году составила </a:t>
            </a:r>
            <a:r>
              <a:rPr lang="ru-RU" altLang="ru-RU" sz="1500" kern="0" dirty="0" smtClean="0">
                <a:solidFill>
                  <a:schemeClr val="tx1"/>
                </a:solidFill>
              </a:rPr>
              <a:t>777,4 тыс. </a:t>
            </a:r>
            <a:r>
              <a:rPr lang="ru-RU" altLang="ru-RU" sz="1500" kern="0" dirty="0" err="1" smtClean="0">
                <a:solidFill>
                  <a:schemeClr val="tx1"/>
                </a:solidFill>
              </a:rPr>
              <a:t>кв.м</a:t>
            </a:r>
            <a:r>
              <a:rPr lang="ru-RU" altLang="ru-RU" sz="1500" kern="0" dirty="0">
                <a:solidFill>
                  <a:schemeClr val="tx1"/>
                </a:solidFill>
              </a:rPr>
              <a:t>, что </a:t>
            </a:r>
            <a:r>
              <a:rPr lang="ru-RU" altLang="ru-RU" sz="1500" kern="0" dirty="0" smtClean="0">
                <a:solidFill>
                  <a:schemeClr val="tx1"/>
                </a:solidFill>
              </a:rPr>
              <a:t>на 28,5% меньше, </a:t>
            </a:r>
            <a:r>
              <a:rPr lang="ru-RU" altLang="ru-RU" sz="1500" kern="0" dirty="0">
                <a:solidFill>
                  <a:schemeClr val="tx1"/>
                </a:solidFill>
              </a:rPr>
              <a:t>чем в </a:t>
            </a:r>
            <a:r>
              <a:rPr lang="ru-RU" altLang="ru-RU" sz="1500" kern="0" dirty="0" smtClean="0">
                <a:solidFill>
                  <a:schemeClr val="tx1"/>
                </a:solidFill>
              </a:rPr>
              <a:t>2017 году. </a:t>
            </a:r>
            <a:endParaRPr lang="ru-RU" altLang="ru-RU" sz="1500" kern="0" dirty="0">
              <a:solidFill>
                <a:schemeClr val="tx1"/>
              </a:solidFill>
            </a:endParaRPr>
          </a:p>
          <a:p>
            <a:pPr marL="0" indent="296317" algn="just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</a:tabLst>
            </a:pPr>
            <a:r>
              <a:rPr lang="ru-RU" altLang="ru-RU" sz="1500" kern="0" dirty="0">
                <a:solidFill>
                  <a:schemeClr val="tx1"/>
                </a:solidFill>
              </a:rPr>
              <a:t>Максимальное значение показателя отмечено в МО </a:t>
            </a:r>
            <a:r>
              <a:rPr lang="ru-RU" altLang="ru-RU" sz="1500" kern="0" dirty="0" smtClean="0">
                <a:solidFill>
                  <a:schemeClr val="tx1"/>
                </a:solidFill>
              </a:rPr>
              <a:t>«город Махачкала» (474,2 тыс. </a:t>
            </a:r>
            <a:r>
              <a:rPr lang="ru-RU" altLang="ru-RU" sz="1500" kern="0" dirty="0" err="1" smtClean="0">
                <a:solidFill>
                  <a:schemeClr val="tx1"/>
                </a:solidFill>
              </a:rPr>
              <a:t>кв.м</a:t>
            </a:r>
            <a:r>
              <a:rPr lang="ru-RU" altLang="ru-RU" sz="1500" kern="0" dirty="0" smtClean="0">
                <a:solidFill>
                  <a:schemeClr val="tx1"/>
                </a:solidFill>
              </a:rPr>
              <a:t>,) </a:t>
            </a:r>
            <a:r>
              <a:rPr lang="ru-RU" altLang="ru-RU" sz="1500" kern="0" dirty="0">
                <a:solidFill>
                  <a:schemeClr val="tx1"/>
                </a:solidFill>
              </a:rPr>
              <a:t>и </a:t>
            </a:r>
            <a:r>
              <a:rPr lang="ru-RU" altLang="ru-RU" sz="1500" kern="0" dirty="0" smtClean="0">
                <a:solidFill>
                  <a:schemeClr val="tx1"/>
                </a:solidFill>
              </a:rPr>
              <a:t>«город Избербаш» 90,0 тыс. </a:t>
            </a:r>
            <a:r>
              <a:rPr lang="ru-RU" altLang="ru-RU" sz="1500" kern="0" dirty="0" err="1" smtClean="0">
                <a:solidFill>
                  <a:schemeClr val="tx1"/>
                </a:solidFill>
              </a:rPr>
              <a:t>кв.м</a:t>
            </a:r>
            <a:r>
              <a:rPr lang="ru-RU" altLang="ru-RU" sz="1500" kern="0" dirty="0" smtClean="0">
                <a:solidFill>
                  <a:schemeClr val="tx1"/>
                </a:solidFill>
              </a:rPr>
              <a:t>.). Снижение данного показателя отмечено в 8 муниципальных образованиях.</a:t>
            </a:r>
            <a:endParaRPr lang="ru-RU" altLang="ru-RU" sz="1500" kern="0" dirty="0">
              <a:solidFill>
                <a:schemeClr val="tx1"/>
              </a:solidFill>
            </a:endParaRPr>
          </a:p>
        </p:txBody>
      </p:sp>
      <p:graphicFrame>
        <p:nvGraphicFramePr>
          <p:cNvPr id="73732" name="Object 7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06106025"/>
              </p:ext>
            </p:extLst>
          </p:nvPr>
        </p:nvGraphicFramePr>
        <p:xfrm>
          <a:off x="846138" y="1944688"/>
          <a:ext cx="2813050" cy="12237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59" name="Лист" r:id="rId3" imgW="3581423" imgH="1438290" progId="Excel.Sheet.8">
                  <p:embed/>
                </p:oleObj>
              </mc:Choice>
              <mc:Fallback>
                <p:oleObj name="Лист" r:id="rId3" imgW="3581423" imgH="1438290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138" y="1944688"/>
                        <a:ext cx="2813050" cy="12237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4" name="Rectangle 5"/>
          <p:cNvSpPr>
            <a:spLocks noChangeArrowheads="1"/>
          </p:cNvSpPr>
          <p:nvPr/>
        </p:nvSpPr>
        <p:spPr bwMode="auto">
          <a:xfrm>
            <a:off x="228566" y="936154"/>
            <a:ext cx="4261463" cy="891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55" tIns="43278" rIns="86555" bIns="4327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altLang="ru-RU" sz="1100" i="1" dirty="0">
              <a:solidFill>
                <a:srgbClr val="000000"/>
              </a:solidFill>
              <a:latin typeface="+mn-lt"/>
            </a:endParaRPr>
          </a:p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Площадь земельных участков, предоставленных для строительства, в отношении которых с даты принятия решения о предоставлении земельного участка  не было получено разрешение на ввод в эксплуатацию объектов жилищного строительства - в течение з лет, </a:t>
            </a:r>
            <a:r>
              <a:rPr lang="ru-RU" altLang="ru-RU" sz="1100" i="1" dirty="0" smtClean="0">
                <a:solidFill>
                  <a:srgbClr val="000000"/>
                </a:solidFill>
                <a:latin typeface="+mn-lt"/>
              </a:rPr>
              <a:t>кв. </a:t>
            </a:r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м</a:t>
            </a:r>
          </a:p>
          <a:p>
            <a:pPr algn="ctr" eaLnBrk="1" hangingPunct="1"/>
            <a:endParaRPr lang="ru-RU" altLang="ru-RU" sz="1100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3736" name="AutoShape 13" descr="http://minec-rd.ru/msu/index.php?page=view&amp;action=map&amp;yid=6&amp;gid=-1&amp;mid=69&amp;map_value_1=100000&amp;map_value_2=50000&amp;map_value_3=500"/>
          <p:cNvSpPr>
            <a:spLocks noChangeAspect="1" noChangeArrowheads="1"/>
          </p:cNvSpPr>
          <p:nvPr/>
        </p:nvSpPr>
        <p:spPr bwMode="auto">
          <a:xfrm>
            <a:off x="162608" y="-173862"/>
            <a:ext cx="294528" cy="29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40" tIns="43320" rIns="86640" bIns="43320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840810"/>
            <a:ext cx="416597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51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57725" name="Picture 1405" descr="D:\ДОКУМЕНТЫ 2019 ГОД\ОЦЕНКА ЭФФЕКТИВНОСТИ ОМСУ\СВОДНЫЙ ДОКЛАД\Карты\разреш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5" y="3240410"/>
            <a:ext cx="393202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19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9"/>
          <p:cNvSpPr>
            <a:spLocks noChangeArrowheads="1"/>
          </p:cNvSpPr>
          <p:nvPr/>
        </p:nvSpPr>
        <p:spPr bwMode="auto">
          <a:xfrm>
            <a:off x="2" y="3574"/>
            <a:ext cx="10211554" cy="43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847" tIns="49423" rIns="98847" bIns="49423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altLang="ru-RU" sz="2200" b="1" dirty="0" smtClean="0">
                <a:solidFill>
                  <a:srgbClr val="000000"/>
                </a:solidFill>
                <a:latin typeface="+mn-lt"/>
              </a:rPr>
              <a:t>7. </a:t>
            </a:r>
            <a:r>
              <a:rPr lang="ru-RU" altLang="ru-RU" sz="2200" b="1" dirty="0" err="1" smtClean="0">
                <a:solidFill>
                  <a:srgbClr val="000000"/>
                </a:solidFill>
                <a:latin typeface="+mn-lt"/>
              </a:rPr>
              <a:t>Жилищно</a:t>
            </a:r>
            <a:r>
              <a:rPr lang="ru-RU" altLang="ru-RU" sz="2200" b="1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2200" b="1" dirty="0">
                <a:solidFill>
                  <a:srgbClr val="000000"/>
                </a:solidFill>
                <a:latin typeface="+mn-lt"/>
              </a:rPr>
              <a:t>– коммунальное хозяйство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55824" y="610381"/>
            <a:ext cx="10085597" cy="81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51" tIns="49376" rIns="98751" bIns="49376" anchor="ctr"/>
          <a:lstStyle>
            <a:lvl1pPr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700" b="1" i="1" dirty="0">
                <a:latin typeface="+mn-lt"/>
              </a:rPr>
              <a:t>Доля многоквартирных домов, в которых собственники помещений выбрали и реализуют один из способов управления многоквартирными домами, в общем числе многоквартирных домов,  в которых собственники помещений должны выбрать способ  управления  данными домами 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83612" y="1425026"/>
            <a:ext cx="4271434" cy="119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51" tIns="49376" rIns="98751" bIns="49376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endParaRPr lang="ru-RU" altLang="ru-RU" sz="1100" i="1" dirty="0">
              <a:solidFill>
                <a:srgbClr val="000000"/>
              </a:solidFill>
              <a:latin typeface="+mn-lt"/>
            </a:endParaRPr>
          </a:p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Доля многоквартирных домов , в которых собственники помещений выбрали и реализуют один из способов управления многоквартирными домами, в общем числе многоквартирных домов,  в которых собственники помещений должны выбрать способ управления данными домами, %</a:t>
            </a:r>
          </a:p>
          <a:p>
            <a:pPr algn="ctr" eaLnBrk="1" hangingPunct="1"/>
            <a:endParaRPr lang="ru-RU" altLang="ru-RU" sz="1100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4817747" y="1435627"/>
            <a:ext cx="5101300" cy="5405183"/>
          </a:xfrm>
          <a:prstGeom prst="rect">
            <a:avLst/>
          </a:prstGeom>
        </p:spPr>
        <p:txBody>
          <a:bodyPr vert="horz" lIns="86700" tIns="43350" rIns="86700" bIns="43350">
            <a:normAutofit fontScale="92500" lnSpcReduction="2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94582" algn="just" defTabSz="1180667">
              <a:spcBef>
                <a:spcPts val="0"/>
              </a:spcBef>
              <a:buNone/>
              <a:defRPr/>
            </a:pPr>
            <a:endParaRPr lang="ru-RU" sz="1300" dirty="0" smtClean="0"/>
          </a:p>
          <a:p>
            <a:pPr marL="0" indent="494582" algn="just" defTabSz="1180667">
              <a:spcBef>
                <a:spcPts val="0"/>
              </a:spcBef>
              <a:buNone/>
              <a:defRPr/>
            </a:pPr>
            <a:r>
              <a:rPr lang="ru-RU" sz="1400" dirty="0" smtClean="0"/>
              <a:t>В  30 </a:t>
            </a:r>
            <a:r>
              <a:rPr lang="ru-RU" sz="1400" dirty="0"/>
              <a:t>муниципальных </a:t>
            </a:r>
            <a:r>
              <a:rPr lang="ru-RU" sz="1400" dirty="0" smtClean="0"/>
              <a:t>образованиях  </a:t>
            </a:r>
            <a:r>
              <a:rPr lang="ru-RU" sz="1400" b="1" dirty="0"/>
              <a:t>доля многоквартирных домов, в которых собственники помещений выбрали и реализуют один из способов управления многоквартирными домами, в общем числе многоквартирных домов, в которых собственники помещений должны выбрать способ управления данными домами</a:t>
            </a:r>
            <a:r>
              <a:rPr lang="ru-RU" sz="1400" dirty="0"/>
              <a:t>  в </a:t>
            </a:r>
            <a:r>
              <a:rPr lang="ru-RU" sz="1400" dirty="0" smtClean="0"/>
              <a:t>2018 </a:t>
            </a:r>
            <a:r>
              <a:rPr lang="ru-RU" sz="1400" dirty="0"/>
              <a:t>году составила 100</a:t>
            </a:r>
            <a:r>
              <a:rPr lang="ru-RU" sz="1400" dirty="0" smtClean="0"/>
              <a:t>%.</a:t>
            </a:r>
          </a:p>
          <a:p>
            <a:pPr marL="0" indent="494582" algn="just" defTabSz="1180667">
              <a:spcBef>
                <a:spcPts val="0"/>
              </a:spcBef>
              <a:buNone/>
              <a:defRPr/>
            </a:pPr>
            <a:endParaRPr lang="ru-RU" sz="1400" dirty="0" smtClean="0"/>
          </a:p>
          <a:p>
            <a:pPr marL="0" indent="494582" algn="just" defTabSz="1180667">
              <a:spcBef>
                <a:spcPts val="0"/>
              </a:spcBef>
              <a:buNone/>
              <a:defRPr/>
            </a:pPr>
            <a:r>
              <a:rPr lang="ru-RU" sz="1400" dirty="0" smtClean="0"/>
              <a:t>В 2018 </a:t>
            </a:r>
            <a:r>
              <a:rPr lang="ru-RU" sz="1400" dirty="0"/>
              <a:t>году </a:t>
            </a:r>
            <a:r>
              <a:rPr lang="ru-RU" sz="1400" dirty="0" smtClean="0"/>
              <a:t>отмечено снижение </a:t>
            </a:r>
            <a:r>
              <a:rPr lang="ru-RU" sz="1400" dirty="0"/>
              <a:t>значения </a:t>
            </a:r>
            <a:r>
              <a:rPr lang="ru-RU" sz="1400" dirty="0" smtClean="0"/>
              <a:t> данного показателя МО «город Хасавюрт, «город Буйнакск», «город Избербаш», «город </a:t>
            </a:r>
            <a:r>
              <a:rPr lang="ru-RU" sz="1400" dirty="0" err="1" smtClean="0"/>
              <a:t>Кизилюрт</a:t>
            </a:r>
            <a:r>
              <a:rPr lang="ru-RU" sz="1400" dirty="0" smtClean="0"/>
              <a:t>», «город Каспийск»,  «город Дагестанские Огни», «город Дербент», «</a:t>
            </a:r>
            <a:r>
              <a:rPr lang="ru-RU" sz="1400" dirty="0" err="1" smtClean="0"/>
              <a:t>Дахадаевский</a:t>
            </a:r>
            <a:r>
              <a:rPr lang="ru-RU" sz="1400" dirty="0" smtClean="0"/>
              <a:t> район»,  «</a:t>
            </a:r>
            <a:r>
              <a:rPr lang="ru-RU" sz="1400" dirty="0" err="1" smtClean="0"/>
              <a:t>Кумторкалинский</a:t>
            </a:r>
            <a:r>
              <a:rPr lang="ru-RU" sz="1400" dirty="0" smtClean="0"/>
              <a:t> район», наиболее значительно в МО «</a:t>
            </a:r>
            <a:r>
              <a:rPr lang="ru-RU" sz="1400" dirty="0" err="1" smtClean="0"/>
              <a:t>Дахадаевский</a:t>
            </a:r>
            <a:r>
              <a:rPr lang="ru-RU" sz="1400" dirty="0" smtClean="0"/>
              <a:t>  район» (на 27 </a:t>
            </a:r>
            <a:r>
              <a:rPr lang="ru-RU" sz="1400" dirty="0" err="1" smtClean="0"/>
              <a:t>п.п</a:t>
            </a:r>
            <a:r>
              <a:rPr lang="ru-RU" sz="1400" dirty="0" smtClean="0"/>
              <a:t>.).</a:t>
            </a:r>
            <a:endParaRPr lang="ru-RU" sz="1400" dirty="0"/>
          </a:p>
          <a:p>
            <a:pPr marL="0" indent="494582" algn="just" defTabSz="1180667">
              <a:spcBef>
                <a:spcPts val="0"/>
              </a:spcBef>
              <a:buNone/>
              <a:defRPr/>
            </a:pPr>
            <a:endParaRPr lang="ru-RU" sz="1400" dirty="0"/>
          </a:p>
          <a:p>
            <a:pPr marL="0" indent="494582" algn="just" defTabSz="1180667">
              <a:spcBef>
                <a:spcPts val="0"/>
              </a:spcBef>
              <a:buNone/>
              <a:defRPr/>
            </a:pPr>
            <a:r>
              <a:rPr lang="ru-RU" sz="1400" dirty="0" smtClean="0"/>
              <a:t>Улучшили значение  </a:t>
            </a:r>
            <a:r>
              <a:rPr lang="ru-RU" sz="1400" dirty="0"/>
              <a:t>данного показателя  </a:t>
            </a:r>
            <a:r>
              <a:rPr lang="ru-RU" sz="1400" dirty="0" smtClean="0"/>
              <a:t>в МО «Ногайский район» (с 65,3% до 100%)  и «Дербентский район»  (с 84,4% до 94,7%).</a:t>
            </a:r>
            <a:endParaRPr lang="ru-RU" sz="1400" dirty="0"/>
          </a:p>
          <a:p>
            <a:pPr marL="0" indent="494582" algn="just" defTabSz="1180667">
              <a:spcBef>
                <a:spcPts val="0"/>
              </a:spcBef>
              <a:buNone/>
              <a:defRPr/>
            </a:pPr>
            <a:endParaRPr lang="ru-RU" sz="1400" dirty="0" smtClean="0"/>
          </a:p>
          <a:p>
            <a:pPr marL="0" indent="494582" algn="just" defTabSz="1180667">
              <a:spcBef>
                <a:spcPts val="0"/>
              </a:spcBef>
              <a:buNone/>
              <a:defRPr/>
            </a:pPr>
            <a:r>
              <a:rPr lang="ru-RU" sz="1400" dirty="0" smtClean="0"/>
              <a:t>В 39 </a:t>
            </a:r>
            <a:r>
              <a:rPr lang="ru-RU" sz="1400" dirty="0"/>
              <a:t>муниципальных образованиях доля организаций коммунального комплекса, осуществляющих производство товаров, оказание услуг по водо-, тепло-, газо-, электроснабжению, водоотведению, очистке сточных вод, утилизации (захоронению) твердых бытовых отходов и использующих объекты коммунальной  инфраструктуры на праве частной собственности по договору аренды или концессии, участие Республики Дагестан и (или) городского округа (муниципального района) в уставном капитале которых составляет не более 25 процентов, в общем числе организаций коммунального комплекса, осуществляющих свою деятельность городского округа (муниципального района</a:t>
            </a:r>
            <a:r>
              <a:rPr lang="ru-RU" sz="1400" dirty="0" smtClean="0"/>
              <a:t>),  </a:t>
            </a:r>
            <a:r>
              <a:rPr lang="ru-RU" sz="1400" dirty="0"/>
              <a:t>составила 100</a:t>
            </a:r>
            <a:r>
              <a:rPr lang="ru-RU" sz="1400" dirty="0" smtClean="0"/>
              <a:t>%. Рост </a:t>
            </a:r>
            <a:r>
              <a:rPr lang="ru-RU" sz="1400" dirty="0"/>
              <a:t>показателя в </a:t>
            </a:r>
            <a:r>
              <a:rPr lang="ru-RU" sz="1400" dirty="0" smtClean="0"/>
              <a:t>2018 </a:t>
            </a:r>
            <a:r>
              <a:rPr lang="ru-RU" sz="1400" dirty="0"/>
              <a:t>году отмечен в МО </a:t>
            </a:r>
            <a:r>
              <a:rPr lang="ru-RU" sz="1400" dirty="0" smtClean="0"/>
              <a:t>«город Южно-Сухокумск» и «город Кизляр»  (на 3 </a:t>
            </a:r>
            <a:r>
              <a:rPr lang="ru-RU" sz="1400" dirty="0" err="1" smtClean="0"/>
              <a:t>п.п</a:t>
            </a:r>
            <a:r>
              <a:rPr lang="ru-RU" sz="1400" dirty="0" smtClean="0"/>
              <a:t>), снижение – в МО «</a:t>
            </a:r>
            <a:r>
              <a:rPr lang="ru-RU" sz="1400" dirty="0" err="1" smtClean="0"/>
              <a:t>Сергокалинский</a:t>
            </a:r>
            <a:r>
              <a:rPr lang="ru-RU" sz="1400" dirty="0" smtClean="0"/>
              <a:t> район» и «город Каспийск» (на 33 и 43,9 </a:t>
            </a:r>
            <a:r>
              <a:rPr lang="ru-RU" sz="1400" dirty="0" err="1" smtClean="0"/>
              <a:t>п.п</a:t>
            </a:r>
            <a:r>
              <a:rPr lang="ru-RU" sz="1400" dirty="0" smtClean="0"/>
              <a:t>.). </a:t>
            </a:r>
            <a:endParaRPr lang="ru-RU" sz="1400" dirty="0">
              <a:solidFill>
                <a:srgbClr val="443329"/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847039" y="6840810"/>
            <a:ext cx="488605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52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65538" name="Picture 2" descr="D:\ДОКУМЕНТЫ 2019 ГОД\ОЦЕНКА ЭФФЕКТИВНОСТИ ОМСУ\СВОДНЫЙ ДОКЛАД\Карты\мкд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7" y="2632131"/>
            <a:ext cx="4259740" cy="405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90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90141" y="335878"/>
            <a:ext cx="9862888" cy="528268"/>
          </a:xfrm>
          <a:prstGeom prst="rect">
            <a:avLst/>
          </a:prstGeom>
        </p:spPr>
        <p:txBody>
          <a:bodyPr vert="horz" lIns="0" tIns="43350" rIns="0" bIns="0" anchor="b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Доля многоквартирных домов, расположенных на земельных участках, в отношении которых осуществлен государственный кадастровый учет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90141" y="1008162"/>
            <a:ext cx="3796258" cy="84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51" tIns="49376" rIns="98751" bIns="49376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Доля многоквартирных домов, расположенных на земельных участках, в отношении которых осуществлен государственный кадастровый учет, %</a:t>
            </a:r>
          </a:p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565700" y="864146"/>
            <a:ext cx="5353347" cy="6195850"/>
          </a:xfrm>
          <a:prstGeom prst="rect">
            <a:avLst/>
          </a:prstGeom>
        </p:spPr>
        <p:txBody>
          <a:bodyPr vert="horz" lIns="86700" tIns="43350" rIns="86700" bIns="43350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09128" algn="just" defTabSz="866388">
              <a:spcBef>
                <a:spcPct val="0"/>
              </a:spcBef>
              <a:buClr>
                <a:srgbClr val="4F81BD"/>
              </a:buClr>
              <a:buSzPct val="70000"/>
              <a:buNone/>
            </a:pPr>
            <a:endParaRPr lang="ru-RU" altLang="ru-RU" sz="1300" dirty="0" smtClean="0">
              <a:solidFill>
                <a:srgbClr val="000000"/>
              </a:solidFill>
            </a:endParaRPr>
          </a:p>
          <a:p>
            <a:pPr marL="0" indent="409128" algn="just" defTabSz="866388">
              <a:spcBef>
                <a:spcPct val="0"/>
              </a:spcBef>
              <a:buClr>
                <a:srgbClr val="4F81BD"/>
              </a:buClr>
              <a:buSzPct val="70000"/>
              <a:buNone/>
            </a:pPr>
            <a:r>
              <a:rPr lang="ru-RU" altLang="ru-RU" sz="1300" dirty="0" smtClean="0">
                <a:solidFill>
                  <a:srgbClr val="000000"/>
                </a:solidFill>
              </a:rPr>
              <a:t>По </a:t>
            </a:r>
            <a:r>
              <a:rPr lang="ru-RU" altLang="ru-RU" sz="1300" dirty="0">
                <a:solidFill>
                  <a:srgbClr val="000000"/>
                </a:solidFill>
              </a:rPr>
              <a:t>сравнению с </a:t>
            </a:r>
            <a:r>
              <a:rPr lang="ru-RU" altLang="ru-RU" sz="1300" dirty="0" smtClean="0">
                <a:solidFill>
                  <a:srgbClr val="000000"/>
                </a:solidFill>
              </a:rPr>
              <a:t>2018 </a:t>
            </a:r>
            <a:r>
              <a:rPr lang="ru-RU" altLang="ru-RU" sz="1300" dirty="0">
                <a:solidFill>
                  <a:srgbClr val="000000"/>
                </a:solidFill>
              </a:rPr>
              <a:t>годом в отчетном году </a:t>
            </a:r>
            <a:r>
              <a:rPr lang="ru-RU" altLang="ru-RU" sz="1300" b="1" dirty="0">
                <a:solidFill>
                  <a:srgbClr val="000000"/>
                </a:solidFill>
              </a:rPr>
              <a:t>доля многоквартирных домов, расположенных на земельных участках, в отношении которых осуществлен государственный кадастровый учет</a:t>
            </a:r>
            <a:r>
              <a:rPr lang="ru-RU" altLang="ru-RU" sz="1300" dirty="0">
                <a:solidFill>
                  <a:srgbClr val="000000"/>
                </a:solidFill>
              </a:rPr>
              <a:t> в среднем по муниципальным образованиям </a:t>
            </a:r>
            <a:r>
              <a:rPr lang="ru-RU" altLang="ru-RU" sz="1300" dirty="0" smtClean="0">
                <a:solidFill>
                  <a:srgbClr val="000000"/>
                </a:solidFill>
              </a:rPr>
              <a:t> увеличилась на 2,4 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п.п</a:t>
            </a:r>
            <a:r>
              <a:rPr lang="ru-RU" altLang="ru-RU" sz="1300" dirty="0" smtClean="0">
                <a:solidFill>
                  <a:srgbClr val="000000"/>
                </a:solidFill>
              </a:rPr>
              <a:t>. и </a:t>
            </a:r>
            <a:r>
              <a:rPr lang="ru-RU" altLang="ru-RU" sz="1300" dirty="0">
                <a:solidFill>
                  <a:srgbClr val="000000"/>
                </a:solidFill>
              </a:rPr>
              <a:t>составила </a:t>
            </a:r>
            <a:r>
              <a:rPr lang="ru-RU" altLang="ru-RU" sz="1300" dirty="0" smtClean="0">
                <a:solidFill>
                  <a:srgbClr val="000000"/>
                </a:solidFill>
              </a:rPr>
              <a:t>51,6%. </a:t>
            </a:r>
            <a:endParaRPr lang="ru-RU" altLang="ru-RU" sz="1300" dirty="0">
              <a:solidFill>
                <a:srgbClr val="000000"/>
              </a:solidFill>
            </a:endParaRPr>
          </a:p>
          <a:p>
            <a:pPr marL="0" indent="409128" algn="just" defTabSz="866388">
              <a:spcBef>
                <a:spcPct val="0"/>
              </a:spcBef>
              <a:buClr>
                <a:srgbClr val="4F81BD"/>
              </a:buClr>
              <a:buSzPct val="70000"/>
              <a:buNone/>
            </a:pPr>
            <a:r>
              <a:rPr lang="ru-RU" altLang="ru-RU" sz="1300" dirty="0">
                <a:solidFill>
                  <a:srgbClr val="000000"/>
                </a:solidFill>
              </a:rPr>
              <a:t>Доля многоквартирных домов, расположенных на земельных участках, в отношении которых осуществлен государственный кадастровый учет увеличилась  в </a:t>
            </a:r>
            <a:r>
              <a:rPr lang="ru-RU" altLang="ru-RU" sz="1300" dirty="0" smtClean="0">
                <a:solidFill>
                  <a:srgbClr val="000000"/>
                </a:solidFill>
              </a:rPr>
              <a:t>13  </a:t>
            </a:r>
            <a:r>
              <a:rPr lang="ru-RU" altLang="ru-RU" sz="1300" dirty="0">
                <a:solidFill>
                  <a:srgbClr val="000000"/>
                </a:solidFill>
              </a:rPr>
              <a:t>муниципальных образованиях, в том числе наиболее существенно   в МО </a:t>
            </a:r>
            <a:r>
              <a:rPr lang="ru-RU" altLang="ru-RU" sz="1300" dirty="0" smtClean="0">
                <a:solidFill>
                  <a:srgbClr val="000000"/>
                </a:solidFill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Тарумовский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</a:t>
            </a:r>
            <a:r>
              <a:rPr lang="ru-RU" altLang="ru-RU" sz="1300" dirty="0">
                <a:solidFill>
                  <a:srgbClr val="000000"/>
                </a:solidFill>
              </a:rPr>
              <a:t>район»  (на </a:t>
            </a:r>
            <a:r>
              <a:rPr lang="ru-RU" altLang="ru-RU" sz="1300" dirty="0" smtClean="0">
                <a:solidFill>
                  <a:srgbClr val="000000"/>
                </a:solidFill>
              </a:rPr>
              <a:t>92,5 </a:t>
            </a:r>
            <a:r>
              <a:rPr lang="ru-RU" altLang="ru-RU" sz="1300" dirty="0" err="1">
                <a:solidFill>
                  <a:srgbClr val="000000"/>
                </a:solidFill>
              </a:rPr>
              <a:t>п.п</a:t>
            </a:r>
            <a:r>
              <a:rPr lang="ru-RU" altLang="ru-RU" sz="1300" dirty="0">
                <a:solidFill>
                  <a:srgbClr val="000000"/>
                </a:solidFill>
              </a:rPr>
              <a:t>.), </a:t>
            </a:r>
            <a:r>
              <a:rPr lang="ru-RU" altLang="ru-RU" sz="1300" dirty="0" smtClean="0">
                <a:solidFill>
                  <a:srgbClr val="000000"/>
                </a:solidFill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Каякентский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</a:t>
            </a:r>
            <a:r>
              <a:rPr lang="ru-RU" altLang="ru-RU" sz="1300" dirty="0">
                <a:solidFill>
                  <a:srgbClr val="000000"/>
                </a:solidFill>
              </a:rPr>
              <a:t>район»  (на </a:t>
            </a:r>
            <a:r>
              <a:rPr lang="ru-RU" altLang="ru-RU" sz="1300" dirty="0" smtClean="0">
                <a:solidFill>
                  <a:srgbClr val="000000"/>
                </a:solidFill>
              </a:rPr>
              <a:t>81,0 </a:t>
            </a:r>
            <a:r>
              <a:rPr lang="ru-RU" altLang="ru-RU" sz="1300" dirty="0" err="1">
                <a:solidFill>
                  <a:srgbClr val="000000"/>
                </a:solidFill>
              </a:rPr>
              <a:t>п.п</a:t>
            </a:r>
            <a:r>
              <a:rPr lang="ru-RU" altLang="ru-RU" sz="1300" dirty="0">
                <a:solidFill>
                  <a:srgbClr val="000000"/>
                </a:solidFill>
              </a:rPr>
              <a:t>.)  и </a:t>
            </a:r>
            <a:r>
              <a:rPr lang="ru-RU" altLang="ru-RU" sz="1300" dirty="0" smtClean="0">
                <a:solidFill>
                  <a:srgbClr val="000000"/>
                </a:solidFill>
              </a:rPr>
              <a:t>«Сулейман - 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Стальский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 </a:t>
            </a:r>
            <a:r>
              <a:rPr lang="ru-RU" altLang="ru-RU" sz="1300" dirty="0">
                <a:solidFill>
                  <a:srgbClr val="000000"/>
                </a:solidFill>
              </a:rPr>
              <a:t>район» (на </a:t>
            </a:r>
            <a:r>
              <a:rPr lang="ru-RU" altLang="ru-RU" sz="1300" dirty="0" smtClean="0">
                <a:solidFill>
                  <a:srgbClr val="000000"/>
                </a:solidFill>
              </a:rPr>
              <a:t>68,0  </a:t>
            </a:r>
            <a:r>
              <a:rPr lang="ru-RU" altLang="ru-RU" sz="1300" dirty="0" err="1">
                <a:solidFill>
                  <a:srgbClr val="000000"/>
                </a:solidFill>
              </a:rPr>
              <a:t>п.п</a:t>
            </a:r>
            <a:r>
              <a:rPr lang="ru-RU" altLang="ru-RU" sz="1300" dirty="0">
                <a:solidFill>
                  <a:srgbClr val="000000"/>
                </a:solidFill>
              </a:rPr>
              <a:t>.). </a:t>
            </a:r>
          </a:p>
          <a:p>
            <a:pPr marL="0" indent="409128" algn="just" defTabSz="866388">
              <a:spcBef>
                <a:spcPct val="0"/>
              </a:spcBef>
              <a:buClr>
                <a:srgbClr val="4F81BD"/>
              </a:buClr>
              <a:buSzPct val="70000"/>
              <a:buNone/>
            </a:pPr>
            <a:r>
              <a:rPr lang="ru-RU" altLang="ru-RU" sz="1300" dirty="0">
                <a:solidFill>
                  <a:srgbClr val="000000"/>
                </a:solidFill>
              </a:rPr>
              <a:t>Снижение показателя отмечено  в МО </a:t>
            </a:r>
            <a:r>
              <a:rPr lang="ru-RU" altLang="ru-RU" sz="1300" dirty="0" smtClean="0">
                <a:solidFill>
                  <a:srgbClr val="000000"/>
                </a:solidFill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Хунзахский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</a:t>
            </a:r>
            <a:r>
              <a:rPr lang="ru-RU" altLang="ru-RU" sz="1300" dirty="0">
                <a:solidFill>
                  <a:srgbClr val="000000"/>
                </a:solidFill>
              </a:rPr>
              <a:t>район» (на </a:t>
            </a:r>
            <a:r>
              <a:rPr lang="ru-RU" altLang="ru-RU" sz="1300" dirty="0" smtClean="0">
                <a:solidFill>
                  <a:srgbClr val="000000"/>
                </a:solidFill>
              </a:rPr>
              <a:t>66,7 </a:t>
            </a:r>
            <a:r>
              <a:rPr lang="ru-RU" altLang="ru-RU" sz="1300" dirty="0" err="1">
                <a:solidFill>
                  <a:srgbClr val="000000"/>
                </a:solidFill>
              </a:rPr>
              <a:t>п.п</a:t>
            </a:r>
            <a:r>
              <a:rPr lang="ru-RU" altLang="ru-RU" sz="1300" dirty="0">
                <a:solidFill>
                  <a:srgbClr val="000000"/>
                </a:solidFill>
              </a:rPr>
              <a:t>.) и </a:t>
            </a:r>
            <a:r>
              <a:rPr lang="ru-RU" altLang="ru-RU" sz="1300" dirty="0" smtClean="0">
                <a:solidFill>
                  <a:srgbClr val="000000"/>
                </a:solidFill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Рутульский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</a:t>
            </a:r>
            <a:r>
              <a:rPr lang="ru-RU" altLang="ru-RU" sz="1300" dirty="0">
                <a:solidFill>
                  <a:srgbClr val="000000"/>
                </a:solidFill>
              </a:rPr>
              <a:t>район» (на </a:t>
            </a:r>
            <a:r>
              <a:rPr lang="ru-RU" altLang="ru-RU" sz="1300" dirty="0" smtClean="0">
                <a:solidFill>
                  <a:srgbClr val="000000"/>
                </a:solidFill>
              </a:rPr>
              <a:t>52,0 </a:t>
            </a:r>
            <a:r>
              <a:rPr lang="ru-RU" altLang="ru-RU" sz="1300" dirty="0" err="1">
                <a:solidFill>
                  <a:srgbClr val="000000"/>
                </a:solidFill>
              </a:rPr>
              <a:t>п.п</a:t>
            </a:r>
            <a:r>
              <a:rPr lang="ru-RU" altLang="ru-RU" sz="1300" dirty="0">
                <a:solidFill>
                  <a:srgbClr val="000000"/>
                </a:solidFill>
              </a:rPr>
              <a:t>.). Снижение показателя связано  с  уточнением данных по сельским поселениям. </a:t>
            </a:r>
          </a:p>
          <a:p>
            <a:pPr marL="0" indent="409128" algn="just" defTabSz="866388">
              <a:spcBef>
                <a:spcPct val="0"/>
              </a:spcBef>
              <a:buClr>
                <a:srgbClr val="4F81BD"/>
              </a:buClr>
              <a:buSzPct val="70000"/>
              <a:buNone/>
            </a:pPr>
            <a:r>
              <a:rPr lang="ru-RU" altLang="ru-RU" sz="1300" dirty="0">
                <a:solidFill>
                  <a:srgbClr val="000000"/>
                </a:solidFill>
              </a:rPr>
              <a:t>Максимальное значение показателя (100%) зафиксировано в 13 муниципальных образованиях.</a:t>
            </a:r>
          </a:p>
          <a:p>
            <a:pPr marL="0" indent="409128" algn="just" defTabSz="866388">
              <a:spcBef>
                <a:spcPct val="0"/>
              </a:spcBef>
              <a:buClr>
                <a:srgbClr val="4F81BD"/>
              </a:buClr>
              <a:buSzPct val="70000"/>
              <a:buNone/>
            </a:pPr>
            <a:r>
              <a:rPr lang="ru-RU" altLang="ru-RU" sz="1300" dirty="0">
                <a:solidFill>
                  <a:srgbClr val="000000"/>
                </a:solidFill>
              </a:rPr>
              <a:t>В муниципальных образованиях продолжается работа по   постановке  на кадастровый  учет  земельных участков, на которых расположены   многоквартирные дома.</a:t>
            </a:r>
          </a:p>
          <a:p>
            <a:pPr marL="0" indent="409128" algn="just" defTabSz="866388">
              <a:spcBef>
                <a:spcPct val="0"/>
              </a:spcBef>
              <a:buClr>
                <a:srgbClr val="4F81BD"/>
              </a:buClr>
              <a:buSzPct val="70000"/>
              <a:buNone/>
            </a:pPr>
            <a:r>
              <a:rPr lang="ru-RU" altLang="ru-RU" sz="1300" dirty="0">
                <a:solidFill>
                  <a:srgbClr val="000000"/>
                </a:solidFill>
              </a:rPr>
              <a:t>Активизация работы администраций муниципальных образований по  увеличению доли многоквартирных домов, расположенных на земельных участках, в отношении которых осуществлен государственный кадастровый учет,   позволит мобилизовать  дополнительные налоговые доходы  от объектов недвижимости (земельных участков, зданий, сооружений, помещений), по которым не определена налоговая база – стоимостная характеристика (кадастровая стоимость, нормативная цена, инвентаризационная стоимость) объекта, необходимая для его налогообложения.</a:t>
            </a:r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912818"/>
            <a:ext cx="416597" cy="2830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53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66562" name="Picture 2" descr="D:\ДОКУМЕНТЫ 2019 ГОД\ОЦЕНКА ЭФФЕКТИВНОСТИ ОМСУ\СВОДНЫЙ ДОКЛАД\Карты\кадастр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20" y="2016274"/>
            <a:ext cx="401228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78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49288" y="144463"/>
            <a:ext cx="9683750" cy="746125"/>
          </a:xfrm>
        </p:spPr>
        <p:txBody>
          <a:bodyPr lIns="98704" tIns="49350" rIns="98704" bIns="49350">
            <a:noAutofit/>
          </a:bodyPr>
          <a:lstStyle/>
          <a:p>
            <a:pPr algn="ctr" defTabSz="989164"/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Доля населения, получившего жилые помещения и улучшившего жилищные условия в отчетном году, в общей численности населения, состоящего на учете в качестве нуждающегося</a:t>
            </a:r>
            <a:br>
              <a:rPr lang="ru-RU" altLang="ru-RU" sz="1700" b="1" i="1" dirty="0">
                <a:solidFill>
                  <a:schemeClr val="tx1"/>
                </a:solidFill>
                <a:latin typeface="+mn-lt"/>
              </a:rPr>
            </a:br>
            <a:r>
              <a:rPr lang="ru-RU" altLang="ru-RU" sz="1700" b="1" i="1" dirty="0">
                <a:solidFill>
                  <a:schemeClr val="tx1"/>
                </a:solidFill>
                <a:latin typeface="+mn-lt"/>
              </a:rPr>
              <a:t> в жилых помещениях</a:t>
            </a:r>
          </a:p>
        </p:txBody>
      </p:sp>
      <p:sp>
        <p:nvSpPr>
          <p:cNvPr id="76804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4662463" y="1080170"/>
            <a:ext cx="5256584" cy="5688632"/>
          </a:xfrm>
        </p:spPr>
        <p:txBody>
          <a:bodyPr lIns="98704" tIns="49350" rIns="98704" bIns="49350">
            <a:normAutofit lnSpcReduction="10000"/>
          </a:bodyPr>
          <a:lstStyle/>
          <a:p>
            <a:pPr marL="0" indent="409128" algn="just" defTabSz="866388">
              <a:spcBef>
                <a:spcPct val="0"/>
              </a:spcBef>
              <a:buClr>
                <a:srgbClr val="4F81BD"/>
              </a:buClr>
              <a:buSzPct val="70000"/>
              <a:buNone/>
            </a:pPr>
            <a:endParaRPr lang="ru-RU" altLang="ru-RU" sz="1300" dirty="0" smtClean="0">
              <a:solidFill>
                <a:srgbClr val="000000"/>
              </a:solidFill>
            </a:endParaRPr>
          </a:p>
          <a:p>
            <a:pPr marL="0" indent="409128" algn="just" defTabSz="866388">
              <a:spcBef>
                <a:spcPct val="0"/>
              </a:spcBef>
              <a:buClr>
                <a:srgbClr val="4F81BD"/>
              </a:buClr>
              <a:buSzPct val="70000"/>
              <a:buNone/>
            </a:pPr>
            <a:r>
              <a:rPr lang="ru-RU" altLang="ru-RU" sz="1300" dirty="0" smtClean="0">
                <a:solidFill>
                  <a:srgbClr val="000000"/>
                </a:solidFill>
              </a:rPr>
              <a:t>Основным </a:t>
            </a:r>
            <a:r>
              <a:rPr lang="ru-RU" altLang="ru-RU" sz="1300" dirty="0">
                <a:solidFill>
                  <a:srgbClr val="000000"/>
                </a:solidFill>
              </a:rPr>
              <a:t>контингентом  граждан, стоящих на учете для улучшения жилищных условий в муниципальных </a:t>
            </a:r>
            <a:r>
              <a:rPr lang="ru-RU" altLang="ru-RU" sz="1300" dirty="0" smtClean="0">
                <a:solidFill>
                  <a:srgbClr val="000000"/>
                </a:solidFill>
              </a:rPr>
              <a:t>образованиях, </a:t>
            </a:r>
            <a:r>
              <a:rPr lang="ru-RU" altLang="ru-RU" sz="1300" dirty="0">
                <a:solidFill>
                  <a:srgbClr val="000000"/>
                </a:solidFill>
              </a:rPr>
              <a:t>являются участники Великой Отечественной войны </a:t>
            </a:r>
            <a:r>
              <a:rPr lang="ru-RU" altLang="ru-RU" sz="1300" dirty="0" smtClean="0">
                <a:solidFill>
                  <a:srgbClr val="000000"/>
                </a:solidFill>
              </a:rPr>
              <a:t>и  </a:t>
            </a:r>
            <a:r>
              <a:rPr lang="ru-RU" altLang="ru-RU" sz="1300" dirty="0">
                <a:solidFill>
                  <a:srgbClr val="000000"/>
                </a:solidFill>
              </a:rPr>
              <a:t>вдовы участников Великой Отечественной войны, молодые семьи, сироты, многодетные семьи, граждане, жилье которых  подлежит  сносу, учителя  и медицинские  </a:t>
            </a:r>
            <a:r>
              <a:rPr lang="ru-RU" altLang="ru-RU" sz="1300" dirty="0" smtClean="0">
                <a:solidFill>
                  <a:srgbClr val="000000"/>
                </a:solidFill>
              </a:rPr>
              <a:t>работники.  </a:t>
            </a:r>
            <a:endParaRPr lang="ru-RU" altLang="ru-RU" sz="1300" dirty="0">
              <a:solidFill>
                <a:srgbClr val="000000"/>
              </a:solidFill>
            </a:endParaRPr>
          </a:p>
          <a:p>
            <a:pPr marL="0" indent="409128" algn="just" defTabSz="866388">
              <a:spcBef>
                <a:spcPct val="0"/>
              </a:spcBef>
              <a:buClr>
                <a:srgbClr val="4F81BD"/>
              </a:buClr>
              <a:buSzPct val="70000"/>
              <a:buNone/>
            </a:pPr>
            <a:r>
              <a:rPr lang="ru-RU" altLang="ru-RU" sz="1300" dirty="0">
                <a:solidFill>
                  <a:srgbClr val="000000"/>
                </a:solidFill>
              </a:rPr>
              <a:t> В </a:t>
            </a:r>
            <a:r>
              <a:rPr lang="ru-RU" altLang="ru-RU" sz="1300" dirty="0" smtClean="0">
                <a:solidFill>
                  <a:srgbClr val="000000"/>
                </a:solidFill>
              </a:rPr>
              <a:t>2018 </a:t>
            </a:r>
            <a:r>
              <a:rPr lang="ru-RU" altLang="ru-RU" sz="1300" dirty="0">
                <a:solidFill>
                  <a:srgbClr val="000000"/>
                </a:solidFill>
              </a:rPr>
              <a:t>году  в </a:t>
            </a:r>
            <a:r>
              <a:rPr lang="ru-RU" altLang="ru-RU" sz="1300" dirty="0" smtClean="0">
                <a:solidFill>
                  <a:srgbClr val="000000"/>
                </a:solidFill>
              </a:rPr>
              <a:t>25 муниципальных </a:t>
            </a:r>
            <a:r>
              <a:rPr lang="ru-RU" altLang="ru-RU" sz="1300" dirty="0">
                <a:solidFill>
                  <a:srgbClr val="000000"/>
                </a:solidFill>
              </a:rPr>
              <a:t>образованиях республики </a:t>
            </a:r>
            <a:r>
              <a:rPr lang="ru-RU" altLang="ru-RU" sz="1300" b="1" dirty="0">
                <a:solidFill>
                  <a:srgbClr val="000000"/>
                </a:solidFill>
              </a:rPr>
              <a:t>доля   населения, получившего жилые помещения и улучшившего жилищные условия в отчетном году, в общей численности населения, состоящего на учете в качестве нуждающегося в жилых  </a:t>
            </a:r>
            <a:r>
              <a:rPr lang="ru-RU" altLang="ru-RU" sz="1300" b="1" dirty="0" smtClean="0">
                <a:solidFill>
                  <a:srgbClr val="000000"/>
                </a:solidFill>
              </a:rPr>
              <a:t>помещениях,</a:t>
            </a:r>
            <a:r>
              <a:rPr lang="ru-RU" altLang="ru-RU" sz="1300" dirty="0" smtClean="0">
                <a:solidFill>
                  <a:srgbClr val="000000"/>
                </a:solidFill>
              </a:rPr>
              <a:t>  увеличилась. Больше, </a:t>
            </a:r>
            <a:r>
              <a:rPr lang="ru-RU" altLang="ru-RU" sz="1300" dirty="0">
                <a:solidFill>
                  <a:srgbClr val="000000"/>
                </a:solidFill>
              </a:rPr>
              <a:t>чем в </a:t>
            </a:r>
            <a:r>
              <a:rPr lang="ru-RU" altLang="ru-RU" sz="1300" dirty="0" smtClean="0">
                <a:solidFill>
                  <a:srgbClr val="000000"/>
                </a:solidFill>
              </a:rPr>
              <a:t>остальных, </a:t>
            </a:r>
            <a:r>
              <a:rPr lang="ru-RU" altLang="ru-RU" sz="1300" dirty="0">
                <a:solidFill>
                  <a:srgbClr val="000000"/>
                </a:solidFill>
              </a:rPr>
              <a:t>увеличение показателя достигнуто в МО  </a:t>
            </a:r>
            <a:r>
              <a:rPr lang="ru-RU" altLang="ru-RU" sz="1300" dirty="0" smtClean="0">
                <a:solidFill>
                  <a:srgbClr val="000000"/>
                </a:solidFill>
              </a:rPr>
              <a:t>«Дербентский район» </a:t>
            </a:r>
            <a:r>
              <a:rPr lang="ru-RU" altLang="ru-RU" sz="1300" dirty="0">
                <a:solidFill>
                  <a:srgbClr val="000000"/>
                </a:solidFill>
              </a:rPr>
              <a:t>(на </a:t>
            </a:r>
            <a:r>
              <a:rPr lang="ru-RU" altLang="ru-RU" sz="1300" dirty="0" smtClean="0">
                <a:solidFill>
                  <a:srgbClr val="000000"/>
                </a:solidFill>
              </a:rPr>
              <a:t>24,0 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п.п</a:t>
            </a:r>
            <a:r>
              <a:rPr lang="ru-RU" altLang="ru-RU" sz="1300" dirty="0" smtClean="0">
                <a:solidFill>
                  <a:srgbClr val="000000"/>
                </a:solidFill>
              </a:rPr>
              <a:t>.),  «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Рутульский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</a:t>
            </a:r>
            <a:r>
              <a:rPr lang="ru-RU" altLang="ru-RU" sz="1300" dirty="0">
                <a:solidFill>
                  <a:srgbClr val="000000"/>
                </a:solidFill>
              </a:rPr>
              <a:t>район» (на  </a:t>
            </a:r>
            <a:r>
              <a:rPr lang="ru-RU" altLang="ru-RU" sz="1300" dirty="0" smtClean="0">
                <a:solidFill>
                  <a:srgbClr val="000000"/>
                </a:solidFill>
              </a:rPr>
              <a:t>18,0 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п.п</a:t>
            </a:r>
            <a:r>
              <a:rPr lang="ru-RU" altLang="ru-RU" sz="1300" dirty="0" smtClean="0">
                <a:solidFill>
                  <a:srgbClr val="000000"/>
                </a:solidFill>
              </a:rPr>
              <a:t>.), «Ногайский район» </a:t>
            </a:r>
            <a:r>
              <a:rPr lang="ru-RU" altLang="ru-RU" sz="1300" dirty="0">
                <a:solidFill>
                  <a:srgbClr val="000000"/>
                </a:solidFill>
              </a:rPr>
              <a:t>(на </a:t>
            </a:r>
            <a:r>
              <a:rPr lang="ru-RU" altLang="ru-RU" sz="1300" dirty="0" smtClean="0">
                <a:solidFill>
                  <a:srgbClr val="000000"/>
                </a:solidFill>
              </a:rPr>
              <a:t>13,0 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п.п</a:t>
            </a:r>
            <a:r>
              <a:rPr lang="ru-RU" altLang="ru-RU" sz="1300" dirty="0" smtClean="0">
                <a:solidFill>
                  <a:srgbClr val="000000"/>
                </a:solidFill>
              </a:rPr>
              <a:t>.),  «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Гумбетовский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 </a:t>
            </a:r>
            <a:r>
              <a:rPr lang="ru-RU" altLang="ru-RU" sz="1300" dirty="0">
                <a:solidFill>
                  <a:srgbClr val="000000"/>
                </a:solidFill>
              </a:rPr>
              <a:t>район» (на </a:t>
            </a:r>
            <a:r>
              <a:rPr lang="ru-RU" altLang="ru-RU" sz="1300" dirty="0" smtClean="0">
                <a:solidFill>
                  <a:srgbClr val="000000"/>
                </a:solidFill>
              </a:rPr>
              <a:t>10,2  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п.п</a:t>
            </a:r>
            <a:r>
              <a:rPr lang="ru-RU" altLang="ru-RU" sz="1300" dirty="0" smtClean="0">
                <a:solidFill>
                  <a:srgbClr val="000000"/>
                </a:solidFill>
              </a:rPr>
              <a:t>.),  «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Сергокалинский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район»  (на 5,7 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п.п</a:t>
            </a:r>
            <a:r>
              <a:rPr lang="ru-RU" altLang="ru-RU" sz="1300" dirty="0" smtClean="0">
                <a:solidFill>
                  <a:srgbClr val="000000"/>
                </a:solidFill>
              </a:rPr>
              <a:t>.) и «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Кулинский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район» (3,7 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п.п</a:t>
            </a:r>
            <a:r>
              <a:rPr lang="ru-RU" altLang="ru-RU" sz="1300" dirty="0" smtClean="0">
                <a:solidFill>
                  <a:srgbClr val="000000"/>
                </a:solidFill>
              </a:rPr>
              <a:t>.).</a:t>
            </a:r>
            <a:endParaRPr lang="ru-RU" altLang="ru-RU" sz="1300" dirty="0">
              <a:solidFill>
                <a:srgbClr val="000000"/>
              </a:solidFill>
            </a:endParaRPr>
          </a:p>
          <a:p>
            <a:pPr marL="0" indent="409128" algn="just" defTabSz="866388">
              <a:spcBef>
                <a:spcPct val="0"/>
              </a:spcBef>
              <a:buClr>
                <a:srgbClr val="4F81BD"/>
              </a:buClr>
              <a:buSzPct val="70000"/>
              <a:buNone/>
            </a:pPr>
            <a:r>
              <a:rPr lang="ru-RU" altLang="ru-RU" sz="1300" dirty="0">
                <a:solidFill>
                  <a:srgbClr val="000000"/>
                </a:solidFill>
              </a:rPr>
              <a:t>МО  </a:t>
            </a:r>
            <a:r>
              <a:rPr lang="ru-RU" altLang="ru-RU" sz="1300" dirty="0" smtClean="0">
                <a:solidFill>
                  <a:srgbClr val="000000"/>
                </a:solidFill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Гунибский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район»,   «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Ахтынский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район»,  «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Курахский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район» и «</a:t>
            </a:r>
            <a:r>
              <a:rPr lang="ru-RU" altLang="ru-RU" sz="1300" dirty="0" err="1" smtClean="0">
                <a:solidFill>
                  <a:srgbClr val="000000"/>
                </a:solidFill>
              </a:rPr>
              <a:t>Магарамкентский</a:t>
            </a:r>
            <a:r>
              <a:rPr lang="ru-RU" altLang="ru-RU" sz="1300" dirty="0" smtClean="0">
                <a:solidFill>
                  <a:srgbClr val="000000"/>
                </a:solidFill>
              </a:rPr>
              <a:t> район»  добились </a:t>
            </a:r>
            <a:r>
              <a:rPr lang="ru-RU" altLang="ru-RU" sz="1300" dirty="0">
                <a:solidFill>
                  <a:srgbClr val="000000"/>
                </a:solidFill>
              </a:rPr>
              <a:t>наилучших результатов среди муниципальных образований по данному показателю </a:t>
            </a:r>
            <a:r>
              <a:rPr lang="ru-RU" altLang="ru-RU" sz="1300" dirty="0" smtClean="0">
                <a:solidFill>
                  <a:srgbClr val="000000"/>
                </a:solidFill>
              </a:rPr>
              <a:t>(37,0%, 33,3%,  32,9%  </a:t>
            </a:r>
            <a:r>
              <a:rPr lang="ru-RU" altLang="ru-RU" sz="1300" dirty="0">
                <a:solidFill>
                  <a:srgbClr val="000000"/>
                </a:solidFill>
              </a:rPr>
              <a:t>и </a:t>
            </a:r>
            <a:r>
              <a:rPr lang="ru-RU" altLang="ru-RU" sz="1300" dirty="0" smtClean="0">
                <a:solidFill>
                  <a:srgbClr val="000000"/>
                </a:solidFill>
              </a:rPr>
              <a:t>30% </a:t>
            </a:r>
            <a:r>
              <a:rPr lang="ru-RU" altLang="ru-RU" sz="1300" dirty="0">
                <a:solidFill>
                  <a:srgbClr val="000000"/>
                </a:solidFill>
              </a:rPr>
              <a:t>соответственно</a:t>
            </a:r>
            <a:r>
              <a:rPr lang="ru-RU" altLang="ru-RU" sz="1300" dirty="0" smtClean="0">
                <a:solidFill>
                  <a:srgbClr val="000000"/>
                </a:solidFill>
              </a:rPr>
              <a:t>).</a:t>
            </a:r>
            <a:endParaRPr lang="ru-RU" altLang="ru-RU" sz="1300" dirty="0">
              <a:solidFill>
                <a:srgbClr val="000000"/>
              </a:solidFill>
            </a:endParaRPr>
          </a:p>
          <a:p>
            <a:pPr marL="0" indent="409128" algn="just" defTabSz="866388">
              <a:spcBef>
                <a:spcPct val="0"/>
              </a:spcBef>
              <a:buClr>
                <a:srgbClr val="4F81BD"/>
              </a:buClr>
              <a:buSzPct val="70000"/>
              <a:buNone/>
            </a:pPr>
            <a:r>
              <a:rPr lang="ru-RU" altLang="ru-RU" sz="1300" dirty="0">
                <a:solidFill>
                  <a:srgbClr val="000000"/>
                </a:solidFill>
              </a:rPr>
              <a:t>Доля   населения, получившего жилые помещения и улучшившего жилищные условия в </a:t>
            </a:r>
            <a:r>
              <a:rPr lang="ru-RU" altLang="ru-RU" sz="1300" dirty="0" smtClean="0">
                <a:solidFill>
                  <a:srgbClr val="000000"/>
                </a:solidFill>
              </a:rPr>
              <a:t>2018 году,  </a:t>
            </a:r>
            <a:r>
              <a:rPr lang="ru-RU" altLang="ru-RU" sz="1300" dirty="0">
                <a:solidFill>
                  <a:srgbClr val="000000"/>
                </a:solidFill>
              </a:rPr>
              <a:t>снизилась  в  </a:t>
            </a:r>
            <a:r>
              <a:rPr lang="ru-RU" altLang="ru-RU" sz="1300" dirty="0" smtClean="0">
                <a:solidFill>
                  <a:srgbClr val="000000"/>
                </a:solidFill>
              </a:rPr>
              <a:t>19 </a:t>
            </a:r>
            <a:r>
              <a:rPr lang="ru-RU" altLang="ru-RU" sz="1300" dirty="0">
                <a:solidFill>
                  <a:srgbClr val="000000"/>
                </a:solidFill>
              </a:rPr>
              <a:t>МО, </a:t>
            </a:r>
            <a:r>
              <a:rPr lang="ru-RU" altLang="ru-RU" sz="1300" dirty="0">
                <a:solidFill>
                  <a:schemeClr val="tx1"/>
                </a:solidFill>
              </a:rPr>
              <a:t>в том числе наибольшее снижение наблюдалось в МО </a:t>
            </a:r>
            <a:r>
              <a:rPr lang="ru-RU" altLang="ru-RU" sz="1300" dirty="0" smtClean="0">
                <a:solidFill>
                  <a:schemeClr val="tx1"/>
                </a:solidFill>
              </a:rPr>
              <a:t>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Кумторкалинский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район</a:t>
            </a:r>
            <a:r>
              <a:rPr lang="ru-RU" altLang="ru-RU" sz="1300" dirty="0">
                <a:solidFill>
                  <a:schemeClr val="tx1"/>
                </a:solidFill>
              </a:rPr>
              <a:t>», </a:t>
            </a:r>
            <a:r>
              <a:rPr lang="ru-RU" altLang="ru-RU" sz="1300" dirty="0" smtClean="0">
                <a:solidFill>
                  <a:schemeClr val="tx1"/>
                </a:solidFill>
              </a:rPr>
              <a:t>«Буйнакский район»,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Левашинский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район»  </a:t>
            </a:r>
            <a:r>
              <a:rPr lang="ru-RU" altLang="ru-RU" sz="1300" dirty="0">
                <a:solidFill>
                  <a:schemeClr val="tx1"/>
                </a:solidFill>
              </a:rPr>
              <a:t>и </a:t>
            </a:r>
            <a:r>
              <a:rPr lang="ru-RU" altLang="ru-RU" sz="1300" dirty="0" smtClean="0">
                <a:solidFill>
                  <a:schemeClr val="tx1"/>
                </a:solidFill>
              </a:rPr>
              <a:t>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Лакский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 район».</a:t>
            </a:r>
            <a:endParaRPr lang="ru-RU" altLang="ru-RU" sz="1300" dirty="0">
              <a:solidFill>
                <a:schemeClr val="tx1"/>
              </a:solidFill>
            </a:endParaRPr>
          </a:p>
          <a:p>
            <a:pPr marL="0" indent="409128" algn="just" defTabSz="866388">
              <a:spcBef>
                <a:spcPct val="0"/>
              </a:spcBef>
              <a:buClr>
                <a:srgbClr val="4F81BD"/>
              </a:buClr>
              <a:buSzPct val="70000"/>
              <a:buNone/>
            </a:pPr>
            <a:r>
              <a:rPr lang="ru-RU" altLang="ru-RU" sz="1300" dirty="0" smtClean="0">
                <a:solidFill>
                  <a:schemeClr val="tx1"/>
                </a:solidFill>
              </a:rPr>
              <a:t>Минимальные значения </a:t>
            </a:r>
            <a:r>
              <a:rPr lang="ru-RU" altLang="ru-RU" sz="1300" dirty="0">
                <a:solidFill>
                  <a:schemeClr val="tx1"/>
                </a:solidFill>
              </a:rPr>
              <a:t>показателя </a:t>
            </a:r>
            <a:r>
              <a:rPr lang="ru-RU" altLang="ru-RU" sz="1300" dirty="0" smtClean="0">
                <a:solidFill>
                  <a:schemeClr val="tx1"/>
                </a:solidFill>
              </a:rPr>
              <a:t>установлены </a:t>
            </a:r>
            <a:r>
              <a:rPr lang="ru-RU" altLang="ru-RU" sz="1300" dirty="0">
                <a:solidFill>
                  <a:schemeClr val="tx1"/>
                </a:solidFill>
              </a:rPr>
              <a:t>в  МО </a:t>
            </a:r>
            <a:r>
              <a:rPr lang="ru-RU" altLang="ru-RU" sz="1300" dirty="0" smtClean="0">
                <a:solidFill>
                  <a:schemeClr val="tx1"/>
                </a:solidFill>
              </a:rPr>
              <a:t>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Ахвахский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район», «город Буйнакск</a:t>
            </a:r>
            <a:r>
              <a:rPr lang="ru-RU" altLang="ru-RU" sz="1300" dirty="0">
                <a:solidFill>
                  <a:schemeClr val="tx1"/>
                </a:solidFill>
              </a:rPr>
              <a:t>», «город </a:t>
            </a:r>
            <a:r>
              <a:rPr lang="ru-RU" altLang="ru-RU" sz="1300" dirty="0" err="1">
                <a:solidFill>
                  <a:schemeClr val="tx1"/>
                </a:solidFill>
              </a:rPr>
              <a:t>Кизилюрт</a:t>
            </a:r>
            <a:r>
              <a:rPr lang="ru-RU" altLang="ru-RU" sz="1300" dirty="0" smtClean="0">
                <a:solidFill>
                  <a:schemeClr val="tx1"/>
                </a:solidFill>
              </a:rPr>
              <a:t>»,  «город Каспийск»,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Бабаюртовский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район» и «Агульский район»  - от 0,1 до 0,4%.  </a:t>
            </a:r>
            <a:r>
              <a:rPr lang="ru-RU" altLang="ru-RU" sz="1300" dirty="0">
                <a:solidFill>
                  <a:schemeClr val="tx1"/>
                </a:solidFill>
              </a:rPr>
              <a:t>В  </a:t>
            </a:r>
            <a:r>
              <a:rPr lang="ru-RU" altLang="ru-RU" sz="1300" dirty="0" smtClean="0">
                <a:solidFill>
                  <a:schemeClr val="tx1"/>
                </a:solidFill>
              </a:rPr>
              <a:t>МО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Дахадаевский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район»,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Новолакский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район» и «</a:t>
            </a:r>
            <a:r>
              <a:rPr lang="ru-RU" altLang="ru-RU" sz="1300" dirty="0" err="1" smtClean="0">
                <a:solidFill>
                  <a:schemeClr val="tx1"/>
                </a:solidFill>
              </a:rPr>
              <a:t>Дахадаевский</a:t>
            </a:r>
            <a:r>
              <a:rPr lang="ru-RU" altLang="ru-RU" sz="1300" dirty="0" smtClean="0">
                <a:solidFill>
                  <a:schemeClr val="tx1"/>
                </a:solidFill>
              </a:rPr>
              <a:t> район» </a:t>
            </a:r>
            <a:r>
              <a:rPr lang="ru-RU" altLang="ru-RU" sz="1300" dirty="0">
                <a:solidFill>
                  <a:schemeClr val="tx1"/>
                </a:solidFill>
              </a:rPr>
              <a:t>жилые помещения гражданам не предоставлялись </a:t>
            </a:r>
            <a:r>
              <a:rPr lang="ru-RU" altLang="ru-RU" sz="1300" dirty="0" smtClean="0">
                <a:solidFill>
                  <a:schemeClr val="tx1"/>
                </a:solidFill>
              </a:rPr>
              <a:t>вообще.</a:t>
            </a:r>
          </a:p>
          <a:p>
            <a:pPr marL="0" indent="409128" algn="just" defTabSz="866388">
              <a:spcBef>
                <a:spcPct val="0"/>
              </a:spcBef>
              <a:buClr>
                <a:srgbClr val="4F81BD"/>
              </a:buClr>
              <a:buSzPct val="70000"/>
              <a:buNone/>
            </a:pPr>
            <a:endParaRPr lang="ru-RU" altLang="ru-RU" sz="1300" dirty="0">
              <a:solidFill>
                <a:schemeClr val="tx1"/>
              </a:solidFill>
            </a:endParaRPr>
          </a:p>
          <a:p>
            <a:pPr marL="0" indent="409128" algn="just" defTabSz="866388">
              <a:lnSpc>
                <a:spcPct val="80000"/>
              </a:lnSpc>
              <a:buNone/>
            </a:pPr>
            <a:endParaRPr lang="ru-RU" altLang="ru-RU" sz="1300" dirty="0">
              <a:solidFill>
                <a:srgbClr val="000000"/>
              </a:solidFill>
            </a:endParaRPr>
          </a:p>
        </p:txBody>
      </p:sp>
      <p:graphicFrame>
        <p:nvGraphicFramePr>
          <p:cNvPr id="76805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972868"/>
              </p:ext>
            </p:extLst>
          </p:nvPr>
        </p:nvGraphicFramePr>
        <p:xfrm>
          <a:off x="585788" y="1655763"/>
          <a:ext cx="3241675" cy="171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17" name="Лист" r:id="rId3" imgW="3219444" imgH="1142910" progId="Excel.Sheet.8">
                  <p:embed/>
                </p:oleObj>
              </mc:Choice>
              <mc:Fallback>
                <p:oleObj name="Лист" r:id="rId3" imgW="3219444" imgH="114291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788" y="1655763"/>
                        <a:ext cx="3241675" cy="1711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06" name="Rectangle 5"/>
          <p:cNvSpPr>
            <a:spLocks noChangeArrowheads="1"/>
          </p:cNvSpPr>
          <p:nvPr/>
        </p:nvSpPr>
        <p:spPr bwMode="auto">
          <a:xfrm>
            <a:off x="144203" y="936154"/>
            <a:ext cx="4258391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55" tIns="43278" rIns="86555" bIns="4327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>
                <a:latin typeface="+mn-lt"/>
              </a:rPr>
              <a:t>Доля населения, получившего жилые помещения и улучшившего жилищные условия в отчетном году, в общей численности населения, состоящего на учете в качестве нуждающегося в жилых помещениях</a:t>
            </a:r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, </a:t>
            </a:r>
            <a:r>
              <a:rPr lang="ru-RU" altLang="ru-RU" sz="1100" i="1" dirty="0" smtClean="0">
                <a:solidFill>
                  <a:srgbClr val="000000"/>
                </a:solidFill>
                <a:latin typeface="+mn-lt"/>
              </a:rPr>
              <a:t>%</a:t>
            </a:r>
            <a:endParaRPr lang="ru-RU" altLang="ru-RU" sz="1100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840810"/>
            <a:ext cx="416597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54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60744" name="Picture 1352" descr="D:\ДОКУМЕНТЫ 2019 ГОД\ОЦЕНКА ЭФФЕКТИВНОСТИ ОМСУ\СВОДНЫЙ ДОКЛАД\Карты\предос жилья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96" y="3312418"/>
            <a:ext cx="3888433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72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644289" y="417969"/>
            <a:ext cx="9299121" cy="468671"/>
          </a:xfrm>
        </p:spPr>
        <p:txBody>
          <a:bodyPr tIns="43350" rtlCol="0">
            <a:noAutofit/>
          </a:bodyPr>
          <a:lstStyle/>
          <a:p>
            <a:pPr algn="ctr" defTabSz="987769">
              <a:defRPr/>
            </a:pPr>
            <a:r>
              <a:rPr lang="ru-RU" sz="1700" b="1" i="1" dirty="0">
                <a:solidFill>
                  <a:schemeClr val="tx1"/>
                </a:solidFill>
                <a:latin typeface="+mn-lt"/>
              </a:rPr>
              <a:t>Доля  налоговых и неналоговых  доходов  местного бюджета в  общем объеме </a:t>
            </a:r>
            <a:br>
              <a:rPr lang="ru-RU" sz="1700" b="1" i="1" dirty="0">
                <a:solidFill>
                  <a:schemeClr val="tx1"/>
                </a:solidFill>
                <a:latin typeface="+mn-lt"/>
              </a:rPr>
            </a:br>
            <a:r>
              <a:rPr lang="ru-RU" sz="1700" b="1" i="1" dirty="0">
                <a:solidFill>
                  <a:schemeClr val="tx1"/>
                </a:solidFill>
                <a:latin typeface="+mn-lt"/>
              </a:rPr>
              <a:t>доходов  бюджета муниципального образования   </a:t>
            </a:r>
          </a:p>
        </p:txBody>
      </p:sp>
      <p:graphicFrame>
        <p:nvGraphicFramePr>
          <p:cNvPr id="77827" name="Object 39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02379154"/>
              </p:ext>
            </p:extLst>
          </p:nvPr>
        </p:nvGraphicFramePr>
        <p:xfrm>
          <a:off x="558800" y="1516233"/>
          <a:ext cx="3095625" cy="1364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94" name="Лист" r:id="rId3" imgW="3067089" imgH="1142910" progId="Excel.Sheet.8">
                  <p:embed/>
                </p:oleObj>
              </mc:Choice>
              <mc:Fallback>
                <p:oleObj name="Лист" r:id="rId3" imgW="3067089" imgH="1142910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1516233"/>
                        <a:ext cx="3095625" cy="1364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29" name="Rectangle 8"/>
          <p:cNvSpPr>
            <a:spLocks noChangeArrowheads="1"/>
          </p:cNvSpPr>
          <p:nvPr/>
        </p:nvSpPr>
        <p:spPr bwMode="auto">
          <a:xfrm>
            <a:off x="409459" y="967433"/>
            <a:ext cx="3548147" cy="54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94" tIns="43248" rIns="86494" bIns="4324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Доля налоговых и неналоговых доходов </a:t>
            </a:r>
          </a:p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местных бюджетов в общем объеме  </a:t>
            </a:r>
          </a:p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доходов   бюджетов МО, %</a:t>
            </a:r>
          </a:p>
        </p:txBody>
      </p:sp>
      <p:sp>
        <p:nvSpPr>
          <p:cNvPr id="77830" name="Rectangle 6"/>
          <p:cNvSpPr>
            <a:spLocks noChangeArrowheads="1"/>
          </p:cNvSpPr>
          <p:nvPr/>
        </p:nvSpPr>
        <p:spPr bwMode="auto">
          <a:xfrm>
            <a:off x="4374431" y="1080170"/>
            <a:ext cx="5661100" cy="5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28" tIns="49315" rIns="98628" bIns="49315"/>
          <a:lstStyle>
            <a:lvl1pPr indent="36195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1858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1858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1858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1858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/>
            <a:r>
              <a:rPr lang="ru-RU" altLang="ru-RU" sz="1300" b="1" dirty="0" smtClean="0">
                <a:latin typeface="+mn-lt"/>
              </a:rPr>
              <a:t>Доля </a:t>
            </a:r>
            <a:r>
              <a:rPr lang="ru-RU" altLang="ru-RU" sz="1300" b="1" dirty="0">
                <a:latin typeface="+mn-lt"/>
              </a:rPr>
              <a:t>налоговых и неналоговых доходов  местного бюджета (за исключением поступлений налоговых доходов по  дополнительным нормативам отчислений) в общем объеме собственных доходов  бюджетов (без учета субвенций)   </a:t>
            </a:r>
            <a:r>
              <a:rPr lang="ru-RU" altLang="ru-RU" sz="1300" dirty="0">
                <a:latin typeface="+mn-lt"/>
              </a:rPr>
              <a:t>в среднем по  муниципальным районам  в  </a:t>
            </a:r>
            <a:r>
              <a:rPr lang="ru-RU" altLang="ru-RU" sz="1300" dirty="0" smtClean="0">
                <a:latin typeface="+mn-lt"/>
              </a:rPr>
              <a:t>2018 году   </a:t>
            </a:r>
            <a:r>
              <a:rPr lang="ru-RU" altLang="ru-RU" sz="1300" dirty="0">
                <a:latin typeface="+mn-lt"/>
              </a:rPr>
              <a:t>составила  </a:t>
            </a:r>
            <a:r>
              <a:rPr lang="ru-RU" altLang="ru-RU" sz="1300" dirty="0" smtClean="0">
                <a:latin typeface="+mn-lt"/>
              </a:rPr>
              <a:t> 40,5%   </a:t>
            </a:r>
            <a:r>
              <a:rPr lang="ru-RU" altLang="ru-RU" sz="1300" dirty="0">
                <a:latin typeface="+mn-lt"/>
              </a:rPr>
              <a:t>(в </a:t>
            </a:r>
            <a:r>
              <a:rPr lang="ru-RU" altLang="ru-RU" sz="1300" dirty="0" smtClean="0">
                <a:latin typeface="+mn-lt"/>
              </a:rPr>
              <a:t>2017 </a:t>
            </a:r>
            <a:r>
              <a:rPr lang="ru-RU" altLang="ru-RU" sz="1300" dirty="0">
                <a:latin typeface="+mn-lt"/>
              </a:rPr>
              <a:t>году </a:t>
            </a:r>
            <a:r>
              <a:rPr lang="ru-RU" altLang="ru-RU" sz="1300" dirty="0" smtClean="0">
                <a:latin typeface="+mn-lt"/>
              </a:rPr>
              <a:t>– 23,0%). </a:t>
            </a:r>
            <a:r>
              <a:rPr lang="ru-RU" altLang="ru-RU" sz="1300" dirty="0">
                <a:latin typeface="+mn-lt"/>
              </a:rPr>
              <a:t>Доля налоговых и неналоговых доходов бюджетов городских округов в общем объеме доходов бюджетов городских округов (без учета субвенций) - </a:t>
            </a:r>
            <a:r>
              <a:rPr lang="ru-RU" altLang="ru-RU" sz="1300" dirty="0" smtClean="0">
                <a:latin typeface="+mn-lt"/>
              </a:rPr>
              <a:t>  50,0 % ( </a:t>
            </a:r>
            <a:r>
              <a:rPr lang="ru-RU" altLang="ru-RU" sz="1300" dirty="0">
                <a:latin typeface="+mn-lt"/>
              </a:rPr>
              <a:t>в </a:t>
            </a:r>
            <a:r>
              <a:rPr lang="ru-RU" altLang="ru-RU" sz="1300" dirty="0" smtClean="0">
                <a:latin typeface="+mn-lt"/>
              </a:rPr>
              <a:t>2017  </a:t>
            </a:r>
            <a:r>
              <a:rPr lang="ru-RU" altLang="ru-RU" sz="1300" dirty="0">
                <a:latin typeface="+mn-lt"/>
              </a:rPr>
              <a:t>году  - </a:t>
            </a:r>
            <a:r>
              <a:rPr lang="ru-RU" altLang="ru-RU" sz="1300" dirty="0" smtClean="0">
                <a:latin typeface="+mn-lt"/>
              </a:rPr>
              <a:t>48,8%).</a:t>
            </a:r>
            <a:r>
              <a:rPr lang="ru-RU" altLang="ru-RU" sz="1300" dirty="0" smtClean="0">
                <a:solidFill>
                  <a:prstClr val="black"/>
                </a:solidFill>
                <a:latin typeface="+mn-lt"/>
              </a:rPr>
              <a:t> </a:t>
            </a:r>
          </a:p>
          <a:p>
            <a:pPr algn="just"/>
            <a:r>
              <a:rPr lang="ru-RU" altLang="ru-RU" sz="13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Наилучшее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значение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данного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показателя  отмечено    в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муниципальных образованиях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«город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Дербент» (76,0%)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и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Кумторкалинский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 район»  (72,0%). </a:t>
            </a:r>
            <a:endParaRPr lang="ru-RU" altLang="ru-RU" sz="1300" dirty="0">
              <a:latin typeface="+mn-lt"/>
            </a:endParaRPr>
          </a:p>
          <a:p>
            <a:pPr algn="just"/>
            <a:r>
              <a:rPr lang="ru-RU" altLang="ru-RU" sz="1300" dirty="0" smtClean="0">
                <a:latin typeface="+mn-lt"/>
              </a:rPr>
              <a:t>Рост </a:t>
            </a:r>
            <a:r>
              <a:rPr lang="ru-RU" altLang="ru-RU" sz="1300" dirty="0">
                <a:latin typeface="+mn-lt"/>
              </a:rPr>
              <a:t>доли налоговых и неналоговых доходов по сравнению с предшествующим годом наблюдался  </a:t>
            </a:r>
            <a:r>
              <a:rPr lang="ru-RU" altLang="ru-RU" sz="1300" dirty="0" smtClean="0">
                <a:latin typeface="+mn-lt"/>
              </a:rPr>
              <a:t>в 45 </a:t>
            </a:r>
            <a:r>
              <a:rPr lang="ru-RU" altLang="ru-RU" sz="1300" dirty="0">
                <a:latin typeface="+mn-lt"/>
              </a:rPr>
              <a:t>муниципальных  </a:t>
            </a:r>
            <a:r>
              <a:rPr lang="ru-RU" altLang="ru-RU" sz="1300" dirty="0" smtClean="0">
                <a:latin typeface="+mn-lt"/>
              </a:rPr>
              <a:t>образованиях, в наибольшей степени: в МО  «</a:t>
            </a:r>
            <a:r>
              <a:rPr lang="ru-RU" altLang="ru-RU" sz="1300" dirty="0" err="1" smtClean="0">
                <a:latin typeface="+mn-lt"/>
              </a:rPr>
              <a:t>Кумторкалинский</a:t>
            </a:r>
            <a:r>
              <a:rPr lang="ru-RU" altLang="ru-RU" sz="1300" dirty="0" smtClean="0">
                <a:latin typeface="+mn-lt"/>
              </a:rPr>
              <a:t> район» - </a:t>
            </a:r>
            <a:r>
              <a:rPr lang="ru-RU" altLang="ru-RU" sz="1300" dirty="0">
                <a:latin typeface="+mn-lt"/>
              </a:rPr>
              <a:t>с </a:t>
            </a:r>
            <a:r>
              <a:rPr lang="ru-RU" altLang="ru-RU" sz="1300" dirty="0" smtClean="0">
                <a:latin typeface="+mn-lt"/>
              </a:rPr>
              <a:t>32,0% </a:t>
            </a:r>
            <a:r>
              <a:rPr lang="ru-RU" altLang="ru-RU" sz="1300" dirty="0">
                <a:latin typeface="+mn-lt"/>
              </a:rPr>
              <a:t>до </a:t>
            </a:r>
            <a:r>
              <a:rPr lang="ru-RU" altLang="ru-RU" sz="1300" dirty="0" smtClean="0">
                <a:latin typeface="+mn-lt"/>
              </a:rPr>
              <a:t>72,0%;  «</a:t>
            </a:r>
            <a:r>
              <a:rPr lang="ru-RU" altLang="ru-RU" sz="1300" dirty="0" err="1" smtClean="0">
                <a:latin typeface="+mn-lt"/>
              </a:rPr>
              <a:t>Хунзахский</a:t>
            </a:r>
            <a:r>
              <a:rPr lang="ru-RU" altLang="ru-RU" sz="1300" dirty="0" smtClean="0">
                <a:latin typeface="+mn-lt"/>
              </a:rPr>
              <a:t> район» - с 29% до 69%;  «</a:t>
            </a:r>
            <a:r>
              <a:rPr lang="ru-RU" altLang="ru-RU" sz="1300" dirty="0" err="1" smtClean="0">
                <a:latin typeface="+mn-lt"/>
              </a:rPr>
              <a:t>Ахтынский</a:t>
            </a:r>
            <a:r>
              <a:rPr lang="ru-RU" altLang="ru-RU" sz="1300" dirty="0" smtClean="0">
                <a:latin typeface="+mn-lt"/>
              </a:rPr>
              <a:t> район» - с  23% до 61%; «</a:t>
            </a:r>
            <a:r>
              <a:rPr lang="ru-RU" altLang="ru-RU" sz="1300" dirty="0" err="1" smtClean="0">
                <a:latin typeface="+mn-lt"/>
              </a:rPr>
              <a:t>карабудахкентский</a:t>
            </a:r>
            <a:r>
              <a:rPr lang="ru-RU" altLang="ru-RU" sz="1300" dirty="0" smtClean="0">
                <a:latin typeface="+mn-lt"/>
              </a:rPr>
              <a:t> район» - с 33% до 63% и  «</a:t>
            </a:r>
            <a:r>
              <a:rPr lang="ru-RU" altLang="ru-RU" sz="1300" dirty="0" err="1" smtClean="0">
                <a:latin typeface="+mn-lt"/>
              </a:rPr>
              <a:t>Гунибский</a:t>
            </a:r>
            <a:r>
              <a:rPr lang="ru-RU" altLang="ru-RU" sz="1300" dirty="0" smtClean="0">
                <a:latin typeface="+mn-lt"/>
              </a:rPr>
              <a:t> район» - с 23%  до 49%. </a:t>
            </a:r>
          </a:p>
          <a:p>
            <a:pPr algn="just"/>
            <a:r>
              <a:rPr lang="ru-RU" altLang="ru-RU" sz="1300" dirty="0" smtClean="0">
                <a:latin typeface="+mn-lt"/>
              </a:rPr>
              <a:t>В  муниципальных образованиях  «город Кизляр», «город </a:t>
            </a:r>
            <a:r>
              <a:rPr lang="ru-RU" altLang="ru-RU" sz="1300" dirty="0" err="1" smtClean="0">
                <a:latin typeface="+mn-lt"/>
              </a:rPr>
              <a:t>Кизилюрт</a:t>
            </a:r>
            <a:r>
              <a:rPr lang="ru-RU" altLang="ru-RU" sz="1300" dirty="0" smtClean="0">
                <a:latin typeface="+mn-lt"/>
              </a:rPr>
              <a:t>», «город Избербаш», «город Дагестанские Огни» и «Сулейман - </a:t>
            </a:r>
            <a:r>
              <a:rPr lang="ru-RU" altLang="ru-RU" sz="1300" dirty="0" err="1" smtClean="0">
                <a:latin typeface="+mn-lt"/>
              </a:rPr>
              <a:t>Стальский</a:t>
            </a:r>
            <a:r>
              <a:rPr lang="ru-RU" altLang="ru-RU" sz="1300" dirty="0" smtClean="0">
                <a:latin typeface="+mn-lt"/>
              </a:rPr>
              <a:t> район» отмечено снижение показателя, из них наиболее существенное в МО «город Кизляр» - на 10  </a:t>
            </a:r>
            <a:r>
              <a:rPr lang="ru-RU" altLang="ru-RU" sz="1300" dirty="0" err="1" smtClean="0">
                <a:latin typeface="+mn-lt"/>
              </a:rPr>
              <a:t>п.п</a:t>
            </a:r>
            <a:r>
              <a:rPr lang="ru-RU" altLang="ru-RU" sz="1300" dirty="0" smtClean="0">
                <a:latin typeface="+mn-lt"/>
              </a:rPr>
              <a:t>.</a:t>
            </a:r>
            <a:endParaRPr lang="ru-RU" altLang="ru-RU" sz="1300" dirty="0">
              <a:latin typeface="+mn-lt"/>
            </a:endParaRPr>
          </a:p>
          <a:p>
            <a:pPr algn="just"/>
            <a:r>
              <a:rPr lang="ru-RU" altLang="ru-RU" sz="13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Доля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собственных доходов в общем объеме доходов муниципального образования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 в  12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муниципальных образованиях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не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превысила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20%.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 </a:t>
            </a:r>
            <a:r>
              <a:rPr lang="ru-RU" altLang="ru-RU" sz="1300" dirty="0">
                <a:latin typeface="+mn-lt"/>
              </a:rPr>
              <a:t>Самая низкая доля  собственных доходов отмечена в МО </a:t>
            </a:r>
            <a:r>
              <a:rPr lang="ru-RU" altLang="ru-RU" sz="1300" dirty="0" smtClean="0">
                <a:latin typeface="+mn-lt"/>
              </a:rPr>
              <a:t>«</a:t>
            </a:r>
            <a:r>
              <a:rPr lang="ru-RU" altLang="ru-RU" sz="1300" dirty="0" err="1" smtClean="0">
                <a:latin typeface="+mn-lt"/>
              </a:rPr>
              <a:t>Бежтинский</a:t>
            </a:r>
            <a:r>
              <a:rPr lang="ru-RU" altLang="ru-RU" sz="1300" dirty="0" smtClean="0">
                <a:latin typeface="+mn-lt"/>
              </a:rPr>
              <a:t> участок в составе </a:t>
            </a:r>
            <a:r>
              <a:rPr lang="ru-RU" altLang="ru-RU" sz="1300" dirty="0" err="1" smtClean="0">
                <a:latin typeface="+mn-lt"/>
              </a:rPr>
              <a:t>Цунтинского</a:t>
            </a:r>
            <a:r>
              <a:rPr lang="ru-RU" altLang="ru-RU" sz="1300" dirty="0" smtClean="0">
                <a:latin typeface="+mn-lt"/>
              </a:rPr>
              <a:t> района», «город </a:t>
            </a:r>
            <a:r>
              <a:rPr lang="ru-RU" altLang="ru-RU" sz="1300" dirty="0" err="1" smtClean="0">
                <a:latin typeface="+mn-lt"/>
              </a:rPr>
              <a:t>Южно</a:t>
            </a:r>
            <a:r>
              <a:rPr lang="ru-RU" altLang="ru-RU" sz="1300" dirty="0" smtClean="0">
                <a:latin typeface="+mn-lt"/>
              </a:rPr>
              <a:t> - </a:t>
            </a:r>
            <a:r>
              <a:rPr lang="ru-RU" altLang="ru-RU" sz="1300" dirty="0" err="1" smtClean="0">
                <a:latin typeface="+mn-lt"/>
              </a:rPr>
              <a:t>Сухокумск</a:t>
            </a:r>
            <a:r>
              <a:rPr lang="ru-RU" altLang="ru-RU" sz="1300" dirty="0" smtClean="0">
                <a:latin typeface="+mn-lt"/>
              </a:rPr>
              <a:t>», «</a:t>
            </a:r>
            <a:r>
              <a:rPr lang="ru-RU" altLang="ru-RU" sz="1300" dirty="0" err="1" smtClean="0">
                <a:latin typeface="+mn-lt"/>
              </a:rPr>
              <a:t>Тляратинский</a:t>
            </a:r>
            <a:r>
              <a:rPr lang="ru-RU" altLang="ru-RU" sz="1300" dirty="0" smtClean="0">
                <a:latin typeface="+mn-lt"/>
              </a:rPr>
              <a:t>  район» </a:t>
            </a:r>
            <a:r>
              <a:rPr lang="ru-RU" altLang="ru-RU" sz="1300" dirty="0">
                <a:latin typeface="+mn-lt"/>
              </a:rPr>
              <a:t>и  </a:t>
            </a:r>
            <a:r>
              <a:rPr lang="ru-RU" altLang="ru-RU" sz="1300" dirty="0" smtClean="0">
                <a:latin typeface="+mn-lt"/>
              </a:rPr>
              <a:t>«Агульский район» </a:t>
            </a:r>
            <a:r>
              <a:rPr lang="ru-RU" altLang="ru-RU" sz="1300" dirty="0">
                <a:latin typeface="+mn-lt"/>
              </a:rPr>
              <a:t>- </a:t>
            </a:r>
            <a:r>
              <a:rPr lang="ru-RU" altLang="ru-RU" sz="1300" dirty="0" smtClean="0">
                <a:latin typeface="+mn-lt"/>
              </a:rPr>
              <a:t> от 4 до 23%.</a:t>
            </a:r>
            <a:endParaRPr lang="ru-RU" altLang="ru-RU" sz="1300" dirty="0">
              <a:latin typeface="+mn-lt"/>
            </a:endParaRPr>
          </a:p>
          <a:p>
            <a:pPr algn="just"/>
            <a:r>
              <a:rPr lang="ru-RU" altLang="ru-RU" sz="1300" dirty="0">
                <a:latin typeface="+mn-lt"/>
              </a:rPr>
              <a:t>Дифференциация доли  собственных  доходов  в общем объеме  доходов  бюджета муниципального образования  </a:t>
            </a:r>
            <a:r>
              <a:rPr lang="ru-RU" altLang="ru-RU" sz="1300" dirty="0" smtClean="0">
                <a:latin typeface="+mn-lt"/>
              </a:rPr>
              <a:t>уменьшилась  </a:t>
            </a:r>
            <a:r>
              <a:rPr lang="ru-RU" altLang="ru-RU" sz="1300" dirty="0">
                <a:latin typeface="+mn-lt"/>
              </a:rPr>
              <a:t>(с </a:t>
            </a:r>
            <a:r>
              <a:rPr lang="ru-RU" altLang="ru-RU" sz="1300" dirty="0" smtClean="0">
                <a:latin typeface="+mn-lt"/>
              </a:rPr>
              <a:t>4,5 </a:t>
            </a:r>
            <a:r>
              <a:rPr lang="ru-RU" altLang="ru-RU" sz="1300" dirty="0">
                <a:latin typeface="+mn-lt"/>
              </a:rPr>
              <a:t>в </a:t>
            </a:r>
            <a:r>
              <a:rPr lang="ru-RU" altLang="ru-RU" sz="1300" dirty="0" smtClean="0">
                <a:latin typeface="+mn-lt"/>
              </a:rPr>
              <a:t>2017  </a:t>
            </a:r>
            <a:r>
              <a:rPr lang="ru-RU" altLang="ru-RU" sz="1300" dirty="0">
                <a:latin typeface="+mn-lt"/>
              </a:rPr>
              <a:t>году  до </a:t>
            </a:r>
            <a:r>
              <a:rPr lang="ru-RU" altLang="ru-RU" sz="1300" dirty="0" smtClean="0">
                <a:latin typeface="+mn-lt"/>
              </a:rPr>
              <a:t>2,7  </a:t>
            </a:r>
            <a:r>
              <a:rPr lang="ru-RU" altLang="ru-RU" sz="1300" dirty="0">
                <a:latin typeface="+mn-lt"/>
              </a:rPr>
              <a:t>раза в </a:t>
            </a:r>
            <a:r>
              <a:rPr lang="ru-RU" altLang="ru-RU" sz="1300" dirty="0" smtClean="0">
                <a:latin typeface="+mn-lt"/>
              </a:rPr>
              <a:t>2018 </a:t>
            </a:r>
            <a:r>
              <a:rPr lang="ru-RU" altLang="ru-RU" sz="1300" dirty="0">
                <a:latin typeface="+mn-lt"/>
              </a:rPr>
              <a:t>году</a:t>
            </a:r>
            <a:r>
              <a:rPr lang="ru-RU" altLang="ru-RU" sz="1300" dirty="0" smtClean="0">
                <a:latin typeface="+mn-lt"/>
              </a:rPr>
              <a:t>). </a:t>
            </a:r>
            <a:endParaRPr lang="ru-RU" altLang="ru-RU" sz="1300" dirty="0">
              <a:latin typeface="+mn-lt"/>
            </a:endParaRPr>
          </a:p>
        </p:txBody>
      </p:sp>
      <p:sp>
        <p:nvSpPr>
          <p:cNvPr id="77831" name="Прямоугольник 10"/>
          <p:cNvSpPr>
            <a:spLocks noChangeArrowheads="1"/>
          </p:cNvSpPr>
          <p:nvPr/>
        </p:nvSpPr>
        <p:spPr bwMode="auto">
          <a:xfrm>
            <a:off x="644289" y="10156"/>
            <a:ext cx="9323665" cy="424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40" tIns="43320" rIns="86640" bIns="4332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ru-RU" altLang="ru-RU" sz="2200" b="1" smtClean="0">
                <a:solidFill>
                  <a:srgbClr val="000000"/>
                </a:solidFill>
                <a:latin typeface="+mn-lt"/>
              </a:rPr>
              <a:t>8. </a:t>
            </a:r>
            <a:r>
              <a:rPr lang="ru-RU" altLang="ru-RU" sz="2200" b="1" dirty="0" smtClean="0">
                <a:solidFill>
                  <a:srgbClr val="000000"/>
                </a:solidFill>
                <a:latin typeface="+mn-lt"/>
              </a:rPr>
              <a:t>Организация </a:t>
            </a:r>
            <a:r>
              <a:rPr lang="ru-RU" altLang="ru-RU" sz="2200" b="1" dirty="0">
                <a:solidFill>
                  <a:srgbClr val="000000"/>
                </a:solidFill>
                <a:latin typeface="+mn-lt"/>
              </a:rPr>
              <a:t>муниципального управления</a:t>
            </a: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67955" y="6840810"/>
            <a:ext cx="367690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55</a:t>
            </a:fld>
            <a:endParaRPr lang="ru-RU" altLang="ru-RU" sz="1300" dirty="0">
              <a:latin typeface="+mj-lt"/>
            </a:endParaRPr>
          </a:p>
        </p:txBody>
      </p:sp>
      <p:pic>
        <p:nvPicPr>
          <p:cNvPr id="59721" name="Picture 1353" descr="D:\ДОКУМЕНТЫ 2019 ГОД\ОЦЕНКА ЭФФЕКТИВНОСТИ ОМСУ\СВОДНЫЙ ДОКЛАД\Карты\налоги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99" y="3024386"/>
            <a:ext cx="3728341" cy="382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62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28339" y="432098"/>
            <a:ext cx="9267798" cy="1155494"/>
          </a:xfrm>
          <a:prstGeom prst="rect">
            <a:avLst/>
          </a:prstGeom>
          <a:noFill/>
        </p:spPr>
        <p:txBody>
          <a:bodyPr wrap="square" lIns="98916" tIns="49459" rIns="98916" bIns="49459" rtlCol="0">
            <a:spAutoFit/>
          </a:bodyPr>
          <a:lstStyle/>
          <a:p>
            <a:pPr algn="ctr"/>
            <a:r>
              <a:rPr lang="ru-RU" sz="1700" b="1" dirty="0"/>
              <a:t>Доля налоговых и неналоговых доходов местного бюджета (за исключением поступлений налоговых доходов по дополнительным нормативам отчислений) в общем объеме собственных доходов бюджета муниципального образования </a:t>
            </a:r>
          </a:p>
          <a:p>
            <a:pPr algn="ctr"/>
            <a:r>
              <a:rPr lang="ru-RU" sz="1700" b="1" dirty="0"/>
              <a:t>(без учета субвенций) (%)</a:t>
            </a:r>
            <a:endParaRPr lang="ru-RU" sz="17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2072396"/>
              </p:ext>
            </p:extLst>
          </p:nvPr>
        </p:nvGraphicFramePr>
        <p:xfrm>
          <a:off x="156607" y="1728242"/>
          <a:ext cx="9667129" cy="5249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840810"/>
            <a:ext cx="416597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56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7706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10078" y="288082"/>
            <a:ext cx="10243592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b="1" dirty="0" smtClean="0">
                <a:latin typeface="+mn-lt"/>
              </a:rPr>
              <a:t>Налоговые и неналоговые доходы консолидированного бюджета РД</a:t>
            </a:r>
            <a:endParaRPr lang="ru-RU" sz="2600" dirty="0">
              <a:latin typeface="+mn-lt"/>
            </a:endParaRPr>
          </a:p>
        </p:txBody>
      </p:sp>
      <p:sp>
        <p:nvSpPr>
          <p:cNvPr id="11" name="Выноска со стрелкой вправо 10"/>
          <p:cNvSpPr/>
          <p:nvPr/>
        </p:nvSpPr>
        <p:spPr>
          <a:xfrm>
            <a:off x="1122835" y="4007388"/>
            <a:ext cx="3744416" cy="1292815"/>
          </a:xfrm>
          <a:prstGeom prst="rightArrowCallout">
            <a:avLst>
              <a:gd name="adj1" fmla="val 25000"/>
              <a:gd name="adj2" fmla="val 26255"/>
              <a:gd name="adj3" fmla="val 18306"/>
              <a:gd name="adj4" fmla="val 87157"/>
            </a:avLst>
          </a:prstGeom>
          <a:gradFill>
            <a:gsLst>
              <a:gs pos="0">
                <a:srgbClr val="CEC0AA"/>
              </a:gs>
              <a:gs pos="100000">
                <a:srgbClr val="BDA67D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Поступление в </a:t>
            </a:r>
            <a:r>
              <a:rPr lang="ru-RU" sz="2000" b="1" dirty="0">
                <a:solidFill>
                  <a:srgbClr val="C00000"/>
                </a:solidFill>
              </a:rPr>
              <a:t>республиканский бюджет </a:t>
            </a:r>
            <a:r>
              <a:rPr lang="ru-RU" sz="2000" b="1" dirty="0" smtClean="0">
                <a:solidFill>
                  <a:srgbClr val="C00000"/>
                </a:solidFill>
              </a:rPr>
              <a:t>РД – </a:t>
            </a:r>
            <a:r>
              <a:rPr lang="ru-RU" b="1" dirty="0" smtClean="0">
                <a:solidFill>
                  <a:srgbClr val="C00000"/>
                </a:solidFill>
              </a:rPr>
              <a:t>105,7</a:t>
            </a:r>
            <a:r>
              <a:rPr lang="ru-RU" sz="2000" b="1" dirty="0" smtClean="0">
                <a:solidFill>
                  <a:srgbClr val="C00000"/>
                </a:solidFill>
              </a:rPr>
              <a:t>%   </a:t>
            </a:r>
            <a:r>
              <a:rPr lang="ru-RU" dirty="0" smtClean="0">
                <a:solidFill>
                  <a:srgbClr val="000000"/>
                </a:solidFill>
              </a:rPr>
              <a:t>от</a:t>
            </a:r>
            <a:r>
              <a:rPr lang="ru-RU" dirty="0" smtClean="0">
                <a:solidFill>
                  <a:prstClr val="white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запланированного </a:t>
            </a:r>
            <a:r>
              <a:rPr lang="ru-RU" dirty="0" smtClean="0">
                <a:solidFill>
                  <a:srgbClr val="000000"/>
                </a:solidFill>
              </a:rPr>
              <a:t>объема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2" name="Выноска со стрелкой вправо 11"/>
          <p:cNvSpPr/>
          <p:nvPr/>
        </p:nvSpPr>
        <p:spPr>
          <a:xfrm>
            <a:off x="1134071" y="5400650"/>
            <a:ext cx="3744415" cy="1224136"/>
          </a:xfrm>
          <a:prstGeom prst="rightArrowCallout">
            <a:avLst>
              <a:gd name="adj1" fmla="val 25000"/>
              <a:gd name="adj2" fmla="val 26255"/>
              <a:gd name="adj3" fmla="val 18306"/>
              <a:gd name="adj4" fmla="val 87157"/>
            </a:avLst>
          </a:prstGeom>
          <a:gradFill>
            <a:gsLst>
              <a:gs pos="0">
                <a:srgbClr val="AFD1C2"/>
              </a:gs>
              <a:gs pos="100000">
                <a:srgbClr val="89BDA8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Поступление в </a:t>
            </a:r>
            <a:r>
              <a:rPr lang="ru-RU" sz="2000" b="1" dirty="0" smtClean="0">
                <a:solidFill>
                  <a:srgbClr val="C00000"/>
                </a:solidFill>
              </a:rPr>
              <a:t>местные бюджеты – 109,8%  </a:t>
            </a:r>
            <a:r>
              <a:rPr lang="ru-RU" dirty="0" smtClean="0">
                <a:solidFill>
                  <a:srgbClr val="000000"/>
                </a:solidFill>
              </a:rPr>
              <a:t>от </a:t>
            </a:r>
            <a:r>
              <a:rPr lang="ru-RU" dirty="0">
                <a:solidFill>
                  <a:srgbClr val="000000"/>
                </a:solidFill>
              </a:rPr>
              <a:t>запланированного </a:t>
            </a:r>
            <a:r>
              <a:rPr lang="ru-RU" dirty="0" smtClean="0">
                <a:solidFill>
                  <a:srgbClr val="000000"/>
                </a:solidFill>
              </a:rPr>
              <a:t>объема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54551" y="4077072"/>
            <a:ext cx="3960440" cy="2464568"/>
          </a:xfrm>
          <a:prstGeom prst="rect">
            <a:avLst/>
          </a:prstGeom>
          <a:gradFill>
            <a:gsLst>
              <a:gs pos="0">
                <a:srgbClr val="DFACA5"/>
              </a:gs>
              <a:gs pos="100000">
                <a:srgbClr val="EE7554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П</a:t>
            </a:r>
            <a:r>
              <a:rPr lang="ru-RU" b="1" dirty="0" smtClean="0">
                <a:solidFill>
                  <a:prstClr val="black"/>
                </a:solidFill>
              </a:rPr>
              <a:t>оступление </a:t>
            </a:r>
            <a:r>
              <a:rPr lang="ru-RU" b="1" dirty="0">
                <a:solidFill>
                  <a:prstClr val="black"/>
                </a:solidFill>
              </a:rPr>
              <a:t>налоговых и неналоговых доходов </a:t>
            </a:r>
            <a:endParaRPr lang="ru-RU" b="1" dirty="0" smtClean="0">
              <a:solidFill>
                <a:prstClr val="black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 </a:t>
            </a:r>
            <a:r>
              <a:rPr lang="ru-RU" sz="2400" b="1" dirty="0">
                <a:solidFill>
                  <a:srgbClr val="002060"/>
                </a:solidFill>
              </a:rPr>
              <a:t>консолидированный бюджет Республики Дагестан </a:t>
            </a:r>
            <a:r>
              <a:rPr lang="ru-RU" sz="2400" b="1" smtClean="0">
                <a:solidFill>
                  <a:srgbClr val="002060"/>
                </a:solidFill>
              </a:rPr>
              <a:t>– 106,7</a:t>
            </a:r>
            <a:r>
              <a:rPr lang="ru-RU" sz="2400" b="1" dirty="0" smtClean="0">
                <a:solidFill>
                  <a:srgbClr val="002060"/>
                </a:solidFill>
              </a:rPr>
              <a:t>%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от </a:t>
            </a:r>
            <a:r>
              <a:rPr lang="ru-RU" b="1" dirty="0">
                <a:solidFill>
                  <a:prstClr val="black"/>
                </a:solidFill>
              </a:rPr>
              <a:t>запланированного объема</a:t>
            </a: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062211077"/>
              </p:ext>
            </p:extLst>
          </p:nvPr>
        </p:nvGraphicFramePr>
        <p:xfrm>
          <a:off x="2358207" y="1080170"/>
          <a:ext cx="6336704" cy="2481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840810"/>
            <a:ext cx="416597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57</a:t>
            </a:fld>
            <a:endParaRPr lang="ru-RU" altLang="ru-RU" sz="1300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2023" y="1831610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млрд. руб.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934271" y="2160290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117,5%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86499" y="2808362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97,1%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93007" y="1978179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120,3%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91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7542"/>
    </mc:Choice>
    <mc:Fallback xmlns="">
      <p:transition advTm="17542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Номер слайда 8"/>
          <p:cNvSpPr>
            <a:spLocks noGrp="1"/>
          </p:cNvSpPr>
          <p:nvPr>
            <p:ph type="sldNum" sz="quarter" idx="12"/>
          </p:nvPr>
        </p:nvSpPr>
        <p:spPr bwMode="auto">
          <a:xfrm>
            <a:off x="9800452" y="6817519"/>
            <a:ext cx="532586" cy="3833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3944" indent="-270748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2987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6183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49379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2573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5769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48966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2160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ECAA672-091B-42ED-88B9-029536F41CB8}" type="slidenum">
              <a:rPr lang="ru-RU" altLang="ru-RU" sz="1300">
                <a:latin typeface="+mj-lt"/>
              </a:rPr>
              <a:pPr eaLnBrk="1" hangingPunct="1"/>
              <a:t>58</a:t>
            </a:fld>
            <a:endParaRPr lang="ru-RU" altLang="ru-RU" sz="1300" dirty="0">
              <a:latin typeface="+mj-lt"/>
            </a:endParaRPr>
          </a:p>
        </p:txBody>
      </p:sp>
      <p:sp>
        <p:nvSpPr>
          <p:cNvPr id="78851" name="Rectangle 4"/>
          <p:cNvSpPr>
            <a:spLocks noChangeArrowheads="1"/>
          </p:cNvSpPr>
          <p:nvPr/>
        </p:nvSpPr>
        <p:spPr bwMode="auto">
          <a:xfrm>
            <a:off x="115433" y="720130"/>
            <a:ext cx="3755237" cy="54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79" tIns="43240" rIns="86479" bIns="43240" anchor="ctr"/>
          <a:lstStyle>
            <a:lvl1pPr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100" i="1" dirty="0">
                <a:solidFill>
                  <a:srgbClr val="000000"/>
                </a:solidFill>
                <a:latin typeface="+mn-lt"/>
              </a:rPr>
              <a:t>Расходы  бюджета МО на содержание работников ОМСУ в расчете на одного жителя, %  </a:t>
            </a:r>
          </a:p>
        </p:txBody>
      </p:sp>
      <p:sp>
        <p:nvSpPr>
          <p:cNvPr id="78852" name="Rectangle 6"/>
          <p:cNvSpPr>
            <a:spLocks noChangeArrowheads="1"/>
          </p:cNvSpPr>
          <p:nvPr/>
        </p:nvSpPr>
        <p:spPr bwMode="auto">
          <a:xfrm>
            <a:off x="355848" y="216074"/>
            <a:ext cx="9520016" cy="616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12" tIns="49308" rIns="98612" bIns="49308" anchor="ctr"/>
          <a:lstStyle>
            <a:lvl1pPr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414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700" b="1" i="1" dirty="0">
                <a:latin typeface="+mn-lt"/>
              </a:rPr>
              <a:t>Расходы  бюджета муниципального образования на содержание работников</a:t>
            </a:r>
          </a:p>
          <a:p>
            <a:pPr algn="ctr" eaLnBrk="1" hangingPunct="1"/>
            <a:r>
              <a:rPr lang="ru-RU" altLang="ru-RU" sz="1700" b="1" i="1" dirty="0">
                <a:latin typeface="+mn-lt"/>
              </a:rPr>
              <a:t> ОМСУ  в расчете на одного жителя</a:t>
            </a:r>
            <a:endParaRPr lang="ru-RU" altLang="ru-RU" sz="1700" b="1" dirty="0">
              <a:latin typeface="+mn-lt"/>
            </a:endParaRPr>
          </a:p>
        </p:txBody>
      </p:sp>
      <p:sp>
        <p:nvSpPr>
          <p:cNvPr id="78853" name="Text Box 6"/>
          <p:cNvSpPr txBox="1">
            <a:spLocks noChangeArrowheads="1"/>
          </p:cNvSpPr>
          <p:nvPr/>
        </p:nvSpPr>
        <p:spPr bwMode="auto">
          <a:xfrm>
            <a:off x="4344628" y="1080170"/>
            <a:ext cx="5544616" cy="601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733" tIns="36865" rIns="73733" bIns="36865"/>
          <a:lstStyle>
            <a:lvl1pPr indent="35560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92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92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92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92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ru-RU" altLang="ru-RU" sz="1300" dirty="0">
                <a:latin typeface="+mn-lt"/>
              </a:rPr>
              <a:t>Расходы  бюджетов</a:t>
            </a:r>
            <a:r>
              <a:rPr lang="ru-RU" altLang="ru-RU" sz="1300" b="1" dirty="0">
                <a:latin typeface="+mn-lt"/>
              </a:rPr>
              <a:t>  </a:t>
            </a:r>
            <a:r>
              <a:rPr lang="ru-RU" altLang="ru-RU" sz="1300" dirty="0">
                <a:latin typeface="+mn-lt"/>
              </a:rPr>
              <a:t>муниципальных образований </a:t>
            </a:r>
            <a:r>
              <a:rPr lang="ru-RU" altLang="ru-RU" sz="1300" b="1" dirty="0">
                <a:latin typeface="+mn-lt"/>
              </a:rPr>
              <a:t>на содержание работников ОМСУ в расчете на одного жителя</a:t>
            </a:r>
            <a:r>
              <a:rPr lang="ru-RU" altLang="ru-RU" sz="1300" dirty="0">
                <a:latin typeface="+mn-lt"/>
              </a:rPr>
              <a:t> в </a:t>
            </a:r>
            <a:r>
              <a:rPr lang="ru-RU" altLang="ru-RU" sz="1300" dirty="0" smtClean="0">
                <a:latin typeface="+mn-lt"/>
              </a:rPr>
              <a:t>2018 </a:t>
            </a:r>
            <a:r>
              <a:rPr lang="ru-RU" altLang="ru-RU" sz="1300" dirty="0">
                <a:latin typeface="+mn-lt"/>
              </a:rPr>
              <a:t>году  в среднем  по муниципальным образованиям </a:t>
            </a:r>
            <a:r>
              <a:rPr lang="ru-RU" altLang="ru-RU" sz="1300" dirty="0" smtClean="0">
                <a:latin typeface="+mn-lt"/>
              </a:rPr>
              <a:t>увеличились по </a:t>
            </a:r>
            <a:r>
              <a:rPr lang="ru-RU" altLang="ru-RU" sz="1300" dirty="0">
                <a:latin typeface="+mn-lt"/>
              </a:rPr>
              <a:t>сравнению с  предшествующим годом на  </a:t>
            </a:r>
            <a:r>
              <a:rPr lang="ru-RU" altLang="ru-RU" sz="1300" dirty="0" smtClean="0">
                <a:latin typeface="+mn-lt"/>
              </a:rPr>
              <a:t>4,8%     </a:t>
            </a:r>
            <a:r>
              <a:rPr lang="ru-RU" altLang="ru-RU" sz="1300" dirty="0">
                <a:latin typeface="+mn-lt"/>
              </a:rPr>
              <a:t>и составили    </a:t>
            </a:r>
            <a:r>
              <a:rPr lang="ru-RU" altLang="ru-RU" sz="1300" dirty="0" smtClean="0">
                <a:latin typeface="+mn-lt"/>
              </a:rPr>
              <a:t>1446,7  рублей.</a:t>
            </a:r>
            <a:endParaRPr lang="ru-RU" altLang="ru-RU" sz="1300" dirty="0">
              <a:latin typeface="+mn-lt"/>
            </a:endParaRPr>
          </a:p>
          <a:p>
            <a:pPr algn="just" eaLnBrk="1" hangingPunct="1"/>
            <a:r>
              <a:rPr lang="ru-RU" altLang="ru-RU" sz="1300" dirty="0">
                <a:latin typeface="+mn-lt"/>
              </a:rPr>
              <a:t>Высокий уровень расходования бюджетных средств на содержание аппарата управления отмечен в  МО </a:t>
            </a:r>
            <a:r>
              <a:rPr lang="ru-RU" altLang="ru-RU" sz="1300" dirty="0" smtClean="0">
                <a:latin typeface="+mn-lt"/>
              </a:rPr>
              <a:t>  «</a:t>
            </a:r>
            <a:r>
              <a:rPr lang="ru-RU" altLang="ru-RU" sz="1300" dirty="0" err="1" smtClean="0">
                <a:latin typeface="+mn-lt"/>
              </a:rPr>
              <a:t>Бежтинский</a:t>
            </a:r>
            <a:r>
              <a:rPr lang="ru-RU" altLang="ru-RU" sz="1300" dirty="0" smtClean="0">
                <a:latin typeface="+mn-lt"/>
              </a:rPr>
              <a:t> участок в составе </a:t>
            </a:r>
            <a:r>
              <a:rPr lang="ru-RU" altLang="ru-RU" sz="1300" dirty="0" err="1" smtClean="0">
                <a:latin typeface="+mn-lt"/>
              </a:rPr>
              <a:t>Цунтинского</a:t>
            </a:r>
            <a:r>
              <a:rPr lang="ru-RU" altLang="ru-RU" sz="1300" dirty="0" smtClean="0">
                <a:latin typeface="+mn-lt"/>
              </a:rPr>
              <a:t> района» </a:t>
            </a:r>
            <a:r>
              <a:rPr lang="ru-RU" altLang="ru-RU" sz="1300" dirty="0">
                <a:latin typeface="+mn-lt"/>
              </a:rPr>
              <a:t>-  </a:t>
            </a:r>
            <a:r>
              <a:rPr lang="ru-RU" altLang="ru-RU" sz="1300" dirty="0" smtClean="0">
                <a:latin typeface="+mn-lt"/>
              </a:rPr>
              <a:t>4519,6 руб.,  «Агульский  </a:t>
            </a:r>
            <a:r>
              <a:rPr lang="ru-RU" altLang="ru-RU" sz="1300" dirty="0">
                <a:latin typeface="+mn-lt"/>
              </a:rPr>
              <a:t>район» - </a:t>
            </a:r>
            <a:r>
              <a:rPr lang="ru-RU" altLang="ru-RU" sz="1300" dirty="0" smtClean="0">
                <a:latin typeface="+mn-lt"/>
              </a:rPr>
              <a:t>3096,5 руб.  и  «</a:t>
            </a:r>
            <a:r>
              <a:rPr lang="ru-RU" altLang="ru-RU" sz="1300" dirty="0" err="1" smtClean="0">
                <a:latin typeface="+mn-lt"/>
              </a:rPr>
              <a:t>Лакский</a:t>
            </a:r>
            <a:r>
              <a:rPr lang="ru-RU" altLang="ru-RU" sz="1300" dirty="0" smtClean="0">
                <a:latin typeface="+mn-lt"/>
              </a:rPr>
              <a:t> район» </a:t>
            </a:r>
            <a:r>
              <a:rPr lang="ru-RU" altLang="ru-RU" sz="1300" dirty="0">
                <a:latin typeface="+mn-lt"/>
              </a:rPr>
              <a:t>- </a:t>
            </a:r>
            <a:r>
              <a:rPr lang="ru-RU" altLang="ru-RU" sz="1300" dirty="0" smtClean="0">
                <a:latin typeface="+mn-lt"/>
              </a:rPr>
              <a:t> 3048,0  рублей.</a:t>
            </a:r>
          </a:p>
          <a:p>
            <a:pPr algn="just" eaLnBrk="1" hangingPunct="1"/>
            <a:r>
              <a:rPr lang="ru-RU" altLang="ru-RU" sz="1300" dirty="0" smtClean="0">
                <a:latin typeface="+mn-lt"/>
              </a:rPr>
              <a:t> По </a:t>
            </a:r>
            <a:r>
              <a:rPr lang="ru-RU" altLang="ru-RU" sz="1300" dirty="0">
                <a:latin typeface="+mn-lt"/>
              </a:rPr>
              <a:t>сравнению с </a:t>
            </a:r>
            <a:r>
              <a:rPr lang="ru-RU" altLang="ru-RU" sz="1300" dirty="0" smtClean="0">
                <a:latin typeface="+mn-lt"/>
              </a:rPr>
              <a:t>2017 </a:t>
            </a:r>
            <a:r>
              <a:rPr lang="ru-RU" altLang="ru-RU" sz="1300" dirty="0">
                <a:latin typeface="+mn-lt"/>
              </a:rPr>
              <a:t>годом рас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ходы  бюджетов</a:t>
            </a:r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 на содержание работников ОМСУ в расчете на одного жителя  увеличились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в 44 МО. Наибольший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рост наблюдался в МО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«Ногайский район»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–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на 43,3%, 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Хивский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район» - на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16,6%,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Гунибский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– на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15,9% и   «</a:t>
            </a:r>
            <a:r>
              <a:rPr lang="ru-RU" altLang="ru-RU" sz="1300" dirty="0" err="1" smtClean="0">
                <a:solidFill>
                  <a:srgbClr val="000000"/>
                </a:solidFill>
                <a:latin typeface="+mn-lt"/>
              </a:rPr>
              <a:t>Ахтынский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район»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– на 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15,7%. </a:t>
            </a:r>
          </a:p>
          <a:p>
            <a:pPr algn="just" eaLnBrk="1" hangingPunct="1"/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В 8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МО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 отмечено снижение расходов на содержание работников ОМСУ, наиболее значительное  - в  МО «город Дагестанские Огни»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(расходы  в данном МО снизились на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13,5%). 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/>
            <a:r>
              <a:rPr lang="ru-RU" altLang="ru-RU" sz="1300" dirty="0">
                <a:latin typeface="+mn-lt"/>
              </a:rPr>
              <a:t>Наименьший объем расходов </a:t>
            </a:r>
            <a:r>
              <a:rPr lang="ru-RU" altLang="ru-RU" sz="1300" dirty="0" smtClean="0">
                <a:latin typeface="+mn-lt"/>
              </a:rPr>
              <a:t>на </a:t>
            </a:r>
            <a:r>
              <a:rPr lang="ru-RU" altLang="ru-RU" sz="1300" dirty="0">
                <a:latin typeface="+mn-lt"/>
              </a:rPr>
              <a:t>содержание ОМСУ в расчете на одного жителя  в </a:t>
            </a:r>
            <a:r>
              <a:rPr lang="ru-RU" altLang="ru-RU" sz="1300" dirty="0" smtClean="0">
                <a:latin typeface="+mn-lt"/>
              </a:rPr>
              <a:t>2018 </a:t>
            </a:r>
            <a:r>
              <a:rPr lang="ru-RU" altLang="ru-RU" sz="1300" dirty="0">
                <a:latin typeface="+mn-lt"/>
              </a:rPr>
              <a:t>году зафиксирован    среди городских округов -  «город </a:t>
            </a:r>
            <a:r>
              <a:rPr lang="ru-RU" altLang="ru-RU" sz="1300" dirty="0" smtClean="0">
                <a:latin typeface="+mn-lt"/>
              </a:rPr>
              <a:t>Дербент»  (318,0 руб.), </a:t>
            </a:r>
            <a:r>
              <a:rPr lang="ru-RU" altLang="ru-RU" sz="1300" dirty="0">
                <a:latin typeface="+mn-lt"/>
              </a:rPr>
              <a:t>«город </a:t>
            </a:r>
            <a:r>
              <a:rPr lang="ru-RU" altLang="ru-RU" sz="1300" dirty="0" smtClean="0">
                <a:latin typeface="+mn-lt"/>
              </a:rPr>
              <a:t>Хасавюрт»  (358,0 руб.), «</a:t>
            </a:r>
            <a:r>
              <a:rPr lang="ru-RU" altLang="ru-RU" sz="1300" dirty="0">
                <a:latin typeface="+mn-lt"/>
              </a:rPr>
              <a:t>город </a:t>
            </a:r>
            <a:r>
              <a:rPr lang="ru-RU" altLang="ru-RU" sz="1300" dirty="0" smtClean="0">
                <a:latin typeface="+mn-lt"/>
              </a:rPr>
              <a:t>Каспийск»  (368,6 руб.), и  </a:t>
            </a:r>
            <a:r>
              <a:rPr lang="ru-RU" altLang="ru-RU" sz="1300" dirty="0">
                <a:latin typeface="+mn-lt"/>
              </a:rPr>
              <a:t>среди муниципальных районов – </a:t>
            </a:r>
            <a:r>
              <a:rPr lang="ru-RU" altLang="ru-RU" sz="1300" dirty="0" smtClean="0">
                <a:latin typeface="+mn-lt"/>
              </a:rPr>
              <a:t>«Хасавюртовский  </a:t>
            </a:r>
            <a:r>
              <a:rPr lang="ru-RU" altLang="ru-RU" sz="1300" dirty="0">
                <a:latin typeface="+mn-lt"/>
              </a:rPr>
              <a:t>район» </a:t>
            </a:r>
            <a:r>
              <a:rPr lang="ru-RU" altLang="ru-RU" sz="1300" dirty="0" smtClean="0">
                <a:latin typeface="+mn-lt"/>
              </a:rPr>
              <a:t>(621,6 руб.) и   «</a:t>
            </a:r>
            <a:r>
              <a:rPr lang="ru-RU" altLang="ru-RU" sz="1300" dirty="0" err="1">
                <a:latin typeface="+mn-lt"/>
              </a:rPr>
              <a:t>К</a:t>
            </a:r>
            <a:r>
              <a:rPr lang="ru-RU" altLang="ru-RU" sz="1300" dirty="0" err="1" smtClean="0">
                <a:latin typeface="+mn-lt"/>
              </a:rPr>
              <a:t>арабудахкентский</a:t>
            </a:r>
            <a:r>
              <a:rPr lang="ru-RU" altLang="ru-RU" sz="1300" dirty="0" smtClean="0">
                <a:latin typeface="+mn-lt"/>
              </a:rPr>
              <a:t> </a:t>
            </a:r>
            <a:r>
              <a:rPr lang="ru-RU" altLang="ru-RU" sz="1300" dirty="0">
                <a:latin typeface="+mn-lt"/>
              </a:rPr>
              <a:t>район»  </a:t>
            </a:r>
            <a:r>
              <a:rPr lang="ru-RU" altLang="ru-RU" sz="1300" dirty="0" smtClean="0">
                <a:latin typeface="+mn-lt"/>
              </a:rPr>
              <a:t>(710,2  руб.).</a:t>
            </a:r>
            <a:endParaRPr lang="ru-RU" altLang="ru-RU" sz="1300" dirty="0">
              <a:latin typeface="+mn-lt"/>
            </a:endParaRPr>
          </a:p>
          <a:p>
            <a:pPr algn="just" eaLnBrk="1" hangingPunct="1"/>
            <a:r>
              <a:rPr lang="ru-RU" altLang="ru-RU" sz="1300" dirty="0">
                <a:latin typeface="+mn-lt"/>
              </a:rPr>
              <a:t>В целях оптимизации  штатной численности работников аппаратов органов местного самоуправления </a:t>
            </a:r>
            <a:r>
              <a:rPr lang="ru-RU" altLang="ru-RU" sz="1300" dirty="0" smtClean="0">
                <a:latin typeface="+mn-lt"/>
              </a:rPr>
              <a:t>и </a:t>
            </a:r>
            <a:r>
              <a:rPr lang="ru-RU" altLang="ru-RU" sz="1300" dirty="0">
                <a:latin typeface="+mn-lt"/>
              </a:rPr>
              <a:t>упорядочения расходов на их содержание Правительством Республики Дагестан  утверждены  </a:t>
            </a:r>
            <a:r>
              <a:rPr lang="ru-RU" altLang="ru-RU" sz="1300" dirty="0" smtClean="0">
                <a:latin typeface="+mn-lt"/>
              </a:rPr>
              <a:t>нормативы формирования расходов на содержание  </a:t>
            </a:r>
            <a:r>
              <a:rPr lang="ru-RU" altLang="ru-RU" sz="1300" dirty="0">
                <a:latin typeface="+mn-lt"/>
              </a:rPr>
              <a:t>ОМСУ </a:t>
            </a:r>
            <a:r>
              <a:rPr lang="ru-RU" altLang="ru-RU" sz="1300" dirty="0" smtClean="0">
                <a:latin typeface="+mn-lt"/>
              </a:rPr>
              <a:t> муниципальных районов (городских округов) и ОМСУ городских (сельских) поселений.</a:t>
            </a:r>
            <a:endParaRPr lang="ru-RU" altLang="ru-RU" sz="1300" dirty="0">
              <a:latin typeface="+mn-lt"/>
            </a:endParaRPr>
          </a:p>
          <a:p>
            <a:pPr algn="just" eaLnBrk="1" hangingPunct="1"/>
            <a:endParaRPr lang="ru-RU" altLang="ru-RU" sz="1400" dirty="0">
              <a:latin typeface="+mn-lt"/>
            </a:endParaRPr>
          </a:p>
        </p:txBody>
      </p:sp>
      <p:graphicFrame>
        <p:nvGraphicFramePr>
          <p:cNvPr id="78855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535002"/>
              </p:ext>
            </p:extLst>
          </p:nvPr>
        </p:nvGraphicFramePr>
        <p:xfrm>
          <a:off x="381199" y="1296194"/>
          <a:ext cx="3317875" cy="144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42" name="Лист" r:id="rId4" imgW="3800500" imgH="2124090" progId="Excel.Sheet.8">
                  <p:embed/>
                </p:oleObj>
              </mc:Choice>
              <mc:Fallback>
                <p:oleObj name="Лист" r:id="rId4" imgW="3800500" imgH="212409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199" y="1296194"/>
                        <a:ext cx="3317875" cy="14401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765" name="Picture 1349" descr="D:\ДОКУМЕНТЫ 2019 ГОД\ОЦЕНКА ЭФФЕКТИВНОСТИ ОМСУ\СВОДНЫЙ ДОКЛАД\Карты\расх на 1 раб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48" y="2888730"/>
            <a:ext cx="3802559" cy="359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0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470080" y="6817519"/>
            <a:ext cx="861086" cy="3833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3944" indent="-270748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2987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6183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49379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2573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5769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48966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2160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86F4656-18CA-4E92-B94B-64A90BECB41A}" type="slidenum">
              <a:rPr lang="ru-RU" altLang="ru-RU" sz="1300">
                <a:latin typeface="+mj-lt"/>
              </a:rPr>
              <a:pPr eaLnBrk="1" hangingPunct="1"/>
              <a:t>59</a:t>
            </a:fld>
            <a:endParaRPr lang="ru-RU" altLang="ru-RU" sz="1300" dirty="0">
              <a:latin typeface="+mj-lt"/>
            </a:endParaRPr>
          </a:p>
        </p:txBody>
      </p:sp>
      <p:sp>
        <p:nvSpPr>
          <p:cNvPr id="79875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774031" y="504106"/>
            <a:ext cx="8161338" cy="501650"/>
          </a:xfrm>
        </p:spPr>
        <p:txBody>
          <a:bodyPr tIns="43350"/>
          <a:lstStyle/>
          <a:p>
            <a:pPr eaLnBrk="1" hangingPunct="1"/>
            <a:r>
              <a:rPr lang="en-US" altLang="ru-RU" sz="1700" b="1" dirty="0" smtClean="0">
                <a:solidFill>
                  <a:schemeClr val="tx1"/>
                </a:solidFill>
                <a:latin typeface="+mn-lt"/>
              </a:rPr>
              <a:t>II</a:t>
            </a:r>
            <a:r>
              <a:rPr lang="ru-RU" altLang="ru-RU" sz="1700" b="1" dirty="0" smtClean="0">
                <a:solidFill>
                  <a:schemeClr val="tx1"/>
                </a:solidFill>
                <a:latin typeface="+mn-lt"/>
              </a:rPr>
              <a:t>. ИТОГИ </a:t>
            </a:r>
            <a:r>
              <a:rPr lang="ru-RU" altLang="ru-RU" sz="1700" b="1" dirty="0">
                <a:solidFill>
                  <a:schemeClr val="tx1"/>
                </a:solidFill>
                <a:latin typeface="+mn-lt"/>
              </a:rPr>
              <a:t>СОЦИОЛОГИЧЕСКИХ ОПРОСОВ НАСЕЛЕНИЯ</a:t>
            </a:r>
          </a:p>
        </p:txBody>
      </p:sp>
      <p:sp>
        <p:nvSpPr>
          <p:cNvPr id="79876" name="Rectangle 6"/>
          <p:cNvSpPr>
            <a:spLocks noChangeArrowheads="1"/>
          </p:cNvSpPr>
          <p:nvPr/>
        </p:nvSpPr>
        <p:spPr bwMode="auto">
          <a:xfrm>
            <a:off x="504695" y="1152178"/>
            <a:ext cx="9463258" cy="4078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28" tIns="49315" rIns="98628" bIns="49315"/>
          <a:lstStyle>
            <a:lvl1pPr indent="36195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1858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1858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1858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1858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/>
            <a:r>
              <a:rPr lang="ru-RU" altLang="ru-RU" sz="1400" dirty="0">
                <a:latin typeface="+mn-lt"/>
                <a:cs typeface="Times New Roman" pitchFamily="18" charset="0"/>
              </a:rPr>
              <a:t>Порядок организации и проведения социологических опросов для определения уровня оценки населением  результатов  деятельности органов местного самоуправления городских округов и муниципальных районов Республики Дагестан  утвержден Указом Президента Республики Дагестан от 29 апреля 2009 </a:t>
            </a:r>
            <a:r>
              <a:rPr lang="ru-RU" altLang="ru-RU" sz="1400" dirty="0" smtClean="0">
                <a:latin typeface="+mn-lt"/>
                <a:cs typeface="Times New Roman" pitchFamily="18" charset="0"/>
              </a:rPr>
              <a:t>г. </a:t>
            </a:r>
            <a:r>
              <a:rPr lang="ru-RU" altLang="ru-RU" sz="1400" dirty="0">
                <a:latin typeface="+mn-lt"/>
                <a:cs typeface="Times New Roman" pitchFamily="18" charset="0"/>
              </a:rPr>
              <a:t>№ 80 «Об утверждении Порядка организации проведения социологических опросов для определения уровня оценки населением результатов деятельности органов местного самоуправления городских округов и муниципальных районов Республики Дагестан</a:t>
            </a:r>
            <a:r>
              <a:rPr lang="ru-RU" altLang="ru-RU" sz="1400" dirty="0" smtClean="0">
                <a:latin typeface="+mn-lt"/>
                <a:cs typeface="Times New Roman" pitchFamily="18" charset="0"/>
              </a:rPr>
              <a:t>».</a:t>
            </a:r>
            <a:endParaRPr lang="ru-RU" altLang="ru-RU" sz="1400" dirty="0">
              <a:latin typeface="+mn-lt"/>
              <a:cs typeface="Times New Roman" pitchFamily="18" charset="0"/>
            </a:endParaRPr>
          </a:p>
          <a:p>
            <a:pPr algn="just"/>
            <a:r>
              <a:rPr lang="ru-RU" altLang="ru-RU" sz="1400" dirty="0">
                <a:latin typeface="+mn-lt"/>
                <a:cs typeface="Times New Roman" pitchFamily="18" charset="0"/>
              </a:rPr>
              <a:t>Организация проведения социологических опросов на территориях муниципальных районов и городских  округах возложена на  Министерство экономики  и территориального развития Республики </a:t>
            </a:r>
            <a:r>
              <a:rPr lang="ru-RU" altLang="ru-RU" sz="1400" dirty="0" smtClean="0">
                <a:latin typeface="+mn-lt"/>
                <a:cs typeface="Times New Roman" pitchFamily="18" charset="0"/>
              </a:rPr>
              <a:t>Дагестан.</a:t>
            </a:r>
            <a:endParaRPr lang="ru-RU" altLang="ru-RU" sz="1400" dirty="0">
              <a:latin typeface="+mn-lt"/>
              <a:cs typeface="Times New Roman" pitchFamily="18" charset="0"/>
            </a:endParaRPr>
          </a:p>
          <a:p>
            <a:pPr algn="just"/>
            <a:r>
              <a:rPr lang="ru-RU" altLang="ru-RU" sz="1400" dirty="0">
                <a:latin typeface="+mn-lt"/>
                <a:cs typeface="Times New Roman" pitchFamily="18" charset="0"/>
              </a:rPr>
              <a:t>Целью проведения социологических опросов является  определение уровня оценки населением  результатов деятельности органов местного </a:t>
            </a:r>
            <a:r>
              <a:rPr lang="ru-RU" altLang="ru-RU" sz="1400" dirty="0" smtClean="0">
                <a:latin typeface="+mn-lt"/>
                <a:cs typeface="Times New Roman" pitchFamily="18" charset="0"/>
              </a:rPr>
              <a:t>самоуправления.</a:t>
            </a:r>
            <a:endParaRPr lang="ru-RU" altLang="ru-RU" sz="1400" dirty="0">
              <a:latin typeface="+mn-lt"/>
              <a:cs typeface="Times New Roman" pitchFamily="18" charset="0"/>
            </a:endParaRPr>
          </a:p>
          <a:p>
            <a:pPr algn="just"/>
            <a:endParaRPr lang="ru-RU" altLang="ru-RU" sz="1400" dirty="0">
              <a:latin typeface="+mn-lt"/>
              <a:cs typeface="Times New Roman" pitchFamily="18" charset="0"/>
            </a:endParaRPr>
          </a:p>
          <a:p>
            <a:pPr algn="just"/>
            <a:r>
              <a:rPr lang="ru-RU" altLang="ru-RU" sz="1400" b="1" dirty="0">
                <a:latin typeface="+mn-lt"/>
                <a:cs typeface="Times New Roman" pitchFamily="18" charset="0"/>
              </a:rPr>
              <a:t>Основными направлениями социологических опросов  для определения уровня  удовлетворенности населения  деятельностью  органов местного самоуправления являются:</a:t>
            </a:r>
          </a:p>
          <a:p>
            <a:pPr algn="just"/>
            <a:r>
              <a:rPr lang="ru-RU" altLang="ru-RU" sz="1400" dirty="0">
                <a:latin typeface="+mn-lt"/>
                <a:cs typeface="Times New Roman" pitchFamily="18" charset="0"/>
              </a:rPr>
              <a:t>дошкольное образование;</a:t>
            </a:r>
          </a:p>
          <a:p>
            <a:pPr algn="just"/>
            <a:r>
              <a:rPr lang="ru-RU" altLang="ru-RU" sz="1400" dirty="0">
                <a:latin typeface="+mn-lt"/>
                <a:cs typeface="Times New Roman" pitchFamily="18" charset="0"/>
              </a:rPr>
              <a:t>общее образование;</a:t>
            </a:r>
          </a:p>
          <a:p>
            <a:pPr algn="just"/>
            <a:r>
              <a:rPr lang="ru-RU" altLang="ru-RU" sz="1400" dirty="0">
                <a:latin typeface="+mn-lt"/>
                <a:cs typeface="Times New Roman" pitchFamily="18" charset="0"/>
              </a:rPr>
              <a:t>дополнительное образование;</a:t>
            </a:r>
          </a:p>
          <a:p>
            <a:pPr algn="just"/>
            <a:r>
              <a:rPr lang="ru-RU" altLang="ru-RU" sz="1400" dirty="0">
                <a:latin typeface="+mn-lt"/>
                <a:cs typeface="Times New Roman" pitchFamily="18" charset="0"/>
              </a:rPr>
              <a:t>предоставление услуг в сфере культуры;</a:t>
            </a:r>
          </a:p>
          <a:p>
            <a:pPr algn="just"/>
            <a:r>
              <a:rPr lang="ru-RU" altLang="ru-RU" sz="1400" dirty="0" smtClean="0">
                <a:latin typeface="+mn-lt"/>
                <a:cs typeface="Times New Roman" pitchFamily="18" charset="0"/>
              </a:rPr>
              <a:t>предоставление </a:t>
            </a:r>
            <a:r>
              <a:rPr lang="ru-RU" altLang="ru-RU" sz="1400" dirty="0">
                <a:latin typeface="+mn-lt"/>
                <a:cs typeface="Times New Roman" pitchFamily="18" charset="0"/>
              </a:rPr>
              <a:t>услуг в сфере жилищно-коммунального </a:t>
            </a:r>
            <a:r>
              <a:rPr lang="ru-RU" altLang="ru-RU" sz="1400" dirty="0" smtClean="0">
                <a:latin typeface="+mn-lt"/>
                <a:cs typeface="Times New Roman" pitchFamily="18" charset="0"/>
              </a:rPr>
              <a:t>хозяйства.</a:t>
            </a:r>
          </a:p>
          <a:p>
            <a:pPr algn="just">
              <a:lnSpc>
                <a:spcPct val="75000"/>
              </a:lnSpc>
              <a:spcBef>
                <a:spcPct val="40000"/>
              </a:spcBef>
            </a:pPr>
            <a:endParaRPr lang="ru-RU" altLang="ru-RU" sz="1400" dirty="0">
              <a:latin typeface="+mn-lt"/>
            </a:endParaRPr>
          </a:p>
          <a:p>
            <a:pPr algn="just">
              <a:lnSpc>
                <a:spcPct val="75000"/>
              </a:lnSpc>
              <a:spcBef>
                <a:spcPct val="40000"/>
              </a:spcBef>
            </a:pPr>
            <a:endParaRPr lang="ru-RU" altLang="ru-RU" sz="1400" dirty="0">
              <a:latin typeface="+mn-lt"/>
            </a:endParaRPr>
          </a:p>
          <a:p>
            <a:pPr algn="just">
              <a:lnSpc>
                <a:spcPct val="75000"/>
              </a:lnSpc>
              <a:spcBef>
                <a:spcPct val="40000"/>
              </a:spcBef>
            </a:pPr>
            <a:endParaRPr lang="ru-RU" altLang="ru-RU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806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091525"/>
              </p:ext>
            </p:extLst>
          </p:nvPr>
        </p:nvGraphicFramePr>
        <p:xfrm>
          <a:off x="630015" y="803407"/>
          <a:ext cx="9361039" cy="3157083"/>
        </p:xfrm>
        <a:graphic>
          <a:graphicData uri="http://schemas.openxmlformats.org/drawingml/2006/table">
            <a:tbl>
              <a:tblPr>
                <a:tableStyleId>{1FECB4D8-DB02-4DC6-A0A2-4F2EBAE1DC90}</a:tableStyleId>
              </a:tblPr>
              <a:tblGrid>
                <a:gridCol w="22677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565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6367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64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Наименование                                      </a:t>
                      </a:r>
                      <a:r>
                        <a:rPr lang="ru-RU" sz="1200" u="none" strike="noStrike" dirty="0">
                          <a:effectLst/>
                        </a:rPr>
                        <a:t>городского округа</a:t>
                      </a:r>
                      <a:endParaRPr lang="ru-RU" sz="1200" b="1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Среднегодовая численность </a:t>
                      </a:r>
                      <a:r>
                        <a:rPr lang="en-US" sz="1200" u="none" strike="noStrike" dirty="0" smtClean="0">
                          <a:effectLst/>
                        </a:rPr>
                        <a:t/>
                      </a:r>
                      <a:br>
                        <a:rPr lang="en-US" sz="1200" u="none" strike="noStrike" dirty="0" smtClean="0">
                          <a:effectLst/>
                        </a:rPr>
                      </a:br>
                      <a:r>
                        <a:rPr lang="ru-RU" sz="1200" u="none" strike="noStrike" dirty="0" smtClean="0">
                          <a:effectLst/>
                        </a:rPr>
                        <a:t>постоянного населения</a:t>
                      </a:r>
                      <a:r>
                        <a:rPr lang="en-US" sz="1200" u="none" strike="noStrike" dirty="0" smtClean="0">
                          <a:effectLst/>
                        </a:rPr>
                        <a:t/>
                      </a:r>
                      <a:br>
                        <a:rPr lang="en-US" sz="1200" u="none" strike="noStrike" dirty="0" smtClean="0">
                          <a:effectLst/>
                        </a:rPr>
                      </a:br>
                      <a:r>
                        <a:rPr lang="ru-RU" sz="1200" u="none" strike="noStrike" dirty="0" smtClean="0">
                          <a:effectLst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</a:rPr>
                        <a:t>в отчетном году, 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тыс.чел</a:t>
                      </a:r>
                      <a:r>
                        <a:rPr lang="ru-RU" sz="1200" u="none" strike="noStrike" dirty="0" smtClean="0">
                          <a:effectLst/>
                        </a:rPr>
                        <a:t>.</a:t>
                      </a:r>
                      <a:endParaRPr lang="ru-RU" sz="1200" b="1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Информация о размещении доклада </a:t>
                      </a:r>
                      <a:r>
                        <a:rPr lang="en-US" sz="1200" u="none" strike="noStrike" dirty="0" smtClean="0">
                          <a:effectLst/>
                        </a:rPr>
                        <a:t/>
                      </a:r>
                      <a:br>
                        <a:rPr lang="en-US" sz="1200" u="none" strike="noStrike" dirty="0" smtClean="0">
                          <a:effectLst/>
                        </a:rPr>
                      </a:br>
                      <a:r>
                        <a:rPr lang="ru-RU" sz="1200" u="none" strike="noStrike" dirty="0" smtClean="0">
                          <a:effectLst/>
                        </a:rPr>
                        <a:t>главы </a:t>
                      </a:r>
                      <a:r>
                        <a:rPr lang="ru-RU" sz="1200" u="none" strike="noStrike" dirty="0">
                          <a:effectLst/>
                        </a:rPr>
                        <a:t>в сети Интернет </a:t>
                      </a:r>
                      <a:r>
                        <a:rPr lang="en-US" sz="1200" u="none" strike="noStrike" dirty="0" smtClean="0">
                          <a:effectLst/>
                        </a:rPr>
                        <a:t/>
                      </a:r>
                      <a:br>
                        <a:rPr lang="en-US" sz="1200" u="none" strike="noStrike" dirty="0" smtClean="0">
                          <a:effectLst/>
                        </a:rPr>
                      </a:br>
                      <a:r>
                        <a:rPr lang="ru-RU" sz="1200" u="none" strike="noStrike" dirty="0" smtClean="0">
                          <a:effectLst/>
                        </a:rPr>
                        <a:t>(</a:t>
                      </a:r>
                      <a:r>
                        <a:rPr lang="ru-RU" sz="1200" u="none" strike="noStrike" dirty="0">
                          <a:effectLst/>
                        </a:rPr>
                        <a:t>адрес официального сайта  </a:t>
                      </a:r>
                      <a:r>
                        <a:rPr lang="en-US" sz="1200" u="none" strike="noStrike" dirty="0" smtClean="0">
                          <a:effectLst/>
                        </a:rPr>
                        <a:t/>
                      </a:r>
                      <a:br>
                        <a:rPr lang="en-US" sz="1200" u="none" strike="noStrike" dirty="0" smtClean="0">
                          <a:effectLst/>
                        </a:rPr>
                      </a:br>
                      <a:r>
                        <a:rPr lang="ru-RU" sz="1200" u="none" strike="noStrike" dirty="0" smtClean="0">
                          <a:effectLst/>
                        </a:rPr>
                        <a:t>городского </a:t>
                      </a:r>
                      <a:r>
                        <a:rPr lang="ru-RU" sz="1200" u="none" strike="noStrike" dirty="0">
                          <a:effectLst/>
                        </a:rPr>
                        <a:t>округа)</a:t>
                      </a:r>
                      <a:endParaRPr lang="ru-RU" sz="1200" b="1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606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>
                          <a:effectLst/>
                        </a:rPr>
                        <a:t>Буйнакск</a:t>
                      </a:r>
                      <a:endParaRPr lang="ru-RU" sz="1200" b="0" i="0" u="none" strike="noStrike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65,3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www.buynaksk05.ru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9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>
                          <a:effectLst/>
                        </a:rPr>
                        <a:t>Дагестанские Огни</a:t>
                      </a:r>
                      <a:endParaRPr lang="ru-RU" sz="1200" b="0" i="0" u="none" strike="noStrike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29,5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дагогни.рф</a:t>
                      </a:r>
                      <a:endParaRPr lang="ru-RU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2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>
                          <a:effectLst/>
                        </a:rPr>
                        <a:t>Дербент</a:t>
                      </a:r>
                      <a:endParaRPr lang="ru-RU" sz="1200" b="0" i="0" u="none" strike="noStrike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124,2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www.derbent.ru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2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>
                          <a:effectLst/>
                        </a:rPr>
                        <a:t>Избербаш</a:t>
                      </a:r>
                      <a:endParaRPr lang="ru-RU" sz="1200" b="0" i="0" u="none" strike="noStrike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59,1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www.mo-izberbash.ru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89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>
                          <a:effectLst/>
                        </a:rPr>
                        <a:t>Каспийск</a:t>
                      </a:r>
                      <a:endParaRPr lang="ru-RU" sz="1200" b="0" i="0" u="none" strike="noStrike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117,8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www.kaspiysk.org 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2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>
                          <a:effectLst/>
                        </a:rPr>
                        <a:t>Кизилюрт </a:t>
                      </a:r>
                      <a:endParaRPr lang="ru-RU" sz="1200" b="0" i="0" u="none" strike="noStrike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48,3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 err="1" smtClean="0">
                          <a:effectLst/>
                        </a:rPr>
                        <a:t>мо-кизилюрт</a:t>
                      </a:r>
                      <a:r>
                        <a:rPr lang="en-US" sz="1200" u="none" strike="noStrike" dirty="0" smtClean="0">
                          <a:effectLst/>
                        </a:rPr>
                        <a:t>.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рф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2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>
                          <a:effectLst/>
                        </a:rPr>
                        <a:t>Кизляр</a:t>
                      </a:r>
                      <a:endParaRPr lang="ru-RU" sz="1200" b="0" i="0" u="none" strike="noStrike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51,6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www.kizlyar-gorod.ru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2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>
                          <a:effectLst/>
                        </a:rPr>
                        <a:t>Махачкала</a:t>
                      </a:r>
                      <a:endParaRPr lang="ru-RU" sz="1200" b="0" i="0" u="none" strike="noStrike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729,6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www.mkala.ru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092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>
                          <a:effectLst/>
                        </a:rPr>
                        <a:t>Хасавюрт</a:t>
                      </a:r>
                      <a:endParaRPr lang="ru-RU" sz="1200" b="0" i="0" u="none" strike="noStrike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142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www.xacavurt.ru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435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>
                          <a:effectLst/>
                        </a:rPr>
                        <a:t>Южно-Сухокумск</a:t>
                      </a:r>
                      <a:endParaRPr lang="ru-RU" sz="1200" b="0" i="0" u="none" strike="noStrike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10,6</a:t>
                      </a:r>
                      <a:endParaRPr lang="ru-RU" sz="1200" b="0" i="0" u="none" strike="noStrike" dirty="0">
                        <a:solidFill>
                          <a:srgbClr val="2F2B2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www.yuzhnosuhokumsk.ru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10063063" y="6912818"/>
            <a:ext cx="272581" cy="2830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6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9037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79364"/>
              </p:ext>
            </p:extLst>
          </p:nvPr>
        </p:nvGraphicFramePr>
        <p:xfrm>
          <a:off x="774031" y="720130"/>
          <a:ext cx="2761223" cy="366963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2752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38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20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3156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latin typeface="+mj-lt"/>
                        </a:rPr>
                        <a:t>Наименование городского округа (муниципального района)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dirty="0" smtClean="0">
                          <a:latin typeface="+mj-lt"/>
                        </a:rPr>
                        <a:t>Удовлетворенность населения деятельностью органов местного самоуправления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6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>
                          <a:latin typeface="+mj-lt"/>
                        </a:rPr>
                        <a:t>2017 г.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>
                          <a:latin typeface="+mj-lt"/>
                        </a:rPr>
                        <a:t>2018 г.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031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sng" strike="noStrike" dirty="0" smtClean="0">
                          <a:latin typeface="+mj-lt"/>
                        </a:rPr>
                        <a:t>муниципальные </a:t>
                      </a:r>
                      <a:r>
                        <a:rPr lang="ru-RU" sz="900" u="sng" strike="noStrike" dirty="0">
                          <a:latin typeface="+mj-lt"/>
                        </a:rPr>
                        <a:t>районы:</a:t>
                      </a:r>
                      <a:endParaRPr lang="ru-RU" sz="900" b="1" i="1" u="sng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latin typeface="+mj-lt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latin typeface="+mj-lt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latin typeface="+mj-lt"/>
                        </a:rPr>
                        <a:t>Агульский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36,0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52,5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 err="1">
                          <a:latin typeface="+mj-lt"/>
                        </a:rPr>
                        <a:t>Акушинский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63,0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53,4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Ахвахский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47,0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54,3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Ахтынский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48,0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50,1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Бабаюртовский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56,0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52,6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latin typeface="+mj-lt"/>
                        </a:rPr>
                        <a:t>Ботлихский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64,0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53,0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Буйнакский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51,0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55,1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 err="1" smtClean="0">
                          <a:latin typeface="+mj-lt"/>
                        </a:rPr>
                        <a:t>Гергебильский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52,0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61,4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Гумбетовский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53,0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50,0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 err="1">
                          <a:latin typeface="+mj-lt"/>
                        </a:rPr>
                        <a:t>Гунибский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61,0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49,2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Дахадаевский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57,0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53,4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Дербентский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62,0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52,1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Докузпаринский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37,0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52,2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Казбековский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52,0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55,9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Кайтагский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40,0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53,7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Карабудахкентский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65,0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60,2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Каякентский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67,0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60,5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396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Кизилюртовский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64,0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+mn-cs"/>
                        </a:rPr>
                        <a:t>51,3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878438"/>
              </p:ext>
            </p:extLst>
          </p:nvPr>
        </p:nvGraphicFramePr>
        <p:xfrm>
          <a:off x="3785911" y="720130"/>
          <a:ext cx="2761222" cy="368106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2744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34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34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8000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latin typeface="+mj-lt"/>
                        </a:rPr>
                        <a:t>Наименование городского округа (муниципального района)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204" marR="9204" marT="9071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dirty="0" smtClean="0">
                          <a:latin typeface="+mj-lt"/>
                        </a:rPr>
                        <a:t>Удовлетворенность населения деятельностью органов местного самоуправления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16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>
                          <a:latin typeface="+mj-lt"/>
                        </a:rPr>
                        <a:t>2017 г.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>
                          <a:latin typeface="+mj-lt"/>
                        </a:rPr>
                        <a:t>2018</a:t>
                      </a:r>
                      <a:r>
                        <a:rPr lang="ru-RU" sz="900" u="none" strike="noStrike" baseline="0" dirty="0" smtClean="0">
                          <a:latin typeface="+mj-lt"/>
                        </a:rPr>
                        <a:t> г.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 err="1">
                          <a:latin typeface="+mj-lt"/>
                        </a:rPr>
                        <a:t>Кизлярский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64,0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 err="1">
                          <a:latin typeface="+mj-lt"/>
                        </a:rPr>
                        <a:t>Кулинский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55,7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 err="1">
                          <a:latin typeface="+mj-lt"/>
                        </a:rPr>
                        <a:t>Кумторкалинский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58,0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52,9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 err="1">
                          <a:latin typeface="+mj-lt"/>
                        </a:rPr>
                        <a:t>Курахский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53,0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 err="1">
                          <a:latin typeface="+mj-lt"/>
                        </a:rPr>
                        <a:t>Лакский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56,0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55,7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Левашинский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60,0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54,2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Магарамкентский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60,0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53,7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Новолакский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60,0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55,2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Ногайский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51,8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Рутульский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47,0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49,8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Сергокалинский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48,0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54,8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 smtClean="0">
                          <a:latin typeface="+mj-lt"/>
                        </a:rPr>
                        <a:t>Сулейман-</a:t>
                      </a:r>
                      <a:r>
                        <a:rPr lang="ru-RU" sz="900" u="none" strike="noStrike" dirty="0" err="1" smtClean="0">
                          <a:latin typeface="+mj-lt"/>
                        </a:rPr>
                        <a:t>Стальский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53,0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latin typeface="+mj-lt"/>
                        </a:rPr>
                        <a:t>Табасаранский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53,0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53,6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Тарумовский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56,0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54,3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Тляратинский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46,0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53,9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Унцукульский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54,6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Хасавюртовский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53,7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Хивский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49,0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51,5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5207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 err="1">
                          <a:latin typeface="+mj-lt"/>
                        </a:rPr>
                        <a:t>Хунзахский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51,6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623876"/>
              </p:ext>
            </p:extLst>
          </p:nvPr>
        </p:nvGraphicFramePr>
        <p:xfrm>
          <a:off x="6822703" y="720130"/>
          <a:ext cx="2761223" cy="377585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3015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693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9030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8570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latin typeface="+mj-lt"/>
                        </a:rPr>
                        <a:t>Наименование городского округа (муниципального района)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204" marR="9204" marT="9071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dirty="0" smtClean="0">
                          <a:latin typeface="+mj-lt"/>
                        </a:rPr>
                        <a:t>Удовлетворенность населения деятельностью органов местного самоуправления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08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>
                          <a:latin typeface="+mj-lt"/>
                        </a:rPr>
                        <a:t>2017 г.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 smtClean="0">
                          <a:latin typeface="+mj-lt"/>
                        </a:rPr>
                        <a:t>2018 г.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23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 err="1">
                          <a:latin typeface="+mj-lt"/>
                        </a:rPr>
                        <a:t>Цумадинский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48,0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56,4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23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 err="1">
                          <a:latin typeface="+mj-lt"/>
                        </a:rPr>
                        <a:t>Цунтинский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49,0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52,8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23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latin typeface="+mj-lt"/>
                        </a:rPr>
                        <a:t>Чародинский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49,7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23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 err="1">
                          <a:latin typeface="+mj-lt"/>
                        </a:rPr>
                        <a:t>Шамильский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55,7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2344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err="1" smtClean="0">
                          <a:solidFill>
                            <a:srgbClr val="000000"/>
                          </a:solidFill>
                          <a:latin typeface="+mj-lt"/>
                        </a:rPr>
                        <a:t>Бежтинский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 участок в составе </a:t>
                      </a:r>
                      <a:r>
                        <a:rPr lang="ru-RU" sz="900" b="0" i="0" u="none" strike="noStrike" dirty="0" err="1" smtClean="0">
                          <a:solidFill>
                            <a:srgbClr val="000000"/>
                          </a:solidFill>
                          <a:latin typeface="+mj-lt"/>
                        </a:rPr>
                        <a:t>Цунтинского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 района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48,0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60,4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082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latin typeface="+mj-lt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23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sng" strike="noStrike" dirty="0">
                          <a:latin typeface="+mj-lt"/>
                        </a:rPr>
                        <a:t>городские округа:</a:t>
                      </a:r>
                      <a:endParaRPr lang="ru-RU" sz="900" b="1" i="1" u="sng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52353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523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Махачкала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51,6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523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Буйнакск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54,8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523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smtClean="0">
                          <a:latin typeface="+mj-lt"/>
                        </a:rPr>
                        <a:t>Даг.Огни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59,0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54,7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523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Дербент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62,0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52,5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523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Избербаш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60,0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523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Каспийск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53,0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55,2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523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Кизилюрт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52,5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523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latin typeface="+mj-lt"/>
                        </a:rPr>
                        <a:t>Кизляр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64,0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52,7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523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latin typeface="+mj-lt"/>
                        </a:rPr>
                        <a:t>Хасавюрт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47,0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53,5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523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 err="1" smtClean="0">
                          <a:latin typeface="+mj-lt"/>
                        </a:rPr>
                        <a:t>Южно</a:t>
                      </a:r>
                      <a:r>
                        <a:rPr lang="ru-RU" sz="900" u="none" strike="noStrike" dirty="0" smtClean="0">
                          <a:latin typeface="+mj-lt"/>
                        </a:rPr>
                        <a:t> - </a:t>
                      </a:r>
                      <a:r>
                        <a:rPr lang="ru-RU" sz="900" u="none" strike="noStrike" dirty="0" err="1" smtClean="0">
                          <a:latin typeface="+mj-lt"/>
                        </a:rPr>
                        <a:t>Сухокумск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58,0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51,0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9204" marR="9204" marT="9071" marB="0" anchor="b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80902" name="TextBox 10"/>
          <p:cNvSpPr txBox="1">
            <a:spLocks noChangeArrowheads="1"/>
          </p:cNvSpPr>
          <p:nvPr/>
        </p:nvSpPr>
        <p:spPr bwMode="auto">
          <a:xfrm>
            <a:off x="1016573" y="210783"/>
            <a:ext cx="8360694" cy="35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594" tIns="43298" rIns="86594" bIns="43298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700" b="1" i="1" dirty="0">
                <a:solidFill>
                  <a:srgbClr val="000000"/>
                </a:solidFill>
                <a:latin typeface="+mn-lt"/>
              </a:rPr>
              <a:t>Удовлетворенность населения деятельностью органов местного самоуправления</a:t>
            </a:r>
          </a:p>
        </p:txBody>
      </p:sp>
      <p:sp>
        <p:nvSpPr>
          <p:cNvPr id="80903" name="Text Box 6"/>
          <p:cNvSpPr txBox="1">
            <a:spLocks noChangeArrowheads="1"/>
          </p:cNvSpPr>
          <p:nvPr/>
        </p:nvSpPr>
        <p:spPr bwMode="auto">
          <a:xfrm>
            <a:off x="636291" y="4680570"/>
            <a:ext cx="9066732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737" tIns="36867" rIns="73737" bIns="36867"/>
          <a:lstStyle>
            <a:lvl1pPr indent="36195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922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92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92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92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92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ru-RU" altLang="ru-RU" sz="1300" dirty="0">
                <a:latin typeface="+mn-lt"/>
                <a:cs typeface="Times New Roman" pitchFamily="18" charset="0"/>
              </a:rPr>
              <a:t>В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2018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году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удовлетворительную </a:t>
            </a:r>
            <a:r>
              <a:rPr lang="ru-RU" altLang="ru-RU" sz="1300" b="1" dirty="0" smtClean="0">
                <a:latin typeface="+mn-lt"/>
                <a:cs typeface="Times New Roman" pitchFamily="18" charset="0"/>
              </a:rPr>
              <a:t>оценку </a:t>
            </a:r>
            <a:r>
              <a:rPr lang="ru-RU" altLang="ru-RU" sz="1300" b="1" dirty="0">
                <a:latin typeface="+mn-lt"/>
                <a:cs typeface="Times New Roman" pitchFamily="18" charset="0"/>
              </a:rPr>
              <a:t>деятельности органов местного самоуправления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 (от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40%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до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59%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опрошенного населения) получило большинство муниципальных районов и городских округов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(48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МО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).</a:t>
            </a:r>
            <a:endParaRPr lang="ru-RU" altLang="ru-RU" sz="1300" dirty="0">
              <a:latin typeface="+mn-lt"/>
              <a:cs typeface="Times New Roman" pitchFamily="18" charset="0"/>
            </a:endParaRPr>
          </a:p>
          <a:p>
            <a:pPr algn="just" eaLnBrk="1" hangingPunct="1"/>
            <a:r>
              <a:rPr lang="ru-RU" altLang="ru-RU" sz="1300" dirty="0">
                <a:latin typeface="+mn-lt"/>
                <a:cs typeface="Times New Roman" pitchFamily="18" charset="0"/>
              </a:rPr>
              <a:t>Удовлетворенность населения деятельностью ОМСУ (более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60% 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от числа опрошенных)  установлена в 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4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МО: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«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Гергебильский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район», «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Каякентский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район», «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Бежтинский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участок в составе 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Цунтинского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района», «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Карабудахкентский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район».</a:t>
            </a:r>
            <a:endParaRPr lang="ru-RU" altLang="ru-RU" sz="1300" dirty="0">
              <a:latin typeface="+mn-lt"/>
              <a:cs typeface="Times New Roman" pitchFamily="18" charset="0"/>
            </a:endParaRPr>
          </a:p>
          <a:p>
            <a:pPr algn="just" eaLnBrk="1" hangingPunct="1"/>
            <a:r>
              <a:rPr lang="ru-RU" altLang="ru-RU" sz="1300" dirty="0" smtClean="0">
                <a:latin typeface="+mn-lt"/>
                <a:cs typeface="Times New Roman" pitchFamily="18" charset="0"/>
              </a:rPr>
              <a:t>Наименьший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процент удовлетворенности населения деятельностью  ОМСУ в МО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«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Гунибский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район»,  «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Чародинский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район»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и  «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Рутульский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район»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-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49,2%,  49,7%  и 49,8% соответственно.</a:t>
            </a:r>
          </a:p>
          <a:p>
            <a:pPr algn="just" eaLnBrk="1" hangingPunct="1"/>
            <a:r>
              <a:rPr lang="ru-RU" altLang="ru-RU" sz="1300" dirty="0" smtClean="0">
                <a:latin typeface="+mn-lt"/>
                <a:cs typeface="Times New Roman" pitchFamily="18" charset="0"/>
              </a:rPr>
              <a:t>По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сравнению с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2017 годом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показатель удовлетворённости населения деятельностью органов местного самоуправления снизился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в 26 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муниципальных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образованиях, наиболее значительно в МО  «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Кизилюртовский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район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» и «</a:t>
            </a:r>
            <a:r>
              <a:rPr lang="ru-RU" altLang="ru-RU" sz="1300" dirty="0" err="1" smtClean="0">
                <a:latin typeface="+mn-lt"/>
                <a:cs typeface="Times New Roman" pitchFamily="18" charset="0"/>
              </a:rPr>
              <a:t>Гунибский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 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район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».</a:t>
            </a:r>
            <a:endParaRPr lang="ru-RU" altLang="ru-RU" sz="1300" dirty="0">
              <a:latin typeface="+mn-lt"/>
              <a:cs typeface="Times New Roman" pitchFamily="18" charset="0"/>
            </a:endParaRPr>
          </a:p>
          <a:p>
            <a:pPr algn="just" eaLnBrk="1" hangingPunct="1"/>
            <a:r>
              <a:rPr lang="ru-RU" altLang="ru-RU" sz="1300" dirty="0">
                <a:latin typeface="+mn-lt"/>
                <a:cs typeface="Times New Roman" pitchFamily="18" charset="0"/>
              </a:rPr>
              <a:t>Показатель дифференциации  доли населения,  удовлетворенного деятельностью ОМСУ,  составил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1,1 раза.</a:t>
            </a:r>
            <a:endParaRPr lang="ru-RU" altLang="ru-RU" sz="1300" dirty="0">
              <a:latin typeface="+mn-lt"/>
              <a:cs typeface="Times New Roman" pitchFamily="18" charset="0"/>
            </a:endParaRPr>
          </a:p>
        </p:txBody>
      </p:sp>
      <p:sp>
        <p:nvSpPr>
          <p:cNvPr id="10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840810"/>
            <a:ext cx="416597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60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373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3944" indent="-270748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2987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6183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49379" indent="-21659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2573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5769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48966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2160" indent="-216599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73ACCE6-D8CA-4054-8E8E-C916EBF77C50}" type="slidenum">
              <a:rPr lang="ru-RU" altLang="ru-RU" sz="1300">
                <a:solidFill>
                  <a:prstClr val="black"/>
                </a:solidFill>
                <a:latin typeface="Arial"/>
              </a:rPr>
              <a:pPr eaLnBrk="1" hangingPunct="1"/>
              <a:t>61</a:t>
            </a:fld>
            <a:endParaRPr lang="ru-RU" altLang="ru-RU" sz="13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24931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90055" y="504106"/>
            <a:ext cx="9450388" cy="720824"/>
          </a:xfrm>
        </p:spPr>
        <p:txBody>
          <a:bodyPr tIns="43350" rtlCol="0">
            <a:noAutofit/>
          </a:bodyPr>
          <a:lstStyle/>
          <a:p>
            <a:pPr defTabSz="987594">
              <a:lnSpc>
                <a:spcPct val="95000"/>
              </a:lnSpc>
              <a:defRPr/>
            </a:pPr>
            <a:r>
              <a:rPr lang="en-US" sz="1700" b="1" dirty="0" smtClean="0">
                <a:solidFill>
                  <a:schemeClr val="tx1"/>
                </a:solidFill>
                <a:latin typeface="+mn-lt"/>
              </a:rPr>
              <a:t>III</a:t>
            </a:r>
            <a:r>
              <a:rPr lang="ru-RU" sz="1700" b="1" dirty="0" smtClean="0">
                <a:solidFill>
                  <a:schemeClr val="tx1"/>
                </a:solidFill>
                <a:latin typeface="+mn-lt"/>
              </a:rPr>
              <a:t>. РЕЗУЛЬТАТЫ </a:t>
            </a:r>
            <a:r>
              <a:rPr lang="ru-RU" sz="1700" b="1" dirty="0">
                <a:solidFill>
                  <a:schemeClr val="tx1"/>
                </a:solidFill>
                <a:latin typeface="+mn-lt"/>
              </a:rPr>
              <a:t>ОЦЕНКИ ЭФФЕКТИВНОСТИ ДЕЯТЕЛЬНОСТИ </a:t>
            </a:r>
            <a:r>
              <a:rPr lang="ru-RU" sz="1700" b="1" dirty="0" smtClean="0">
                <a:solidFill>
                  <a:schemeClr val="tx1"/>
                </a:solidFill>
                <a:latin typeface="+mn-lt"/>
              </a:rPr>
              <a:t>ОРГАНОВ</a:t>
            </a:r>
            <a:br>
              <a:rPr lang="ru-RU" sz="17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1700" b="1" dirty="0" smtClean="0">
                <a:solidFill>
                  <a:schemeClr val="tx1"/>
                </a:solidFill>
                <a:latin typeface="+mn-lt"/>
              </a:rPr>
              <a:t>МЕСТНОГО </a:t>
            </a:r>
            <a:r>
              <a:rPr lang="ru-RU" sz="1700" b="1" dirty="0">
                <a:solidFill>
                  <a:schemeClr val="tx1"/>
                </a:solidFill>
                <a:latin typeface="+mn-lt"/>
              </a:rPr>
              <a:t>САМОУПРАВЛЕНИЯ   </a:t>
            </a:r>
          </a:p>
        </p:txBody>
      </p:sp>
      <p:sp>
        <p:nvSpPr>
          <p:cNvPr id="81924" name="Rectangle 6"/>
          <p:cNvSpPr>
            <a:spLocks noChangeArrowheads="1"/>
          </p:cNvSpPr>
          <p:nvPr/>
        </p:nvSpPr>
        <p:spPr bwMode="auto">
          <a:xfrm>
            <a:off x="630015" y="1080170"/>
            <a:ext cx="9361040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28" tIns="49315" rIns="98628" bIns="49315"/>
          <a:lstStyle>
            <a:lvl1pPr indent="36195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1858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1858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1858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1858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lnSpc>
                <a:spcPct val="90000"/>
              </a:lnSpc>
            </a:pPr>
            <a:endParaRPr lang="ru-RU" altLang="ru-RU" sz="1370" dirty="0" smtClean="0">
              <a:solidFill>
                <a:prstClr val="black"/>
              </a:solidFill>
              <a:latin typeface="Times New Roman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Осуществление 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оценки эффективности деятельности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городских 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округов и муниципальных районов Республики Дагестан, ранжирование и присуждение грантов проводилось в соответствии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с 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Порядком, утвержденным Указом Президента Республики Дагестан от 5 мая 2009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г. № 90 «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Об утверждении Порядка выделения за счет бюджетных ассигнований из республиканского бюджета Республики Дагестан грантов городским округам и муниципальным районам в целях поощрения достижения наилучших значений показателей деятельности органов местного самоуправления городских округов и муниципальных районов Республики Дагестан»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и Методикой 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мониторинга эффективности деятельности органов местного самоуправления городских округов и муниципальных районов, утвержден­ной постановлением Правительства Российской Федерации от 17 декабря 2012 года №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1317.</a:t>
            </a:r>
          </a:p>
          <a:p>
            <a:pPr algn="just">
              <a:lnSpc>
                <a:spcPct val="90000"/>
              </a:lnSpc>
            </a:pP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Оценка 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эффективности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деятельности 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органов местного самоуправления осуществлялась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отдельно по 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каждой зональной группе,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утвержденной 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Указом Президента Республики Дагестан от 5 мая 2009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г. 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№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90. 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Согласно  утвержденной зональной классификации городские округа и  муниципальные районы Республики Дагестан разделены на пять зон: городские округа (10 МО); муниципальные районы высокогорной зоны (12 МО); муниципальные районы горной зоны (11 МО); муниципальные районы предгорной зоны (8 МО) и муниципальные районы равнинной зоны (11 МО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).</a:t>
            </a:r>
            <a:endParaRPr lang="ru-RU" altLang="ru-RU" sz="1370" dirty="0">
              <a:solidFill>
                <a:prstClr val="black"/>
              </a:solidFill>
              <a:latin typeface="Times New Roman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Гранты присуждаются 15 муниципальным образованиям, достигшим наилучших значений показателей  по результатам комплексной оценки  эффективности их деятельности,   отдельно по каждой зональной группе (с 1 по 3 место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).</a:t>
            </a:r>
            <a:endParaRPr lang="ru-RU" altLang="ru-RU" sz="1370" dirty="0">
              <a:solidFill>
                <a:prstClr val="black"/>
              </a:solidFill>
              <a:latin typeface="Times New Roman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Для выделения  грантов городским округам и муниципальным районам Республики Дагестан, достигшим    наилучших значений показателей  по результатам комплексной оценки  эффективности их деятельности за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2018 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год, в республиканском бюджете Республики Дагестан на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2019 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год предусмотрено 25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млн. рублей. 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Гранты выделяются в форме дотаций из республиканского бюджета Республики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Дагестан.</a:t>
            </a:r>
            <a:endParaRPr lang="ru-RU" altLang="ru-RU" sz="1370" dirty="0">
              <a:solidFill>
                <a:prstClr val="black"/>
              </a:solidFill>
              <a:latin typeface="Times New Roman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Объем средств, предусмотренный  для предоставления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грантов, 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делится на равные части по количеству зональных групп, в соответствии с утвержденной классификацией и составляет 5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млн. 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рублей для каждой зональной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группы.</a:t>
            </a:r>
            <a:endParaRPr lang="ru-RU" altLang="ru-RU" sz="1370" dirty="0">
              <a:solidFill>
                <a:prstClr val="black"/>
              </a:solidFill>
              <a:latin typeface="Times New Roman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Размер грантов для муниципальных районов и городских округов, занявших призовые места в каждой зональной группе, рассчитывается по  результатам  достигнутой   комплексной оценки  эффективности их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деятельности.</a:t>
            </a:r>
          </a:p>
          <a:p>
            <a:pPr algn="just">
              <a:lnSpc>
                <a:spcPct val="90000"/>
              </a:lnSpc>
            </a:pP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Перечень показателей используемых 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для  определения размера грантов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утвержден Указом Главы Республики Дагестан от 5 мая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 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2009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 года 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№</a:t>
            </a:r>
            <a:r>
              <a:rPr lang="ru-RU" alt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 </a:t>
            </a:r>
            <a:r>
              <a:rPr lang="ru-RU" alt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90. В соответствии с данным Указом  определены по</a:t>
            </a:r>
            <a:r>
              <a:rPr 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11 </a:t>
            </a:r>
            <a:r>
              <a:rPr 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показателей для муниципальных районов и городских округов, </a:t>
            </a:r>
            <a:r>
              <a:rPr 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которые  характеризуют  развитие экономики,  социальную сферу, состояние автомобильных  </a:t>
            </a:r>
            <a:r>
              <a:rPr 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дорог, </a:t>
            </a:r>
            <a:r>
              <a:rPr lang="ru-RU" sz="1370" dirty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транспортного обслуживания населения  и уровень удовлетворенности населения деятельностью </a:t>
            </a:r>
            <a:r>
              <a:rPr lang="ru-RU" sz="1370" dirty="0" smtClean="0">
                <a:solidFill>
                  <a:prstClr val="black"/>
                </a:solidFill>
                <a:latin typeface="Times New Roman"/>
                <a:cs typeface="Times New Roman" pitchFamily="18" charset="0"/>
              </a:rPr>
              <a:t>ОМСУ.</a:t>
            </a:r>
            <a:endParaRPr lang="ru-RU" sz="1370" dirty="0">
              <a:solidFill>
                <a:prstClr val="black"/>
              </a:solidFill>
              <a:latin typeface="Times New Roman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endParaRPr lang="ru-RU" altLang="ru-RU" sz="1400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2680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650135"/>
              </p:ext>
            </p:extLst>
          </p:nvPr>
        </p:nvGraphicFramePr>
        <p:xfrm>
          <a:off x="269975" y="474445"/>
          <a:ext cx="9865096" cy="5496560"/>
        </p:xfrm>
        <a:graphic>
          <a:graphicData uri="http://schemas.openxmlformats.org/drawingml/2006/table">
            <a:tbl>
              <a:tblPr firstRow="1" bandRow="1"/>
              <a:tblGrid>
                <a:gridCol w="8363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011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8970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latin typeface="+mj-lt"/>
                        </a:rPr>
                        <a:t>Наименование показателя</a:t>
                      </a:r>
                      <a:endParaRPr lang="ru-RU" sz="1600" dirty="0">
                        <a:latin typeface="+mj-lt"/>
                      </a:endParaRPr>
                    </a:p>
                  </a:txBody>
                  <a:tcPr marL="103330" marR="103330" marT="48006" marB="48006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b="1" kern="1200">
                          <a:solidFill>
                            <a:schemeClr val="lt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latin typeface="+mj-lt"/>
                        </a:rPr>
                        <a:t>Единица измерения</a:t>
                      </a:r>
                      <a:endParaRPr lang="ru-RU" sz="1600" dirty="0">
                        <a:latin typeface="+mj-lt"/>
                      </a:endParaRPr>
                    </a:p>
                  </a:txBody>
                  <a:tcPr marL="103330" marR="103330" marT="48006" marB="48006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722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j-lt"/>
                          <a:ea typeface=""/>
                          <a:cs typeface=""/>
                        </a:rPr>
                        <a:t>Число субъектов малого предпринимательства  в расчете на 10 тыс. человек населения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200" smtClean="0">
                          <a:latin typeface="+mj-lt"/>
                        </a:rPr>
                        <a:t>ед.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0722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"/>
                          <a:cs typeface=""/>
                        </a:rPr>
                        <a:t>Объем инвестиций в основной капитал (за исключением бюджетных средств) в расчете на одного жителя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200" smtClean="0">
                          <a:latin typeface="+mj-lt"/>
                        </a:rPr>
                        <a:t>руб.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2016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"/>
                          <a:cs typeface=""/>
                        </a:rPr>
                        <a:t>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03330" marR="103330" marT="48006" marB="48006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%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2016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"/>
                          <a:cs typeface=""/>
                        </a:rPr>
                        <a:t>Доля детей в возрасте 1 – 6 лет, стоящих на учете для определения в муниципальные дошкольные образовательные учреждения, в общей численности детей в возрасте 1 - 6 лет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%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330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"/>
                          <a:cs typeface=""/>
                        </a:rPr>
                        <a:t>Доля выпускников муниципальных общеобразовательных учреждений, не получивших  аттестат о среднем (полном) образовании, в общей численности  выпускников муниципальных общеобразовательных учреждений  (</a:t>
                      </a:r>
                      <a:r>
                        <a:rPr kumimoji="0" lang="ru-RU" sz="1200" kern="120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"/>
                          <a:cs typeface=""/>
                        </a:rPr>
                        <a:t>процентов). 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%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0722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"/>
                          <a:cs typeface=""/>
                        </a:rPr>
                        <a:t>Общая площадь жилых помещений, приходящаяся в среднем на одного жителя, введенная в действие за один год 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dk1"/>
                          </a:solidFill>
                          <a:latin typeface="Constantia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200" smtClean="0">
                          <a:latin typeface="+mj-lt"/>
                        </a:rPr>
                        <a:t>кв.м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82016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"/>
                          <a:cs typeface=""/>
                        </a:rPr>
                        <a:t>Доля многоквартирных домов расположенных на земельных участках, в отношении которых осуществлен государственный кадастровый учет (для городских округов)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03330" marR="103330" marT="48006" marB="48006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%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82016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"/>
                          <a:cs typeface=""/>
                        </a:rPr>
                        <a:t>Среднемесячная  заработная плата крупных и средних предприятий и некоммерческих организаций  (рублей)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6F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%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0722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"/>
                          <a:cs typeface=""/>
                        </a:rPr>
                        <a:t>Доля налоговых и неналоговых доходов бюджетов муниципальных</a:t>
                      </a:r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"/>
                          <a:cs typeface=""/>
                        </a:rPr>
                        <a:t> </a:t>
                      </a: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"/>
                          <a:cs typeface=""/>
                        </a:rPr>
                        <a:t>районов (городских округов) в общем объеме доходов</a:t>
                      </a:r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"/>
                          <a:cs typeface=""/>
                        </a:rPr>
                        <a:t> 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%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82016"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Доля площади земельных участков, являющихся объектами налогообложения земельным налогом, в общей площади территории городского округа (муниципального района) (процентов)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%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3072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+mj-lt"/>
                        </a:rPr>
                        <a:t>Доля прибыльных сельскохозяйственных организаций (процентов), (для муниципальных районов)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%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30722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Удовлетворенность  населения  деятельностью органов местного самоуправления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03330" marR="103330" marT="48006" marB="48006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%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03330" marR="103330" marT="48006" marB="4800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51782" y="29916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i="1" dirty="0" smtClean="0">
                <a:solidFill>
                  <a:schemeClr val="accent1">
                    <a:lumMod val="75000"/>
                  </a:schemeClr>
                </a:solidFill>
              </a:rPr>
              <a:t>Перечень показателей для оценки эффективности ОМСУ</a:t>
            </a:r>
            <a:endParaRPr lang="ru-RU" sz="18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3268" y="6009828"/>
            <a:ext cx="9937104" cy="86409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just"/>
            <a:r>
              <a:rPr lang="ru-RU" sz="1400" dirty="0"/>
              <a:t>По каждому показателю составляется сводный индекс, который является весовой комбинацией среднегодовых значений (уровня) и среднегодового  темпа роста показателя (динамики</a:t>
            </a:r>
            <a:r>
              <a:rPr lang="ru-RU" sz="1400" dirty="0" smtClean="0"/>
              <a:t>). В  </a:t>
            </a:r>
            <a:r>
              <a:rPr lang="ru-RU" sz="1400" dirty="0"/>
              <a:t>оценке  эффективности в большей степени учитывается их динамика - вес </a:t>
            </a:r>
            <a:r>
              <a:rPr lang="ru-RU" sz="1400" dirty="0" smtClean="0"/>
              <a:t>среднегодовых </a:t>
            </a:r>
            <a:r>
              <a:rPr lang="ru-RU" sz="1400" dirty="0"/>
              <a:t>темпов роста, который  составляет 60</a:t>
            </a:r>
            <a:r>
              <a:rPr lang="ru-RU" sz="1400" dirty="0" smtClean="0"/>
              <a:t>%. </a:t>
            </a:r>
            <a:r>
              <a:rPr lang="ru-RU" sz="1400" dirty="0"/>
              <a:t>Удельный вес среднегодовых значений  составляет  40</a:t>
            </a:r>
            <a:r>
              <a:rPr lang="ru-RU" sz="1400" dirty="0" smtClean="0"/>
              <a:t>%.</a:t>
            </a:r>
            <a:endParaRPr lang="ru-RU" sz="1400" dirty="0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840810"/>
            <a:ext cx="416597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62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8748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45"/>
          <p:cNvSpPr txBox="1">
            <a:spLocks noChangeArrowheads="1"/>
          </p:cNvSpPr>
          <p:nvPr/>
        </p:nvSpPr>
        <p:spPr bwMode="auto">
          <a:xfrm>
            <a:off x="214045" y="20345"/>
            <a:ext cx="10009112" cy="715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813" tIns="49406" rIns="98813" bIns="49406">
            <a:spAutoFit/>
          </a:bodyPr>
          <a:lstStyle>
            <a:lvl1pPr indent="3619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latin typeface="+mn-lt"/>
              </a:rPr>
              <a:t>Рейтинг городских округов и муниципальных районов </a:t>
            </a:r>
            <a:r>
              <a:rPr lang="ru-RU" altLang="ru-RU" sz="2000" b="1" dirty="0" smtClean="0">
                <a:latin typeface="+mn-lt"/>
              </a:rPr>
              <a:t>Республики </a:t>
            </a:r>
            <a:r>
              <a:rPr lang="ru-RU" altLang="ru-RU" sz="2000" b="1" dirty="0">
                <a:latin typeface="+mn-lt"/>
              </a:rPr>
              <a:t>Дагестан  </a:t>
            </a:r>
            <a:endParaRPr lang="en-US" altLang="ru-RU" sz="2000" b="1" dirty="0" smtClean="0">
              <a:latin typeface="+mn-lt"/>
            </a:endParaRPr>
          </a:p>
          <a:p>
            <a:pPr algn="ctr" eaLnBrk="1" hangingPunct="1"/>
            <a:r>
              <a:rPr lang="ru-RU" altLang="ru-RU" sz="2000" b="1" dirty="0" smtClean="0">
                <a:latin typeface="+mn-lt"/>
              </a:rPr>
              <a:t>по </a:t>
            </a:r>
            <a:r>
              <a:rPr lang="ru-RU" altLang="ru-RU" sz="2000" b="1" dirty="0">
                <a:latin typeface="+mn-lt"/>
              </a:rPr>
              <a:t>результатам комплексной оценки эффективности  </a:t>
            </a:r>
            <a:r>
              <a:rPr lang="ru-RU" altLang="ru-RU" sz="2000" b="1" dirty="0" smtClean="0">
                <a:latin typeface="+mn-lt"/>
              </a:rPr>
              <a:t>их</a:t>
            </a:r>
            <a:r>
              <a:rPr lang="en-US" altLang="ru-RU" sz="2000" b="1" dirty="0" smtClean="0">
                <a:latin typeface="+mn-lt"/>
              </a:rPr>
              <a:t> </a:t>
            </a:r>
            <a:r>
              <a:rPr lang="ru-RU" altLang="ru-RU" sz="2000" b="1" dirty="0" smtClean="0">
                <a:latin typeface="+mn-lt"/>
              </a:rPr>
              <a:t>деятельности </a:t>
            </a:r>
            <a:r>
              <a:rPr lang="ru-RU" altLang="ru-RU" sz="2000" b="1">
                <a:latin typeface="+mn-lt"/>
              </a:rPr>
              <a:t>за </a:t>
            </a:r>
            <a:r>
              <a:rPr lang="ru-RU" altLang="ru-RU" sz="2000" b="1" smtClean="0">
                <a:latin typeface="+mn-lt"/>
              </a:rPr>
              <a:t>2018 </a:t>
            </a:r>
            <a:r>
              <a:rPr lang="ru-RU" altLang="ru-RU" sz="2000" b="1" dirty="0">
                <a:latin typeface="+mn-lt"/>
              </a:rPr>
              <a:t>год</a:t>
            </a:r>
            <a:endParaRPr lang="ru-RU" altLang="ru-RU" sz="2000" b="1" i="1" dirty="0">
              <a:latin typeface="+mn-lt"/>
              <a:cs typeface="Times New Roman" pitchFamily="18" charset="0"/>
            </a:endParaRPr>
          </a:p>
        </p:txBody>
      </p:sp>
      <p:graphicFrame>
        <p:nvGraphicFramePr>
          <p:cNvPr id="14533" name="Group 19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69730"/>
              </p:ext>
            </p:extLst>
          </p:nvPr>
        </p:nvGraphicFramePr>
        <p:xfrm>
          <a:off x="391473" y="1391331"/>
          <a:ext cx="4661953" cy="5449479"/>
        </p:xfrm>
        <a:graphic>
          <a:graphicData uri="http://schemas.openxmlformats.org/drawingml/2006/table">
            <a:tbl>
              <a:tblPr/>
              <a:tblGrid>
                <a:gridCol w="17096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573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266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59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Наименование</a:t>
                      </a:r>
                      <a:b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городского округа</a:t>
                      </a:r>
                    </a:p>
                  </a:txBody>
                  <a:tcPr marL="103330" marR="103330" marT="47985" marB="4798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Место</a:t>
                      </a:r>
                    </a:p>
                  </a:txBody>
                  <a:tcPr marL="103330" marR="103330" marT="47985" marB="4798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Показатели, оказавшие наибольшее влияние</a:t>
                      </a:r>
                    </a:p>
                  </a:txBody>
                  <a:tcPr marL="103330" marR="103330" marT="47985" marB="4798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8067">
                <a:tc>
                  <a:txBody>
                    <a:bodyPr/>
                    <a:lstStyle/>
                    <a:p>
                      <a:pPr marL="108000" algn="l" fontAlgn="ctr"/>
                      <a:r>
                        <a:rPr kumimoji="0" lang="ru-RU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г.Дербент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204" marR="9204" marT="907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103330" marR="103330" marT="47985" marB="479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«Доля налоговых и неналоговых доходов местного бюджета (за исключением поступлений налоговых доходов по дополнительным нормативам отчислений) в общем объеме собственных доходов бюджета муниципального образования (без учета субвенций)»</a:t>
                      </a:r>
                    </a:p>
                  </a:txBody>
                  <a:tcPr marL="103330" marR="103330" marT="47985" marB="4798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17384">
                <a:tc>
                  <a:txBody>
                    <a:bodyPr/>
                    <a:lstStyle/>
                    <a:p>
                      <a:pPr marL="108000" algn="l" fontAlgn="ctr"/>
                      <a:r>
                        <a:rPr kumimoji="0" lang="ru-RU" sz="1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г.Каспийск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204" marR="9204" marT="907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103330" marR="103330" marT="47985" marB="479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«Площадь жилья введенного в действие за один год, приходящаяся в среднем на одного жителя»; «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значения»</a:t>
                      </a:r>
                    </a:p>
                  </a:txBody>
                  <a:tcPr marL="103330" marR="103330" marT="47985" marB="4798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21917">
                <a:tc>
                  <a:txBody>
                    <a:bodyPr/>
                    <a:lstStyle/>
                    <a:p>
                      <a:pPr marL="108000" algn="l" fontAlgn="ctr"/>
                      <a:r>
                        <a:rPr kumimoji="0" lang="ru-RU" sz="1000" b="1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г.Хасавюрт</a:t>
                      </a:r>
                      <a:endParaRPr kumimoji="0" lang="ru-RU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204" marR="9204" marT="9071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103330" marR="103330" marT="47985" marB="479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«Доля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значения»</a:t>
                      </a:r>
                    </a:p>
                  </a:txBody>
                  <a:tcPr marL="103330" marR="103330" marT="47985" marB="4798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4534" name="Group 1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550182"/>
              </p:ext>
            </p:extLst>
          </p:nvPr>
        </p:nvGraphicFramePr>
        <p:xfrm>
          <a:off x="5202527" y="1439326"/>
          <a:ext cx="4661378" cy="5401484"/>
        </p:xfrm>
        <a:graphic>
          <a:graphicData uri="http://schemas.openxmlformats.org/drawingml/2006/table">
            <a:tbl>
              <a:tblPr/>
              <a:tblGrid>
                <a:gridCol w="17171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597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8444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928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Наименование</a:t>
                      </a:r>
                      <a:b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городского округа</a:t>
                      </a:r>
                    </a:p>
                  </a:txBody>
                  <a:tcPr marL="103330" marR="103330" marT="47991" marB="479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Место</a:t>
                      </a:r>
                    </a:p>
                  </a:txBody>
                  <a:tcPr marL="103330" marR="103330" marT="47991" marB="479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Показатели, оказавшие наибольшее влияние</a:t>
                      </a:r>
                    </a:p>
                  </a:txBody>
                  <a:tcPr marL="103330" marR="103330" marT="47991" marB="479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99600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г.Махачкала</a:t>
                      </a:r>
                      <a:endParaRPr kumimoji="0" lang="ru-RU" sz="1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2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103330" marR="103330" marT="47991" marB="479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«Доля многоквартирных домов, расположенных на земельных участках, в отношении которых осуществлен государственный кадастровый учет)»; «Удовлетворенность населения деятельностью органов местного самоуправления городского округа (муниципального района)»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03330" marR="103330" marT="47991" marB="479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90606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г.Кизилюрт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204" marR="9204" marT="9072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103330" marR="103330" marT="47991" marB="479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«Объем инвестиций в основной капитал (за исключением бюджетных средств) в расчете на 1 жителя»; «Удовлетворенность населения деятельностью органов местного самоуправления городского округа (муниципального района)»</a:t>
                      </a:r>
                    </a:p>
                  </a:txBody>
                  <a:tcPr marL="103330" marR="103330" marT="47991" marB="479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67605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г.Буйнакск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204" marR="9204" marT="9072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103330" marR="103330" marT="47991" marB="479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«Объем инвестиций в основной капитал (за исключением бюджетных средств) в расчете на 1 жителя»; «Число субъектов малого и среднего предпринимательства в расчете на 10 тыс. человек населения»</a:t>
                      </a:r>
                    </a:p>
                  </a:txBody>
                  <a:tcPr marL="103330" marR="103330" marT="47991" marB="479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2970" name="Text Box 216"/>
          <p:cNvSpPr txBox="1">
            <a:spLocks noChangeArrowheads="1"/>
          </p:cNvSpPr>
          <p:nvPr/>
        </p:nvSpPr>
        <p:spPr bwMode="auto">
          <a:xfrm>
            <a:off x="600540" y="1105007"/>
            <a:ext cx="3219294" cy="30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813" tIns="49406" rIns="98813" bIns="49406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Муниципальные образования - лидеры</a:t>
            </a:r>
          </a:p>
        </p:txBody>
      </p:sp>
      <p:sp>
        <p:nvSpPr>
          <p:cNvPr id="82971" name="Text Box 217"/>
          <p:cNvSpPr txBox="1">
            <a:spLocks noChangeArrowheads="1"/>
          </p:cNvSpPr>
          <p:nvPr/>
        </p:nvSpPr>
        <p:spPr bwMode="auto">
          <a:xfrm>
            <a:off x="5218601" y="1133689"/>
            <a:ext cx="3518247" cy="30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813" tIns="49406" rIns="98813" bIns="49406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Муниципальные образования - аутсайдеры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57282" y="735675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solidFill>
                  <a:prstClr val="black"/>
                </a:solidFill>
              </a:rPr>
              <a:t>Городские округа</a:t>
            </a:r>
            <a:endParaRPr lang="ru-RU" sz="1800" b="1" dirty="0">
              <a:solidFill>
                <a:prstClr val="black"/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840810"/>
            <a:ext cx="416597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63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251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33" name="Group 19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447415"/>
              </p:ext>
            </p:extLst>
          </p:nvPr>
        </p:nvGraphicFramePr>
        <p:xfrm>
          <a:off x="284229" y="1080169"/>
          <a:ext cx="4661833" cy="5855587"/>
        </p:xfrm>
        <a:graphic>
          <a:graphicData uri="http://schemas.openxmlformats.org/drawingml/2006/table">
            <a:tbl>
              <a:tblPr/>
              <a:tblGrid>
                <a:gridCol w="17088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55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2737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473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Наименование</a:t>
                      </a:r>
                      <a:b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муниципального района равнинной зоны</a:t>
                      </a:r>
                    </a:p>
                  </a:txBody>
                  <a:tcPr marL="103330" marR="103330" marT="47959" marB="479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Место</a:t>
                      </a:r>
                    </a:p>
                  </a:txBody>
                  <a:tcPr marL="103330" marR="103330" marT="47959" marB="47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Показатели, оказавшие наибольшее влияние</a:t>
                      </a:r>
                    </a:p>
                  </a:txBody>
                  <a:tcPr marL="103330" marR="103330" marT="47959" marB="47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20889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Хасавюртовский район</a:t>
                      </a:r>
                    </a:p>
                  </a:txBody>
                  <a:tcPr marL="9204" marR="9204" marT="9065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103330" marR="103330" marT="47959" marB="479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«Доля выпускников муниципальных общеобразовательных учреждений, не получивших аттестат о среднем (полном) образовании, в общей численности выпускников муниципальных общеобразовательных учреждений»; «Площадь жилья введенного в действие за один год, приходящаяся в среднем на одного жителя»; 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03330" marR="103330" marT="47959" marB="47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96980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Кизилюртовский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204" marR="9204" marT="9065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103330" marR="103330" marT="47959" marB="479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«Доля прибыльных сельскохозяйственных организаций в общем их числе»; «Доля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значения»</a:t>
                      </a:r>
                    </a:p>
                  </a:txBody>
                  <a:tcPr marL="103330" marR="103330" marT="47959" marB="47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67384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Карабудахкентский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204" marR="9204" marT="9065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103330" marR="103330" marT="47959" marB="479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«Доля выпускников муниципальных общеобразовательных учреждений, не получивших аттестат о среднем (полном) образовании, в общей численности выпускников муниципальных общеобразовательных учреждений»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03330" marR="103330" marT="47959" marB="47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4534" name="Group 1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312540"/>
              </p:ext>
            </p:extLst>
          </p:nvPr>
        </p:nvGraphicFramePr>
        <p:xfrm>
          <a:off x="5146112" y="1066445"/>
          <a:ext cx="4638823" cy="5862338"/>
        </p:xfrm>
        <a:graphic>
          <a:graphicData uri="http://schemas.openxmlformats.org/drawingml/2006/table">
            <a:tbl>
              <a:tblPr/>
              <a:tblGrid>
                <a:gridCol w="17088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565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7339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042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Наименование</a:t>
                      </a:r>
                      <a:b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муниципального района равнинной зоны</a:t>
                      </a:r>
                    </a:p>
                  </a:txBody>
                  <a:tcPr marL="103330" marR="103330" marT="47958" marB="4795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Место</a:t>
                      </a:r>
                    </a:p>
                  </a:txBody>
                  <a:tcPr marL="103330" marR="103330" marT="47958" marB="479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Показатели, оказавшие наибольшее влияние</a:t>
                      </a:r>
                    </a:p>
                  </a:txBody>
                  <a:tcPr marL="103330" marR="103330" marT="47958" marB="479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57757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Бабаюртовский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204" marR="9204" marT="9064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103330" marR="103330" marT="47958" marB="4795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«Число субъектов малого и среднего предпринимательства в расчете на 10 тыс. человек населения)»; «Площадь жилья введенного в действие за один год, приходящаяся в среднем на одного жителя»</a:t>
                      </a:r>
                    </a:p>
                  </a:txBody>
                  <a:tcPr marL="103330" marR="103330" marT="47958" marB="479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08752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Кизлярский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204" marR="9204" marT="9064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103330" marR="103330" marT="47958" marB="4795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«Доля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значения)»; «Среднемесячная номинальная начисленная заработная плата работников крупных и средних предприятий и некоммерческих организаций»</a:t>
                      </a:r>
                    </a:p>
                  </a:txBody>
                  <a:tcPr marL="103330" marR="103330" marT="47958" marB="479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75653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Магарамкентский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204" marR="9204" marT="9064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103330" marR="103330" marT="47958" marB="4795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«Доля выпускников муниципальных общеобразовательных учреждений, не получивших аттестат о среднем (полном) образовании, в общей численности выпускников муниципальных общеобразовательных учреждений»</a:t>
                      </a:r>
                    </a:p>
                  </a:txBody>
                  <a:tcPr marL="103330" marR="103330" marT="47958" marB="479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4014" name="Text Box 216"/>
          <p:cNvSpPr txBox="1">
            <a:spLocks noChangeArrowheads="1"/>
          </p:cNvSpPr>
          <p:nvPr/>
        </p:nvSpPr>
        <p:spPr bwMode="auto">
          <a:xfrm>
            <a:off x="772456" y="743300"/>
            <a:ext cx="3219294" cy="30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813" tIns="49406" rIns="98813" bIns="49406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Муниципальные образования - лидеры</a:t>
            </a:r>
          </a:p>
        </p:txBody>
      </p:sp>
      <p:sp>
        <p:nvSpPr>
          <p:cNvPr id="84015" name="Text Box 217"/>
          <p:cNvSpPr txBox="1">
            <a:spLocks noChangeArrowheads="1"/>
          </p:cNvSpPr>
          <p:nvPr/>
        </p:nvSpPr>
        <p:spPr bwMode="auto">
          <a:xfrm>
            <a:off x="5706401" y="743300"/>
            <a:ext cx="3518247" cy="30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813" tIns="49406" rIns="98813" bIns="49406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Муниципальные образования - аутсайдеры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10335" y="343121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solidFill>
                  <a:prstClr val="black"/>
                </a:solidFill>
              </a:rPr>
              <a:t>Равнинная зона</a:t>
            </a:r>
            <a:endParaRPr lang="ru-RU" sz="1800" b="1" dirty="0">
              <a:solidFill>
                <a:prstClr val="black"/>
              </a:solidFill>
            </a:endParaRPr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847039" y="6840810"/>
            <a:ext cx="488605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64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392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33" name="Group 19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963017"/>
              </p:ext>
            </p:extLst>
          </p:nvPr>
        </p:nvGraphicFramePr>
        <p:xfrm>
          <a:off x="341983" y="698954"/>
          <a:ext cx="4661833" cy="6141856"/>
        </p:xfrm>
        <a:graphic>
          <a:graphicData uri="http://schemas.openxmlformats.org/drawingml/2006/table">
            <a:tbl>
              <a:tblPr/>
              <a:tblGrid>
                <a:gridCol w="17088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55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2737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618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Наименование</a:t>
                      </a:r>
                      <a:b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муниципального района предгорной зоны</a:t>
                      </a:r>
                    </a:p>
                  </a:txBody>
                  <a:tcPr marL="103330" marR="103330" marT="47959" marB="479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Место</a:t>
                      </a:r>
                    </a:p>
                  </a:txBody>
                  <a:tcPr marL="103330" marR="103330" marT="47959" marB="47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Показатели, оказавшие наибольшее влияние</a:t>
                      </a:r>
                    </a:p>
                  </a:txBody>
                  <a:tcPr marL="103330" marR="103330" marT="47959" marB="47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9135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Казбековский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район</a:t>
                      </a:r>
                    </a:p>
                  </a:txBody>
                  <a:tcPr marL="9204" marR="9204" marT="9066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103330" marR="103330" marT="47959" marB="479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«Площадь жилья введенного в действие за один год, приходящаяся в среднем на одного жителя»; «Доля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значения»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03330" marR="103330" marT="47959" marB="47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61561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Буйнакский  район</a:t>
                      </a:r>
                    </a:p>
                  </a:txBody>
                  <a:tcPr marL="9204" marR="9204" marT="9066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103330" marR="103330" marT="47959" marB="479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«Объем инвестиций в основной капитал (за исключением бюджетных средств) в расчете на 1 жителя»; «Площадь жилья введенного в действие за один год, приходящаяся в среднем на одного жителя»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03330" marR="103330" marT="47959" marB="47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79333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Хивский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район</a:t>
                      </a:r>
                    </a:p>
                  </a:txBody>
                  <a:tcPr marL="9204" marR="9204" marT="9066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103330" marR="103330" marT="47959" marB="479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«Доля прибыльных сельскохозяйственных организаций в общем их числе»; «Доля выпускников муниципальных общеобразовательных учреждений, не получивших аттестат о среднем (полном) образовании, в общей численности выпускников муниципальных общеобразовательных учреждений»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03330" marR="103330" marT="47959" marB="479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4534" name="Group 1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748532"/>
              </p:ext>
            </p:extLst>
          </p:nvPr>
        </p:nvGraphicFramePr>
        <p:xfrm>
          <a:off x="5308414" y="830994"/>
          <a:ext cx="4538625" cy="6009816"/>
        </p:xfrm>
        <a:graphic>
          <a:graphicData uri="http://schemas.openxmlformats.org/drawingml/2006/table">
            <a:tbl>
              <a:tblPr/>
              <a:tblGrid>
                <a:gridCol w="17088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565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731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801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Наименование</a:t>
                      </a:r>
                      <a:b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муниципального района предгорной зоны</a:t>
                      </a:r>
                    </a:p>
                  </a:txBody>
                  <a:tcPr marL="103330" marR="103330" marT="47961" marB="4796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Место</a:t>
                      </a:r>
                    </a:p>
                  </a:txBody>
                  <a:tcPr marL="103330" marR="103330" marT="47961" marB="479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Показатели, оказавшие наибольшее влияние</a:t>
                      </a:r>
                    </a:p>
                  </a:txBody>
                  <a:tcPr marL="103330" marR="103330" marT="47961" marB="479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03944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Кайтагский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204" marR="9204" marT="9069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103330" marR="103330" marT="47961" marB="4796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«Объем инвестиций в основной капитал (за исключением бюджетных средств) в расчете на 1 жителя»; «Доля прибыльных сельскохозяйственных организаций в общем их числе»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03330" marR="103330" marT="47961" marB="479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90117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Сергокалинский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204" marR="9204" marT="9069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103330" marR="103330" marT="47961" marB="4796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«Доля налоговых и неналоговых доходов местного бюджета (за исключением поступлений налоговых доходов по дополнительным нормативам отчислений) в общем объеме собственных доходов бюджета муниципального образования (без учета субвенций)»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03330" marR="103330" marT="47961" marB="479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5586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Сулейман - </a:t>
                      </a: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Стальский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район</a:t>
                      </a:r>
                    </a:p>
                  </a:txBody>
                  <a:tcPr marL="9204" marR="9204" marT="9069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103330" marR="103330" marT="47961" marB="4796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«Доля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значения»</a:t>
                      </a:r>
                    </a:p>
                  </a:txBody>
                  <a:tcPr marL="103330" marR="103330" marT="47961" marB="479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5038" name="Text Box 216"/>
          <p:cNvSpPr txBox="1">
            <a:spLocks noChangeArrowheads="1"/>
          </p:cNvSpPr>
          <p:nvPr/>
        </p:nvSpPr>
        <p:spPr bwMode="auto">
          <a:xfrm>
            <a:off x="772456" y="486197"/>
            <a:ext cx="3219294" cy="30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813" tIns="49406" rIns="98813" bIns="49406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Муниципальные образования - лидеры</a:t>
            </a:r>
          </a:p>
        </p:txBody>
      </p:sp>
      <p:sp>
        <p:nvSpPr>
          <p:cNvPr id="85039" name="Text Box 217"/>
          <p:cNvSpPr txBox="1">
            <a:spLocks noChangeArrowheads="1"/>
          </p:cNvSpPr>
          <p:nvPr/>
        </p:nvSpPr>
        <p:spPr bwMode="auto">
          <a:xfrm>
            <a:off x="5736121" y="486197"/>
            <a:ext cx="3518247" cy="30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813" tIns="49406" rIns="98813" bIns="49406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Муниципальные образования - аутсайдеры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54351" y="116865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solidFill>
                  <a:prstClr val="black"/>
                </a:solidFill>
              </a:rPr>
              <a:t>Предгорная зона</a:t>
            </a:r>
            <a:endParaRPr lang="ru-RU" sz="1800" b="1" dirty="0">
              <a:solidFill>
                <a:prstClr val="black"/>
              </a:solidFill>
            </a:endParaRPr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847039" y="6840810"/>
            <a:ext cx="488605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65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8218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33" name="Group 19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865712"/>
              </p:ext>
            </p:extLst>
          </p:nvPr>
        </p:nvGraphicFramePr>
        <p:xfrm>
          <a:off x="341983" y="895127"/>
          <a:ext cx="4661833" cy="5937267"/>
        </p:xfrm>
        <a:graphic>
          <a:graphicData uri="http://schemas.openxmlformats.org/drawingml/2006/table">
            <a:tbl>
              <a:tblPr/>
              <a:tblGrid>
                <a:gridCol w="17088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55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2737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754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Наименование</a:t>
                      </a:r>
                      <a:b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муниципального района горной зоны</a:t>
                      </a:r>
                    </a:p>
                  </a:txBody>
                  <a:tcPr marL="103330" marR="103330" marT="47984" marB="479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Место</a:t>
                      </a:r>
                    </a:p>
                  </a:txBody>
                  <a:tcPr marL="103330" marR="103330" marT="47984" marB="479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Показатели, оказавшие наибольшее влияние</a:t>
                      </a:r>
                    </a:p>
                  </a:txBody>
                  <a:tcPr marL="103330" marR="103330" marT="47984" marB="479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81768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Хунзахский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204" marR="9204" marT="9071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103330" marR="103330" marT="47984" marB="479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«Доля налоговых и неналоговых доходов местного бюджета (за исключением поступлений налоговых доходов по дополнительным нормативам отчислений) в общем объеме собственных доходов бюджета муниципального образования (без учета субвенций)»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03330" marR="103330" marT="47984" marB="479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99301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Дахадаевский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204" marR="9204" marT="9071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103330" marR="103330" marT="47984" marB="479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«Доля детей в возрасте 1 – 6 лет, стоящих на учете для определения в муниципальные дошкольные образовательные учреждения, в общей численности детей в возрасте 1 - 6 лет»; «Удовлетворенность населения деятельностью органов местного самоуправления городского округа (муниципального района)»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03330" marR="103330" marT="47984" marB="479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89488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Гунибский</a:t>
                      </a:r>
                      <a:r>
                        <a:rPr kumimoji="0" lang="ru-RU" sz="10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район</a:t>
                      </a:r>
                    </a:p>
                  </a:txBody>
                  <a:tcPr marL="9204" marR="9204" marT="9071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103330" marR="103330" marT="47984" marB="479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«Доля выпускников муниципальных общеобразовательных учреждений, не получивших аттестат о среднем (полном) образовании, в общей численности выпускников муниципальных общеобразовательных учреждений»; «Доля площади земельных участков, являющихся объектами налогообложения земельным налогом, в общей площади территории городского округа (муниципального района)»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3330" marR="103330" marT="47984" marB="479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4534" name="Group 1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175657"/>
              </p:ext>
            </p:extLst>
          </p:nvPr>
        </p:nvGraphicFramePr>
        <p:xfrm>
          <a:off x="5238527" y="936154"/>
          <a:ext cx="4638823" cy="5904656"/>
        </p:xfrm>
        <a:graphic>
          <a:graphicData uri="http://schemas.openxmlformats.org/drawingml/2006/table">
            <a:tbl>
              <a:tblPr/>
              <a:tblGrid>
                <a:gridCol w="17088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565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7339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341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Наименование</a:t>
                      </a:r>
                      <a:b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муниципального района горной зоны</a:t>
                      </a:r>
                    </a:p>
                  </a:txBody>
                  <a:tcPr marL="103330" marR="103330" marT="47990" marB="479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Место</a:t>
                      </a:r>
                    </a:p>
                  </a:txBody>
                  <a:tcPr marL="103330" marR="103330" marT="47990" marB="479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Показатели, оказавшие наибольшее влияние</a:t>
                      </a:r>
                    </a:p>
                  </a:txBody>
                  <a:tcPr marL="103330" marR="103330" marT="47990" marB="479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11551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Ахтынский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204" marR="9204" marT="9072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103330" marR="103330" marT="47990" marB="47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«Доля площади земельных участков, являющихся объектами налогообложения земельным налогом, в общей площади территории городского округа (муниципального района)»; «Доля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значения»</a:t>
                      </a:r>
                    </a:p>
                  </a:txBody>
                  <a:tcPr marL="103330" marR="103330" marT="47990" marB="479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37099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Курахский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204" marR="9204" marT="9072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103330" marR="103330" marT="47990" marB="47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«Доля детей в возрасте 1 – 6 лет, стоящих на учете для определения в муниципальные дошкольные образовательные учреждения, в общей численности детей в возрасте 1 - 6 лет»;  «Объем инвестиций в основной капитал (за исключением бюджетных средств) в расчете на 1 жителя)»</a:t>
                      </a:r>
                    </a:p>
                  </a:txBody>
                  <a:tcPr marL="103330" marR="103330" marT="47990" marB="479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56184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Докузпаринский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204" marR="9204" marT="9072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103330" marR="103330" marT="47990" marB="47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itchFamily="18" charset="0"/>
                        </a:rPr>
                        <a:t>«Объем инвестиций в основной капитал (за исключением бюджетных средств) в расчете на 1 жителя»; «Доля выпускников муниципальных общеобразовательных учреждений, не получивших аттестат о среднем (полном) образовании, в общей численности выпускников муниципальных общеобразовательных учреждений»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03330" marR="103330" marT="47990" marB="479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6062" name="Text Box 216"/>
          <p:cNvSpPr txBox="1">
            <a:spLocks noChangeArrowheads="1"/>
          </p:cNvSpPr>
          <p:nvPr/>
        </p:nvSpPr>
        <p:spPr bwMode="auto">
          <a:xfrm>
            <a:off x="935200" y="576115"/>
            <a:ext cx="3219294" cy="30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813" tIns="49406" rIns="98813" bIns="49406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Муниципальные образования - лидеры</a:t>
            </a:r>
          </a:p>
        </p:txBody>
      </p:sp>
      <p:sp>
        <p:nvSpPr>
          <p:cNvPr id="86063" name="Text Box 217"/>
          <p:cNvSpPr txBox="1">
            <a:spLocks noChangeArrowheads="1"/>
          </p:cNvSpPr>
          <p:nvPr/>
        </p:nvSpPr>
        <p:spPr bwMode="auto">
          <a:xfrm>
            <a:off x="5492005" y="628120"/>
            <a:ext cx="3518247" cy="30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813" tIns="49406" rIns="98813" bIns="49406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Муниципальные образования - аутсайдеры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82343" y="206783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solidFill>
                  <a:prstClr val="black"/>
                </a:solidFill>
              </a:rPr>
              <a:t>Горная зона</a:t>
            </a:r>
            <a:endParaRPr lang="ru-RU" sz="1800" b="1" dirty="0">
              <a:solidFill>
                <a:prstClr val="black"/>
              </a:solidFill>
            </a:endParaRPr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840810"/>
            <a:ext cx="416597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66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1917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33" name="Group 19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540609"/>
              </p:ext>
            </p:extLst>
          </p:nvPr>
        </p:nvGraphicFramePr>
        <p:xfrm>
          <a:off x="365599" y="668865"/>
          <a:ext cx="4661833" cy="6214581"/>
        </p:xfrm>
        <a:graphic>
          <a:graphicData uri="http://schemas.openxmlformats.org/drawingml/2006/table">
            <a:tbl>
              <a:tblPr/>
              <a:tblGrid>
                <a:gridCol w="17088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55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2737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522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Наименование</a:t>
                      </a:r>
                      <a:b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муниципального района высокогорной зоны</a:t>
                      </a:r>
                    </a:p>
                  </a:txBody>
                  <a:tcPr marL="103330" marR="103330" marT="47950" marB="479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Место</a:t>
                      </a:r>
                    </a:p>
                  </a:txBody>
                  <a:tcPr marL="103330" marR="103330" marT="47950" marB="47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Показатели, оказавшие наибольшее влияние</a:t>
                      </a:r>
                    </a:p>
                  </a:txBody>
                  <a:tcPr marL="103330" marR="103330" marT="47950" marB="47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01219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Шамильский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62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103330" marR="103330" marT="47950" marB="479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значения)»;  «Доля прибыльных сельскохозяйственных организаций в общем их числе»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03330" marR="103330" marT="47950" marB="47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53146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Лакский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204" marR="9204" marT="9062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103330" marR="103330" marT="47950" marB="479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«Доля выпускников муниципальных общеобразовательных учреждений, не получивших аттестат о среднем (полном) образовании, в общей численности выпускников муниципальных общеобразовательных учреждений»; «Доля детей в возрасте 1 – 6 лет, стоящих на учете для определения в муниципальные дошкольные образовательные учреждения, в общей численности детей в возрасте 1 - 6 лет» </a:t>
                      </a:r>
                    </a:p>
                  </a:txBody>
                  <a:tcPr marL="103330" marR="103330" marT="47950" marB="47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65352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Чародинский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район</a:t>
                      </a:r>
                    </a:p>
                  </a:txBody>
                  <a:tcPr marL="9204" marR="9204" marT="9062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103330" marR="103330" marT="47950" marB="4795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«Среднемесячная номинальная начисленная заработная плата работников крупных и средних предприятий и некоммерческих организаций»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03330" marR="103330" marT="47950" marB="47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4534" name="Group 1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966910"/>
              </p:ext>
            </p:extLst>
          </p:nvPr>
        </p:nvGraphicFramePr>
        <p:xfrm>
          <a:off x="5166519" y="650535"/>
          <a:ext cx="4638823" cy="6212407"/>
        </p:xfrm>
        <a:graphic>
          <a:graphicData uri="http://schemas.openxmlformats.org/drawingml/2006/table">
            <a:tbl>
              <a:tblPr/>
              <a:tblGrid>
                <a:gridCol w="17088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565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7339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386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Наименование</a:t>
                      </a:r>
                      <a:b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муниципального района высокогорной зоны</a:t>
                      </a:r>
                    </a:p>
                  </a:txBody>
                  <a:tcPr marL="103330" marR="103330" marT="47964" marB="4796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Место</a:t>
                      </a:r>
                    </a:p>
                  </a:txBody>
                  <a:tcPr marL="103330" marR="103330" marT="47964" marB="4796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Показатели, оказавшие наибольшее влияние</a:t>
                      </a:r>
                    </a:p>
                  </a:txBody>
                  <a:tcPr marL="103330" marR="103330" marT="47964" marB="4796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58490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Цунтинский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204" marR="9204" marT="9066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103330" marR="103330" marT="47964" marB="479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«Объем инвестиций в основной капитал (за исключением бюджетных средств) в расчете на 1 жителя»; «Доля площади земельных участков, являющихся объектами налогообложения земельным налогом, в общей площади территории городского округа (муниципального района)»</a:t>
                      </a:r>
                    </a:p>
                  </a:txBody>
                  <a:tcPr marL="103330" marR="103330" marT="47964" marB="4796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02596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Бежтинский</a:t>
                      </a: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участок</a:t>
                      </a:r>
                    </a:p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66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103330" marR="103330" marT="47964" marB="479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«Объем инвестиций в основной капитал (за исключением бюджетных средств) в расчете на 1 жителя)»;  «Доля налоговых и неналоговых доходов местного бюджета (за исключением поступлений налоговых доходов по дополнительным нормативам отчислений) в общем объеме собственных доходов бюджета муниципального образования (без учета субвенций)»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03330" marR="103330" marT="47964" marB="4796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90524">
                <a:tc>
                  <a:txBody>
                    <a:bodyPr/>
                    <a:lstStyle/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Агульский район</a:t>
                      </a:r>
                    </a:p>
                    <a:p>
                      <a:pPr marL="10800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66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103330" marR="103330" marT="47964" marB="4796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«Объем инвестиций в основной капитал (за исключением бюджетных средств) в расчете на 1 жителя»;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«Доля прибыльных сельскохозяйственных организаций в общем их числе»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103330" marR="103330" marT="47964" marB="4796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7086" name="Text Box 216"/>
          <p:cNvSpPr txBox="1">
            <a:spLocks noChangeArrowheads="1"/>
          </p:cNvSpPr>
          <p:nvPr/>
        </p:nvSpPr>
        <p:spPr bwMode="auto">
          <a:xfrm>
            <a:off x="855815" y="345177"/>
            <a:ext cx="3219294" cy="30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813" tIns="49406" rIns="98813" bIns="49406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Муниципальные образования - лидеры</a:t>
            </a:r>
          </a:p>
        </p:txBody>
      </p:sp>
      <p:sp>
        <p:nvSpPr>
          <p:cNvPr id="87087" name="Text Box 217"/>
          <p:cNvSpPr txBox="1">
            <a:spLocks noChangeArrowheads="1"/>
          </p:cNvSpPr>
          <p:nvPr/>
        </p:nvSpPr>
        <p:spPr bwMode="auto">
          <a:xfrm>
            <a:off x="5410636" y="345177"/>
            <a:ext cx="3518247" cy="30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8813" tIns="49406" rIns="98813" bIns="49406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300" b="1" dirty="0">
                <a:solidFill>
                  <a:srgbClr val="000000"/>
                </a:solidFill>
                <a:latin typeface="+mn-lt"/>
              </a:rPr>
              <a:t>Муниципальные образования - аутсайдеры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82343" y="3572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solidFill>
                  <a:prstClr val="black"/>
                </a:solidFill>
              </a:rPr>
              <a:t>Высокогорная зона</a:t>
            </a:r>
            <a:endParaRPr lang="ru-RU" sz="1800" b="1" dirty="0">
              <a:solidFill>
                <a:prstClr val="black"/>
              </a:solidFill>
            </a:endParaRPr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847039" y="6840810"/>
            <a:ext cx="488605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67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976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413408"/>
            <a:ext cx="10212395" cy="627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865" tIns="49432" rIns="98865" bIns="49432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7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Рейтинг городских округов и муниципальных районов по комплексной оценке </a:t>
            </a:r>
          </a:p>
          <a:p>
            <a:pPr algn="ctr" eaLnBrk="1" hangingPunct="1"/>
            <a:r>
              <a:rPr lang="ru-RU" altLang="ru-RU" sz="17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 итогам  </a:t>
            </a:r>
            <a:r>
              <a:rPr lang="ru-RU" altLang="ru-RU" sz="17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2018 года</a:t>
            </a:r>
            <a:endParaRPr lang="ru-RU" altLang="ru-RU" sz="17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336015"/>
              </p:ext>
            </p:extLst>
          </p:nvPr>
        </p:nvGraphicFramePr>
        <p:xfrm>
          <a:off x="624700" y="1224186"/>
          <a:ext cx="9150331" cy="234418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996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493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607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6078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1121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6847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00151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Наименование городских округов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587" marR="12587" marT="11027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2587" marR="12587" marT="11027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Общая оценка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139" marR="11139" marT="10502" marB="0" anchor="b">
                    <a:gradFill flip="none" rotWithShape="1">
                      <a:gsLst>
                        <a:gs pos="0">
                          <a:schemeClr val="accent1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Место по комплексной оценке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139" marR="11139" marT="10502" marB="0" anchor="b">
                    <a:gradFill flip="none" rotWithShape="1">
                      <a:gsLst>
                        <a:gs pos="0">
                          <a:schemeClr val="accent1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603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 год</a:t>
                      </a:r>
                    </a:p>
                  </a:txBody>
                  <a:tcPr marL="12587" marR="12587" marT="11027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  год</a:t>
                      </a:r>
                    </a:p>
                  </a:txBody>
                  <a:tcPr marL="12587" marR="12587" marT="11027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 год</a:t>
                      </a:r>
                    </a:p>
                  </a:txBody>
                  <a:tcPr marL="12587" marR="12587" marT="11027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 год</a:t>
                      </a:r>
                    </a:p>
                  </a:txBody>
                  <a:tcPr marL="12587" marR="12587" marT="11027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50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Дербент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0,5025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0,6231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50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  <a:endParaRPr kumimoji="0" lang="ru-RU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Каспийск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0,4977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0,5424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50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Хасавюрт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0,4967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0,3459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50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Кизляр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0,4921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0,4722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950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Избербаш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0,4643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0,4804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50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Дагестанские Огни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0,4448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0,4017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950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Южно-Сухокумск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0,4281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0,3864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950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Махачкала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0,4003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0,4330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950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Кизилюрт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0,3783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0,4350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950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  <a:endParaRPr kumimoji="0" lang="ru-RU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Буйнакск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0,3153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0,2925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328402"/>
              </p:ext>
            </p:extLst>
          </p:nvPr>
        </p:nvGraphicFramePr>
        <p:xfrm>
          <a:off x="630015" y="3862422"/>
          <a:ext cx="9136792" cy="25463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991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585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005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304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1339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4207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09573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Наименование муниципальных районов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равнинной зоны</a:t>
                      </a:r>
                      <a:endParaRPr kumimoji="0" lang="ru-RU" sz="12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Общая оценка</a:t>
                      </a:r>
                      <a:endParaRPr kumimoji="0" lang="ru-RU" sz="12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139" marR="11139" marT="10502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Место по комплексной оценке</a:t>
                      </a:r>
                      <a:endParaRPr kumimoji="0" lang="ru-RU" sz="12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139" marR="11139" marT="10502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953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 год</a:t>
                      </a:r>
                    </a:p>
                  </a:txBody>
                  <a:tcPr marL="12587" marR="12587" marT="11027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  год</a:t>
                      </a:r>
                    </a:p>
                  </a:txBody>
                  <a:tcPr marL="12587" marR="12587" marT="11027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 год</a:t>
                      </a:r>
                    </a:p>
                  </a:txBody>
                  <a:tcPr marL="12587" marR="12587" marT="11027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 год</a:t>
                      </a:r>
                    </a:p>
                  </a:txBody>
                  <a:tcPr marL="12587" marR="12587" marT="11027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1378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↑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Хасавюртовский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0.5415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0,3663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137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Кизилюртовский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0.5214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0,3555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137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Карабудахкентский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0.5173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0,4612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8137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Каякентский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0.5034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0,4332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8137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Дербентский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0.4934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0,4656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8137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Ногайский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0.4726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0,4208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8137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Кумторкалинский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0.4400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0,4410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8137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Тарумовский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0.4358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0,4181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8137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Бабаюртовский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0.4226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0,3729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8137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Кизлярский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0.4058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0,3555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81378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Магарамкентский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0.4013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0,3942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587" marR="12587" marT="11027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840810"/>
            <a:ext cx="416597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68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9602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473143"/>
              </p:ext>
            </p:extLst>
          </p:nvPr>
        </p:nvGraphicFramePr>
        <p:xfrm>
          <a:off x="284227" y="792138"/>
          <a:ext cx="9845960" cy="245325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457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876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6361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636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4263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4263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96261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Наименование муниципальных районов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предгорной зоны</a:t>
                      </a:r>
                      <a:endParaRPr kumimoji="0" lang="ru-RU" sz="12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+mn-lt"/>
                        </a:rPr>
                        <a:t>Общая оценка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Место по комплексной оценке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2479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2018 год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2017 год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  год</a:t>
                      </a: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 год </a:t>
                      </a: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681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Казбековский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0,5591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0,4764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681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Буйнакский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0,5022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0,4620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681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Хивский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0,4878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0,4485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681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Новолакский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0,4398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0,5906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681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Табасаранский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0,4096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0,4675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81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Кайтагский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</a:t>
                      </a:r>
                      <a:r>
                        <a:rPr lang="ru-RU" sz="12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955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0,3380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81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Сергокалинский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0,3873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0,3929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681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Сулейман-</a:t>
                      </a:r>
                      <a:r>
                        <a:rPr lang="ru-RU" sz="1200" b="0" i="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Стальский</a:t>
                      </a:r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0,3759</a:t>
                      </a:r>
                      <a:endParaRPr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0,4195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112416"/>
              </p:ext>
            </p:extLst>
          </p:nvPr>
        </p:nvGraphicFramePr>
        <p:xfrm>
          <a:off x="284229" y="3600450"/>
          <a:ext cx="9845960" cy="30690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457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876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6361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636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4263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4263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87755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Наименование муниципальных районов горной зоны</a:t>
                      </a:r>
                      <a:endParaRPr kumimoji="0" lang="ru-RU" sz="12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+mn-lt"/>
                        </a:rPr>
                        <a:t>Общая оценка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Место по комплексной оценке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546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2018 год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2017 год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 год</a:t>
                      </a: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 год</a:t>
                      </a: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0527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Хунзахский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0.5562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0,5006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052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Дахадаевский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0.5508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0,4248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0527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Гунибский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0.4967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0,6018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052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Гергебильский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0.4618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0,4215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0527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Левашинский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0.4441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0,4934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0527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Акушинский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0.4286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0,4417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052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Унцукульский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0.3930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0,3808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0527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Гумбетовский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0.3462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0,4063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3052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Ахтынский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0.3331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0,3158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3052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Курахский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0.3262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0,3693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30527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↓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Докузпаринский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0.2901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0,3618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840810"/>
            <a:ext cx="416597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69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7006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532969" y="463093"/>
            <a:ext cx="9368151" cy="3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54" tIns="43278" rIns="86554" bIns="4327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800" b="1" dirty="0">
                <a:latin typeface="+mn-lt"/>
              </a:rPr>
              <a:t>     </a:t>
            </a:r>
            <a:r>
              <a:rPr lang="ru-RU" altLang="ru-RU" sz="1800" b="1" dirty="0" smtClean="0">
                <a:latin typeface="+mn-lt"/>
              </a:rPr>
              <a:t> </a:t>
            </a:r>
            <a:r>
              <a:rPr lang="ru-RU" altLang="ru-RU" sz="2000" b="1" dirty="0">
                <a:latin typeface="+mn-lt"/>
              </a:rPr>
              <a:t>ВВЕДЕНИЕ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450901" y="792138"/>
            <a:ext cx="9532288" cy="564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716" tIns="32360" rIns="64716" bIns="32360">
            <a:spAutoFit/>
          </a:bodyPr>
          <a:lstStyle>
            <a:lvl1pPr indent="465138" defTabSz="9572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572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572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572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572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lnSpc>
                <a:spcPct val="90000"/>
              </a:lnSpc>
            </a:pPr>
            <a:endParaRPr lang="ru-RU" altLang="ru-RU" sz="1300" dirty="0">
              <a:latin typeface="+mn-lt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>
                <a:latin typeface="+mn-lt"/>
              </a:rPr>
              <a:t>Сводный  доклад  о результатах мониторинга эффективности деятельности органов местного самоуправления  городских округов и муниципальных районов </a:t>
            </a:r>
            <a:r>
              <a:rPr lang="ru-RU" altLang="ru-RU" sz="1300" dirty="0" smtClean="0">
                <a:latin typeface="+mn-lt"/>
              </a:rPr>
              <a:t>Республики </a:t>
            </a:r>
            <a:r>
              <a:rPr lang="ru-RU" altLang="ru-RU" sz="1300" dirty="0">
                <a:latin typeface="+mn-lt"/>
              </a:rPr>
              <a:t>Дагестан по </a:t>
            </a:r>
            <a:r>
              <a:rPr lang="ru-RU" altLang="ru-RU" sz="1300" dirty="0" smtClean="0">
                <a:latin typeface="+mn-lt"/>
              </a:rPr>
              <a:t>итогам 2018 года (далее-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Сводный </a:t>
            </a:r>
            <a:r>
              <a:rPr lang="ru-RU" altLang="ru-RU" sz="1300" dirty="0">
                <a:latin typeface="+mn-lt"/>
              </a:rPr>
              <a:t>доклад Республики Дагестан) подготовлен во исполнение Указа Президента Российской Федерации</a:t>
            </a:r>
            <a:r>
              <a:rPr lang="en-US" altLang="ru-RU" sz="1300" dirty="0">
                <a:latin typeface="+mn-lt"/>
              </a:rPr>
              <a:t> </a:t>
            </a:r>
            <a:r>
              <a:rPr lang="ru-RU" altLang="ru-RU" sz="1300" dirty="0">
                <a:latin typeface="+mn-lt"/>
              </a:rPr>
              <a:t>от 28 </a:t>
            </a:r>
            <a:r>
              <a:rPr lang="ru-RU" altLang="ru-RU" sz="1300" dirty="0" smtClean="0">
                <a:latin typeface="+mn-lt"/>
              </a:rPr>
              <a:t>апреля   2008 г. </a:t>
            </a:r>
            <a:r>
              <a:rPr lang="ru-RU" altLang="ru-RU" sz="1300" dirty="0">
                <a:latin typeface="+mn-lt"/>
              </a:rPr>
              <a:t>№ 607 «Об оценке эффективности деятельности органов местного самоуправления городских округов и муниципальных районов»  и  постановления Правительства Российской Федерации от 17 декабря 2012 </a:t>
            </a:r>
            <a:r>
              <a:rPr lang="ru-RU" altLang="ru-RU" sz="1300" dirty="0" smtClean="0">
                <a:latin typeface="+mn-lt"/>
              </a:rPr>
              <a:t>г. </a:t>
            </a:r>
            <a:r>
              <a:rPr lang="ru-RU" altLang="ru-RU" sz="1300" dirty="0">
                <a:latin typeface="+mn-lt"/>
              </a:rPr>
              <a:t>№ 1317  «О мерах по реализации Указа Президента Российской Федерации от   28 апреля  </a:t>
            </a:r>
            <a:r>
              <a:rPr lang="ru-RU" altLang="ru-RU" sz="1300" dirty="0" smtClean="0">
                <a:latin typeface="+mn-lt"/>
              </a:rPr>
              <a:t>2008 г. 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№ 607 «Об оценке эффективности деятельности органов местного самоуправления городских округов и муниципальных районов» и подпункта «и» пункта  2  Указа Президента Российской Федерации от 7 мая 2012 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г.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№  601 «Об основных направлениях совершенствования  системы государственного управления</a:t>
            </a:r>
            <a:r>
              <a:rPr lang="ru-RU" altLang="ru-RU" sz="1300" dirty="0" smtClean="0">
                <a:solidFill>
                  <a:srgbClr val="000000"/>
                </a:solidFill>
                <a:latin typeface="+mn-lt"/>
              </a:rPr>
              <a:t>».</a:t>
            </a: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lnSpc>
                <a:spcPct val="90000"/>
              </a:lnSpc>
            </a:pPr>
            <a:endParaRPr lang="ru-RU" altLang="ru-RU" sz="1300" dirty="0">
              <a:solidFill>
                <a:srgbClr val="000000"/>
              </a:solidFill>
              <a:latin typeface="+mn-lt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>
                <a:latin typeface="+mn-lt"/>
              </a:rPr>
              <a:t>Нормативные правовые акты, регламентирующие работу по оценке эффективности деятельности органов местного самоуправления в Республике Дагестан: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>
                <a:solidFill>
                  <a:srgbClr val="000099"/>
                </a:solidFill>
                <a:latin typeface="+mn-lt"/>
              </a:rPr>
              <a:t> 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>
                <a:latin typeface="+mn-lt"/>
              </a:rPr>
              <a:t>Указ Президента Республики Дагестан от  9 июля 2008 </a:t>
            </a:r>
            <a:r>
              <a:rPr lang="ru-RU" altLang="ru-RU" sz="1300" dirty="0" smtClean="0">
                <a:latin typeface="+mn-lt"/>
              </a:rPr>
              <a:t>г. </a:t>
            </a:r>
            <a:r>
              <a:rPr lang="ru-RU" altLang="ru-RU" sz="1300" dirty="0">
                <a:latin typeface="+mn-lt"/>
              </a:rPr>
              <a:t>№ 120 «О мерах по реализации  в Республике Дагестан Указа Президента Российской Федерации от 28 апреля 2008 </a:t>
            </a:r>
            <a:r>
              <a:rPr lang="ru-RU" altLang="ru-RU" sz="1300" dirty="0" smtClean="0">
                <a:latin typeface="+mn-lt"/>
              </a:rPr>
              <a:t>г. </a:t>
            </a:r>
            <a:r>
              <a:rPr lang="ru-RU" altLang="ru-RU" sz="1300" dirty="0">
                <a:latin typeface="+mn-lt"/>
              </a:rPr>
              <a:t>№ 607 «Об оценке эффективности деятельности органов местного самоуправления городских округов и муниципальных районов»;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>
                <a:latin typeface="+mn-lt"/>
              </a:rPr>
              <a:t>Указ Президента Республики Дагестан  от 5 мая 2009 </a:t>
            </a:r>
            <a:r>
              <a:rPr lang="ru-RU" altLang="ru-RU" sz="1300" dirty="0" smtClean="0">
                <a:latin typeface="+mn-lt"/>
              </a:rPr>
              <a:t>г. </a:t>
            </a:r>
            <a:r>
              <a:rPr lang="ru-RU" altLang="ru-RU" sz="1300" dirty="0">
                <a:latin typeface="+mn-lt"/>
              </a:rPr>
              <a:t>№ 90  «Об утверждении Порядка выделения за счет бюджетных ассигнований из республиканского бюджета Республики Дагестан грантов городским округам и муниципальным районам в целях поощрения достижения наилучших значений показателей деятельности органов  местного  самоуправления городских     округов и   муниципальных  районов  Республики </a:t>
            </a:r>
            <a:r>
              <a:rPr lang="ru-RU" altLang="ru-RU" sz="1300" dirty="0" smtClean="0">
                <a:latin typeface="+mn-lt"/>
              </a:rPr>
              <a:t>Дагестан»;</a:t>
            </a:r>
            <a:endParaRPr lang="ru-RU" altLang="ru-RU" sz="1300" dirty="0">
              <a:latin typeface="+mn-lt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>
                <a:latin typeface="+mn-lt"/>
              </a:rPr>
              <a:t>Указ Президента Республики Дагестан  от 29 апреля 2009 </a:t>
            </a:r>
            <a:r>
              <a:rPr lang="ru-RU" altLang="ru-RU" sz="1300" dirty="0" smtClean="0">
                <a:latin typeface="+mn-lt"/>
              </a:rPr>
              <a:t>г. </a:t>
            </a:r>
            <a:r>
              <a:rPr lang="ru-RU" altLang="ru-RU" sz="1300" dirty="0">
                <a:latin typeface="+mn-lt"/>
              </a:rPr>
              <a:t>№ 80  «Об утверждении Порядка  организации проведения социологических опросов для  определения уровня  оценки населением  результатов деятельности органов местного самоуправления городских округов и муниципальных районов Республики Дагестан»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;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>
                <a:latin typeface="+mn-lt"/>
              </a:rPr>
              <a:t>постановление Правительства Республики Дагестан от 12 апреля 2013 </a:t>
            </a:r>
            <a:r>
              <a:rPr lang="ru-RU" altLang="ru-RU" sz="1300" dirty="0" smtClean="0">
                <a:latin typeface="+mn-lt"/>
              </a:rPr>
              <a:t>г. № </a:t>
            </a:r>
            <a:r>
              <a:rPr lang="ru-RU" altLang="ru-RU" sz="1300" dirty="0">
                <a:latin typeface="+mn-lt"/>
              </a:rPr>
              <a:t>199 «Об организации в Республике Дагестан работы по осуществлению мониторинга  и оценки эффективности деятельности органов местного самоуправления городских округов и муниципальных районов  Республики Дагестан</a:t>
            </a:r>
            <a:r>
              <a:rPr lang="ru-RU" altLang="ru-RU" sz="1300" dirty="0" smtClean="0">
                <a:latin typeface="+mn-lt"/>
              </a:rPr>
              <a:t>».</a:t>
            </a:r>
            <a:endParaRPr lang="ru-RU" altLang="ru-RU" sz="1300" dirty="0">
              <a:latin typeface="+mn-lt"/>
            </a:endParaRPr>
          </a:p>
          <a:p>
            <a:pPr algn="just" eaLnBrk="1" hangingPunct="1">
              <a:lnSpc>
                <a:spcPct val="90000"/>
              </a:lnSpc>
            </a:pPr>
            <a:endParaRPr lang="ru-RU" altLang="ru-RU" sz="1300" dirty="0">
              <a:latin typeface="+mn-lt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>
                <a:latin typeface="+mn-lt"/>
              </a:rPr>
              <a:t>Ответственным органом исполнительной власти Республики Дагестан за подготовку Сводного доклада, оценки эффективности  деятельности   органов  местного самоуправления городских округов и муниципальных районов Республики Дагестан </a:t>
            </a:r>
            <a:r>
              <a:rPr lang="ru-RU" altLang="ru-RU" sz="1300" dirty="0">
                <a:solidFill>
                  <a:srgbClr val="000000"/>
                </a:solidFill>
                <a:latin typeface="+mn-lt"/>
              </a:rPr>
              <a:t>(далее - ОМСУ) </a:t>
            </a:r>
            <a:r>
              <a:rPr lang="ru-RU" altLang="ru-RU" sz="1300" dirty="0">
                <a:latin typeface="+mn-lt"/>
              </a:rPr>
              <a:t>и проведение социологических опросов для определения уровня удовлетворенности  населения  деятельностью ОМСУ является Министерство экономики и территориального развития Республики </a:t>
            </a:r>
            <a:r>
              <a:rPr lang="ru-RU" altLang="ru-RU" sz="1300" dirty="0" smtClean="0">
                <a:latin typeface="+mn-lt"/>
              </a:rPr>
              <a:t>Дагестан.</a:t>
            </a:r>
            <a:endParaRPr lang="ru-RU" altLang="ru-RU" sz="1300" dirty="0">
              <a:latin typeface="+mn-lt"/>
            </a:endParaRPr>
          </a:p>
        </p:txBody>
      </p:sp>
      <p:sp>
        <p:nvSpPr>
          <p:cNvPr id="35844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9F24C7B-DF2C-49C2-92DD-298AF0476171}" type="slidenum">
              <a:rPr lang="ru-RU" altLang="ru-RU" sz="1300">
                <a:latin typeface="+mj-lt"/>
              </a:rPr>
              <a:pPr eaLnBrk="1" hangingPunct="1"/>
              <a:t>7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3372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933400"/>
              </p:ext>
            </p:extLst>
          </p:nvPr>
        </p:nvGraphicFramePr>
        <p:xfrm>
          <a:off x="202855" y="1029767"/>
          <a:ext cx="9845955" cy="357879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831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21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9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919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6788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8985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61646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Наименование муниципальных районов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высокогорной зоны</a:t>
                      </a:r>
                      <a:endParaRPr kumimoji="0" lang="ru-RU" sz="12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+mn-lt"/>
                        </a:rPr>
                        <a:t>Общая оценка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latin typeface="+mj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Место по комплексной оценке</a:t>
                      </a:r>
                      <a:endParaRPr kumimoji="0" 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213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2018 год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2017 год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 год</a:t>
                      </a: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 год</a:t>
                      </a: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541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Шамильский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0.6107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0,5947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5418">
                <a:tc>
                  <a:txBody>
                    <a:bodyPr/>
                    <a:lstStyle/>
                    <a:p>
                      <a:pPr marL="3600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Лакский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0.5831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0,5412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5418">
                <a:tc>
                  <a:txBody>
                    <a:bodyPr/>
                    <a:lstStyle/>
                    <a:p>
                      <a:pPr marL="3600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Чародинский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0.5424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0,5156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5418">
                <a:tc>
                  <a:txBody>
                    <a:bodyPr/>
                    <a:lstStyle/>
                    <a:p>
                      <a:pPr marL="3600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Ахвахский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0.5299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0,5447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5418">
                <a:tc>
                  <a:txBody>
                    <a:bodyPr/>
                    <a:lstStyle/>
                    <a:p>
                      <a:pPr marL="3600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Цумадинский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0.5078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0,4382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5418">
                <a:tc>
                  <a:txBody>
                    <a:bodyPr/>
                    <a:lstStyle/>
                    <a:p>
                      <a:pPr marL="3600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Кулинский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0.5005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0,5835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5418">
                <a:tc>
                  <a:txBody>
                    <a:bodyPr/>
                    <a:lstStyle/>
                    <a:p>
                      <a:pPr marL="3600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Ботлихский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0.4661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0,5207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55418">
                <a:tc>
                  <a:txBody>
                    <a:bodyPr/>
                    <a:lstStyle/>
                    <a:p>
                      <a:pPr marL="3600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Тляратинский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0.4299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0,5173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55418">
                <a:tc>
                  <a:txBody>
                    <a:bodyPr/>
                    <a:lstStyle/>
                    <a:p>
                      <a:pPr marL="3600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↑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Рутульский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0.4078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0,2958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55418">
                <a:tc>
                  <a:txBody>
                    <a:bodyPr/>
                    <a:lstStyle/>
                    <a:p>
                      <a:pPr marL="3600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Цунтинский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0.3458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0,3709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5418">
                <a:tc>
                  <a:txBody>
                    <a:bodyPr/>
                    <a:lstStyle/>
                    <a:p>
                      <a:pPr marL="3600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Бежтинский</a:t>
                      </a:r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участок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0.3375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0,3682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55418">
                <a:tc>
                  <a:txBody>
                    <a:bodyPr/>
                    <a:lstStyle/>
                    <a:p>
                      <a:pPr marL="3600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↓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B2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Агульский район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0.3020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0,3406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2320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30015" y="5040610"/>
            <a:ext cx="91450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1600" dirty="0">
                <a:cs typeface="Times New Roman" pitchFamily="18" charset="0"/>
              </a:rPr>
              <a:t>В числе 15 муниципальных образований - лидеров сохранили присутствие </a:t>
            </a:r>
            <a:r>
              <a:rPr lang="ru-RU" sz="1600" dirty="0" smtClean="0">
                <a:cs typeface="Times New Roman" pitchFamily="18" charset="0"/>
              </a:rPr>
              <a:t>7 </a:t>
            </a:r>
            <a:r>
              <a:rPr lang="ru-RU" sz="1600" dirty="0">
                <a:cs typeface="Times New Roman" pitchFamily="18" charset="0"/>
              </a:rPr>
              <a:t>МО, которые занимали  лидирующие позиции годом </a:t>
            </a:r>
            <a:r>
              <a:rPr lang="ru-RU" sz="1600" dirty="0" smtClean="0">
                <a:cs typeface="Times New Roman" pitchFamily="18" charset="0"/>
              </a:rPr>
              <a:t>ранее. </a:t>
            </a:r>
            <a:endParaRPr lang="ru-RU" sz="1600" dirty="0">
              <a:cs typeface="Times New Roman" pitchFamily="18" charset="0"/>
            </a:endParaRPr>
          </a:p>
          <a:p>
            <a:pPr indent="457200" algn="just"/>
            <a:r>
              <a:rPr lang="ru-RU" sz="1600" dirty="0">
                <a:cs typeface="Times New Roman" pitchFamily="18" charset="0"/>
              </a:rPr>
              <a:t>В  </a:t>
            </a:r>
            <a:r>
              <a:rPr lang="ru-RU" sz="1600" dirty="0" smtClean="0">
                <a:cs typeface="Times New Roman" pitchFamily="18" charset="0"/>
              </a:rPr>
              <a:t>2018 </a:t>
            </a:r>
            <a:r>
              <a:rPr lang="ru-RU" sz="1600" dirty="0">
                <a:cs typeface="Times New Roman" pitchFamily="18" charset="0"/>
              </a:rPr>
              <a:t>году свое положение </a:t>
            </a:r>
            <a:r>
              <a:rPr lang="ru-RU" sz="1600" dirty="0" smtClean="0">
                <a:cs typeface="Times New Roman" pitchFamily="18" charset="0"/>
              </a:rPr>
              <a:t>улучшили 17  муниципальных образований, </a:t>
            </a:r>
            <a:r>
              <a:rPr lang="ru-RU" sz="1600" dirty="0">
                <a:cs typeface="Times New Roman" pitchFamily="18" charset="0"/>
              </a:rPr>
              <a:t>наиболее значительно -   МО </a:t>
            </a:r>
            <a:r>
              <a:rPr lang="ru-RU" sz="1600" dirty="0" smtClean="0">
                <a:cs typeface="Times New Roman" pitchFamily="18" charset="0"/>
              </a:rPr>
              <a:t>«Хасавюртовский </a:t>
            </a:r>
            <a:r>
              <a:rPr lang="ru-RU" sz="1600" dirty="0">
                <a:cs typeface="Times New Roman" pitchFamily="18" charset="0"/>
              </a:rPr>
              <a:t>район</a:t>
            </a:r>
            <a:r>
              <a:rPr lang="ru-RU" sz="1600" dirty="0" smtClean="0">
                <a:cs typeface="Times New Roman" pitchFamily="18" charset="0"/>
              </a:rPr>
              <a:t>», «</a:t>
            </a:r>
            <a:r>
              <a:rPr lang="ru-RU" sz="1600" dirty="0" err="1" smtClean="0">
                <a:cs typeface="Times New Roman" pitchFamily="18" charset="0"/>
              </a:rPr>
              <a:t>Кизилюртовский</a:t>
            </a:r>
            <a:r>
              <a:rPr lang="ru-RU" sz="1600" dirty="0" smtClean="0">
                <a:cs typeface="Times New Roman" pitchFamily="18" charset="0"/>
              </a:rPr>
              <a:t> район», «город Хасавюрт»,   «</a:t>
            </a:r>
            <a:r>
              <a:rPr lang="ru-RU" sz="1600" dirty="0" err="1" smtClean="0">
                <a:cs typeface="Times New Roman" pitchFamily="18" charset="0"/>
              </a:rPr>
              <a:t>Чародинский</a:t>
            </a:r>
            <a:r>
              <a:rPr lang="ru-RU" sz="1600" dirty="0" smtClean="0">
                <a:cs typeface="Times New Roman" pitchFamily="18" charset="0"/>
              </a:rPr>
              <a:t> район», «Буйнакский район»  и   «</a:t>
            </a:r>
            <a:r>
              <a:rPr lang="ru-RU" sz="1600" dirty="0" err="1" smtClean="0">
                <a:cs typeface="Times New Roman" pitchFamily="18" charset="0"/>
              </a:rPr>
              <a:t>Левашинский</a:t>
            </a:r>
            <a:r>
              <a:rPr lang="ru-RU" sz="1600" dirty="0" smtClean="0">
                <a:cs typeface="Times New Roman" pitchFamily="18" charset="0"/>
              </a:rPr>
              <a:t>  </a:t>
            </a:r>
            <a:r>
              <a:rPr lang="ru-RU" sz="1600" dirty="0">
                <a:cs typeface="Times New Roman" pitchFamily="18" charset="0"/>
              </a:rPr>
              <a:t>район</a:t>
            </a:r>
            <a:r>
              <a:rPr lang="ru-RU" sz="1600" dirty="0" smtClean="0">
                <a:cs typeface="Times New Roman" pitchFamily="18" charset="0"/>
              </a:rPr>
              <a:t>».  Положение  </a:t>
            </a:r>
            <a:r>
              <a:rPr lang="ru-RU" sz="1600" dirty="0">
                <a:cs typeface="Times New Roman" pitchFamily="18" charset="0"/>
              </a:rPr>
              <a:t>в </a:t>
            </a:r>
            <a:r>
              <a:rPr lang="ru-RU" sz="1600" dirty="0" smtClean="0">
                <a:cs typeface="Times New Roman" pitchFamily="18" charset="0"/>
              </a:rPr>
              <a:t>7  </a:t>
            </a:r>
            <a:r>
              <a:rPr lang="ru-RU" sz="1600" dirty="0">
                <a:cs typeface="Times New Roman" pitchFamily="18" charset="0"/>
              </a:rPr>
              <a:t>МО по сравнению с </a:t>
            </a:r>
            <a:r>
              <a:rPr lang="ru-RU" sz="1600" dirty="0" smtClean="0">
                <a:cs typeface="Times New Roman" pitchFamily="18" charset="0"/>
              </a:rPr>
              <a:t>2017  </a:t>
            </a:r>
            <a:r>
              <a:rPr lang="ru-RU" sz="1600" dirty="0">
                <a:cs typeface="Times New Roman" pitchFamily="18" charset="0"/>
              </a:rPr>
              <a:t>годом не </a:t>
            </a:r>
            <a:r>
              <a:rPr lang="ru-RU" sz="1600" dirty="0" smtClean="0">
                <a:cs typeface="Times New Roman" pitchFamily="18" charset="0"/>
              </a:rPr>
              <a:t>изменилось. </a:t>
            </a:r>
            <a:endParaRPr lang="ru-RU" sz="1600" b="1" dirty="0"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775031" y="6768802"/>
            <a:ext cx="560613" cy="427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70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4527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623043"/>
              </p:ext>
            </p:extLst>
          </p:nvPr>
        </p:nvGraphicFramePr>
        <p:xfrm>
          <a:off x="799844" y="3302668"/>
          <a:ext cx="8799289" cy="130589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7065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926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0902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>
                          <a:latin typeface="+mn-lt"/>
                        </a:rPr>
                        <a:t> </a:t>
                      </a: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Наименование городских округов</a:t>
                      </a: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Объем грантов (</a:t>
                      </a:r>
                      <a:r>
                        <a:rPr kumimoji="0" lang="ru-RU" sz="1400" b="1" i="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.)</a:t>
                      </a:r>
                      <a:endParaRPr kumimoji="0" lang="ru-RU" sz="14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22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effectLst/>
                          <a:latin typeface="+mn-lt"/>
                          <a:cs typeface="Times New Roman" pitchFamily="18" charset="0"/>
                        </a:rPr>
                        <a:t>Дербент</a:t>
                      </a:r>
                      <a:endParaRPr lang="ru-RU" sz="1400" b="0" i="0" u="none" strike="noStrike" dirty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1770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22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effectLst/>
                          <a:latin typeface="+mn-lt"/>
                          <a:cs typeface="Times New Roman" pitchFamily="18" charset="0"/>
                        </a:rPr>
                        <a:t>Каспийск</a:t>
                      </a:r>
                      <a:endParaRPr lang="ru-RU" sz="1400" b="0" i="0" u="none" strike="noStrike" dirty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1630</a:t>
                      </a:r>
                      <a:endParaRPr kumimoji="0" lang="ru-RU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22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effectLst/>
                          <a:latin typeface="+mn-lt"/>
                          <a:cs typeface="Times New Roman" pitchFamily="18" charset="0"/>
                        </a:rPr>
                        <a:t>Хасавюрт</a:t>
                      </a:r>
                      <a:endParaRPr lang="ru-RU" sz="1400" b="0" i="0" u="none" strike="noStrike" dirty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1600</a:t>
                      </a:r>
                      <a:endParaRPr kumimoji="0" lang="ru-RU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837423"/>
              </p:ext>
            </p:extLst>
          </p:nvPr>
        </p:nvGraphicFramePr>
        <p:xfrm>
          <a:off x="801292" y="4988755"/>
          <a:ext cx="8799289" cy="1420007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7065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926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6771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Наименование муниципальных районов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равнинной зоны</a:t>
                      </a: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Объем грантов (</a:t>
                      </a:r>
                      <a:r>
                        <a:rPr kumimoji="0" lang="ru-RU" sz="1400" b="1" i="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.)</a:t>
                      </a:r>
                      <a:endParaRPr kumimoji="0" lang="ru-RU" sz="14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4099"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Хасавюртовский  район</a:t>
                      </a:r>
                      <a:endParaRPr kumimoji="0" lang="ru-RU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01908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2090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4099"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400" b="0" i="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Кизилюртовский</a:t>
                      </a:r>
                      <a:r>
                        <a:rPr kumimoji="0" lang="ru-RU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район</a:t>
                      </a: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01908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1514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4099">
                <a:tc>
                  <a:txBody>
                    <a:bodyPr/>
                    <a:lstStyle/>
                    <a:p>
                      <a:pPr marL="0" algn="l" rtl="0" eaLnBrk="1" fontAlgn="ctr" latinLnBrk="0" hangingPunct="1"/>
                      <a:r>
                        <a:rPr kumimoji="0" lang="ru-RU" sz="1400" b="0" i="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Карабудахкентский</a:t>
                      </a:r>
                      <a:r>
                        <a:rPr kumimoji="0" lang="ru-RU" sz="14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район</a:t>
                      </a:r>
                      <a:endParaRPr kumimoji="0" lang="ru-RU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01908" rtl="0" eaLnBrk="1" fontAlgn="ctr" latinLnBrk="0" hangingPunct="1"/>
                      <a:r>
                        <a:rPr kumimoji="0" lang="ru-RU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1396</a:t>
                      </a:r>
                      <a:endParaRPr kumimoji="0" lang="ru-RU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1140" name="Rectangle 6"/>
          <p:cNvSpPr>
            <a:spLocks noChangeArrowheads="1"/>
          </p:cNvSpPr>
          <p:nvPr/>
        </p:nvSpPr>
        <p:spPr bwMode="auto">
          <a:xfrm>
            <a:off x="504691" y="1483416"/>
            <a:ext cx="9126324" cy="136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97" tIns="49350" rIns="98697" bIns="49350"/>
          <a:lstStyle>
            <a:lvl1pPr indent="36195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185863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1858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1858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1858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1858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lnSpc>
                <a:spcPct val="80000"/>
              </a:lnSpc>
              <a:spcBef>
                <a:spcPct val="40000"/>
              </a:spcBef>
            </a:pPr>
            <a:r>
              <a:rPr lang="ru-RU" altLang="ru-RU" sz="1500" dirty="0">
                <a:latin typeface="+mn-lt"/>
                <a:cs typeface="Times New Roman" pitchFamily="18" charset="0"/>
              </a:rPr>
              <a:t>В </a:t>
            </a:r>
            <a:r>
              <a:rPr lang="ru-RU" altLang="ru-RU" sz="1500" dirty="0" smtClean="0">
                <a:latin typeface="+mn-lt"/>
                <a:cs typeface="Times New Roman" pitchFamily="18" charset="0"/>
              </a:rPr>
              <a:t>2019 году  </a:t>
            </a:r>
            <a:r>
              <a:rPr lang="ru-RU" altLang="ru-RU" sz="1500" dirty="0">
                <a:latin typeface="+mn-lt"/>
                <a:cs typeface="Times New Roman" pitchFamily="18" charset="0"/>
              </a:rPr>
              <a:t>гранты муниципальным образованиям </a:t>
            </a:r>
            <a:r>
              <a:rPr lang="ru-RU" altLang="ru-RU" sz="1500" dirty="0" smtClean="0">
                <a:latin typeface="+mn-lt"/>
                <a:cs typeface="Times New Roman" pitchFamily="18" charset="0"/>
              </a:rPr>
              <a:t>выделены </a:t>
            </a:r>
            <a:r>
              <a:rPr lang="ru-RU" altLang="ru-RU" sz="1500" dirty="0">
                <a:latin typeface="+mn-lt"/>
                <a:cs typeface="Times New Roman" pitchFamily="18" charset="0"/>
              </a:rPr>
              <a:t>за достижение  наилучших значений показателей  по результатам комплексной оценки  эффективности их деятельности  по итогам  </a:t>
            </a:r>
            <a:r>
              <a:rPr lang="ru-RU" altLang="ru-RU" sz="1500" dirty="0" smtClean="0">
                <a:latin typeface="+mn-lt"/>
                <a:cs typeface="Times New Roman" pitchFamily="18" charset="0"/>
              </a:rPr>
              <a:t>2018 </a:t>
            </a:r>
            <a:r>
              <a:rPr lang="ru-RU" altLang="ru-RU" sz="1500" dirty="0">
                <a:latin typeface="+mn-lt"/>
                <a:cs typeface="Times New Roman" pitchFamily="18" charset="0"/>
              </a:rPr>
              <a:t>года  по каждой зональной  </a:t>
            </a:r>
            <a:r>
              <a:rPr lang="ru-RU" altLang="ru-RU" sz="1500" dirty="0" smtClean="0">
                <a:latin typeface="+mn-lt"/>
                <a:cs typeface="Times New Roman" pitchFamily="18" charset="0"/>
              </a:rPr>
              <a:t>группе. </a:t>
            </a:r>
            <a:endParaRPr lang="ru-RU" altLang="ru-RU" sz="15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spcBef>
                <a:spcPct val="40000"/>
              </a:spcBef>
            </a:pPr>
            <a:r>
              <a:rPr lang="ru-RU" altLang="ru-RU" sz="1500" dirty="0">
                <a:latin typeface="+mn-lt"/>
                <a:cs typeface="Times New Roman" pitchFamily="18" charset="0"/>
              </a:rPr>
              <a:t>Общий  объем средств, предусмотренных для  присуждения грантов, составляет </a:t>
            </a:r>
            <a:r>
              <a:rPr lang="ru-RU" altLang="ru-RU" sz="1500" dirty="0" smtClean="0">
                <a:latin typeface="+mn-lt"/>
                <a:cs typeface="Times New Roman" pitchFamily="18" charset="0"/>
              </a:rPr>
              <a:t>25 млн. </a:t>
            </a:r>
            <a:r>
              <a:rPr lang="ru-RU" altLang="ru-RU" sz="1500" dirty="0">
                <a:latin typeface="+mn-lt"/>
                <a:cs typeface="Times New Roman" pitchFamily="18" charset="0"/>
              </a:rPr>
              <a:t>рублей  (по </a:t>
            </a:r>
            <a:r>
              <a:rPr lang="ru-RU" altLang="ru-RU" sz="1500" dirty="0" smtClean="0">
                <a:latin typeface="+mn-lt"/>
                <a:cs typeface="Times New Roman" pitchFamily="18" charset="0"/>
              </a:rPr>
              <a:t>5 млн. рублей </a:t>
            </a:r>
            <a:r>
              <a:rPr lang="ru-RU" altLang="ru-RU" sz="1500" dirty="0">
                <a:latin typeface="+mn-lt"/>
                <a:cs typeface="Times New Roman" pitchFamily="18" charset="0"/>
              </a:rPr>
              <a:t>на каждую зональную группу</a:t>
            </a:r>
            <a:r>
              <a:rPr lang="ru-RU" altLang="ru-RU" sz="1500" dirty="0" smtClean="0">
                <a:latin typeface="+mn-lt"/>
                <a:cs typeface="Times New Roman" pitchFamily="18" charset="0"/>
              </a:rPr>
              <a:t>).</a:t>
            </a:r>
            <a:endParaRPr lang="ru-RU" altLang="ru-RU" sz="15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  <a:spcBef>
                <a:spcPct val="40000"/>
              </a:spcBef>
            </a:pPr>
            <a:r>
              <a:rPr lang="ru-RU" altLang="ru-RU" sz="1500" dirty="0">
                <a:latin typeface="+mn-lt"/>
                <a:cs typeface="Times New Roman" pitchFamily="18" charset="0"/>
              </a:rPr>
              <a:t>Объем средств внутри каждой зональной группы </a:t>
            </a:r>
            <a:r>
              <a:rPr lang="ru-RU" altLang="ru-RU" sz="1500" dirty="0" smtClean="0">
                <a:latin typeface="+mn-lt"/>
                <a:cs typeface="Times New Roman" pitchFamily="18" charset="0"/>
              </a:rPr>
              <a:t> распределен </a:t>
            </a:r>
            <a:r>
              <a:rPr lang="ru-RU" altLang="ru-RU" sz="1500" dirty="0">
                <a:latin typeface="+mn-lt"/>
                <a:cs typeface="Times New Roman" pitchFamily="18" charset="0"/>
              </a:rPr>
              <a:t>следующим образом:</a:t>
            </a:r>
          </a:p>
        </p:txBody>
      </p:sp>
      <p:sp>
        <p:nvSpPr>
          <p:cNvPr id="91141" name="TextBox 4"/>
          <p:cNvSpPr txBox="1">
            <a:spLocks noChangeArrowheads="1"/>
          </p:cNvSpPr>
          <p:nvPr/>
        </p:nvSpPr>
        <p:spPr bwMode="auto">
          <a:xfrm>
            <a:off x="983495" y="651722"/>
            <a:ext cx="8317358" cy="61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655" tIns="43327" rIns="86655" bIns="43327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7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Выделение грантов</a:t>
            </a:r>
          </a:p>
          <a:p>
            <a:pPr algn="ctr" eaLnBrk="1" hangingPunct="1"/>
            <a:r>
              <a:rPr lang="ru-RU" altLang="ru-RU" sz="17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городским округам и муниципальным районам Республики Дагестан</a:t>
            </a: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847039" y="6768802"/>
            <a:ext cx="488605" cy="427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71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1562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1024"/>
              </p:ext>
            </p:extLst>
          </p:nvPr>
        </p:nvGraphicFramePr>
        <p:xfrm>
          <a:off x="528342" y="4885796"/>
          <a:ext cx="8958657" cy="143656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7669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916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743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Наименование муниципальных районов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высокогорной зоны</a:t>
                      </a: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Объем грантов (</a:t>
                      </a:r>
                      <a:r>
                        <a:rPr kumimoji="0" lang="ru-RU" sz="1400" b="1" i="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.)</a:t>
                      </a:r>
                      <a:endParaRPr kumimoji="0" lang="ru-RU" sz="14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74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 smtClean="0">
                          <a:effectLst/>
                          <a:latin typeface="+mn-lt"/>
                          <a:cs typeface="Times New Roman" pitchFamily="18" charset="0"/>
                        </a:rPr>
                        <a:t>Шамильский</a:t>
                      </a:r>
                      <a:r>
                        <a:rPr lang="ru-RU" sz="1400" b="0" i="0" u="none" strike="noStrike" dirty="0" smtClean="0">
                          <a:effectLst/>
                          <a:latin typeface="+mn-lt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   2130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74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 smtClean="0">
                          <a:effectLst/>
                          <a:latin typeface="+mn-lt"/>
                          <a:cs typeface="Times New Roman" pitchFamily="18" charset="0"/>
                        </a:rPr>
                        <a:t>Лакский</a:t>
                      </a:r>
                      <a:r>
                        <a:rPr lang="ru-RU" sz="1400" b="0" i="0" u="none" strike="noStrike" dirty="0" smtClean="0"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baseline="0" dirty="0" smtClean="0"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 smtClean="0">
                          <a:effectLst/>
                          <a:latin typeface="+mn-lt"/>
                          <a:cs typeface="Times New Roman" pitchFamily="18" charset="0"/>
                        </a:rPr>
                        <a:t>район</a:t>
                      </a:r>
                      <a:endParaRPr lang="ru-RU" sz="1400" b="0" i="0" u="none" strike="noStrike" dirty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   1730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74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 smtClean="0">
                          <a:effectLst/>
                          <a:latin typeface="+mn-lt"/>
                          <a:cs typeface="Times New Roman" pitchFamily="18" charset="0"/>
                        </a:rPr>
                        <a:t>Чародинский</a:t>
                      </a:r>
                      <a:r>
                        <a:rPr lang="ru-RU" sz="1400" b="0" i="0" u="none" strike="noStrike" dirty="0" smtClean="0">
                          <a:effectLst/>
                          <a:latin typeface="+mn-lt"/>
                          <a:cs typeface="Times New Roman" pitchFamily="18" charset="0"/>
                        </a:rPr>
                        <a:t>  </a:t>
                      </a:r>
                      <a:r>
                        <a:rPr lang="ru-RU" sz="1400" b="0" i="0" u="none" strike="noStrike" dirty="0">
                          <a:effectLst/>
                          <a:latin typeface="+mn-lt"/>
                          <a:cs typeface="Times New Roman" pitchFamily="18" charset="0"/>
                        </a:rPr>
                        <a:t>район</a:t>
                      </a: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smtClean="0">
                          <a:effectLst/>
                          <a:latin typeface="+mn-lt"/>
                        </a:rPr>
                        <a:t>   1140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664146"/>
              </p:ext>
            </p:extLst>
          </p:nvPr>
        </p:nvGraphicFramePr>
        <p:xfrm>
          <a:off x="528342" y="2919978"/>
          <a:ext cx="8958657" cy="1512171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7918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668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5855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>
                          <a:latin typeface="+mn-lt"/>
                        </a:rPr>
                        <a:t> </a:t>
                      </a: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Наименование муниципальных районов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горной зоны</a:t>
                      </a: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Объем грантов (</a:t>
                      </a:r>
                      <a:r>
                        <a:rPr kumimoji="0" lang="ru-RU" sz="1400" b="1" i="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.)</a:t>
                      </a:r>
                      <a:endParaRPr kumimoji="0" lang="ru-RU" sz="14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45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 smtClean="0">
                          <a:effectLst/>
                          <a:latin typeface="+mn-lt"/>
                          <a:cs typeface="Times New Roman" pitchFamily="18" charset="0"/>
                        </a:rPr>
                        <a:t>Хунзахский</a:t>
                      </a:r>
                      <a:r>
                        <a:rPr lang="ru-RU" sz="1400" b="0" i="0" u="none" strike="noStrike" dirty="0" smtClean="0"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>
                          <a:effectLst/>
                          <a:latin typeface="+mn-lt"/>
                          <a:cs typeface="Times New Roman" pitchFamily="18" charset="0"/>
                        </a:rPr>
                        <a:t>район</a:t>
                      </a: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1983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45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 smtClean="0">
                          <a:effectLst/>
                          <a:latin typeface="+mn-lt"/>
                          <a:cs typeface="Times New Roman" pitchFamily="18" charset="0"/>
                        </a:rPr>
                        <a:t>Дахадаевский</a:t>
                      </a:r>
                      <a:r>
                        <a:rPr lang="ru-RU" sz="1400" b="0" i="0" u="none" strike="noStrike" dirty="0" smtClean="0"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>
                          <a:effectLst/>
                          <a:latin typeface="+mn-lt"/>
                          <a:cs typeface="Times New Roman" pitchFamily="18" charset="0"/>
                        </a:rPr>
                        <a:t>район</a:t>
                      </a: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1904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45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 smtClean="0">
                          <a:effectLst/>
                          <a:latin typeface="+mn-lt"/>
                          <a:cs typeface="Times New Roman" pitchFamily="18" charset="0"/>
                        </a:rPr>
                        <a:t>Гунибский</a:t>
                      </a:r>
                      <a:r>
                        <a:rPr lang="ru-RU" sz="1400" b="0" i="0" u="none" strike="noStrike" dirty="0" smtClean="0"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>
                          <a:effectLst/>
                          <a:latin typeface="+mn-lt"/>
                          <a:cs typeface="Times New Roman" pitchFamily="18" charset="0"/>
                        </a:rPr>
                        <a:t>район</a:t>
                      </a: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1113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674464"/>
              </p:ext>
            </p:extLst>
          </p:nvPr>
        </p:nvGraphicFramePr>
        <p:xfrm>
          <a:off x="558007" y="900101"/>
          <a:ext cx="8928992" cy="1566228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7792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497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9004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>
                          <a:latin typeface="+mn-lt"/>
                        </a:rPr>
                        <a:t> </a:t>
                      </a: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Наименование муниципальных районов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предгорной зоны</a:t>
                      </a: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Объем грантов (</a:t>
                      </a:r>
                      <a:r>
                        <a:rPr kumimoji="0" lang="ru-RU" sz="1400" b="1" i="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r>
                        <a:rPr kumimoji="0" lang="ru-RU" sz="14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.)</a:t>
                      </a:r>
                      <a:endParaRPr kumimoji="0" lang="ru-RU" sz="14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10764" marR="10764" marT="1000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0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 smtClean="0">
                          <a:effectLst/>
                          <a:latin typeface="+mn-lt"/>
                          <a:cs typeface="Times New Roman" pitchFamily="18" charset="0"/>
                        </a:rPr>
                        <a:t>Казбековский</a:t>
                      </a:r>
                      <a:r>
                        <a:rPr lang="ru-RU" sz="1400" b="0" i="0" u="none" strike="noStrike" dirty="0" smtClean="0"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>
                          <a:effectLst/>
                          <a:latin typeface="+mn-lt"/>
                          <a:cs typeface="Times New Roman" pitchFamily="18" charset="0"/>
                        </a:rPr>
                        <a:t>район</a:t>
                      </a: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2660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20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effectLst/>
                          <a:latin typeface="+mn-lt"/>
                          <a:cs typeface="Times New Roman" pitchFamily="18" charset="0"/>
                        </a:rPr>
                        <a:t>Буйнакский район</a:t>
                      </a:r>
                      <a:endParaRPr lang="ru-RU" sz="1400" b="0" i="0" u="none" strike="noStrike" dirty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1337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20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 smtClean="0">
                          <a:effectLst/>
                          <a:latin typeface="+mn-lt"/>
                          <a:cs typeface="Times New Roman" pitchFamily="18" charset="0"/>
                        </a:rPr>
                        <a:t>Хивский</a:t>
                      </a:r>
                      <a:r>
                        <a:rPr lang="ru-RU" sz="1400" b="0" i="0" u="none" strike="noStrike" dirty="0" smtClean="0"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>
                          <a:effectLst/>
                          <a:latin typeface="+mn-lt"/>
                          <a:cs typeface="Times New Roman" pitchFamily="18" charset="0"/>
                        </a:rPr>
                        <a:t>район</a:t>
                      </a:r>
                    </a:p>
                  </a:txBody>
                  <a:tcPr marL="9204" marR="9204" marT="9071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+mn-lt"/>
                        </a:rPr>
                        <a:t>1003</a:t>
                      </a:r>
                      <a:endParaRPr lang="ru-RU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919047" y="6840810"/>
            <a:ext cx="416597" cy="3551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72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249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 txBox="1">
            <a:spLocks noChangeArrowheads="1"/>
          </p:cNvSpPr>
          <p:nvPr/>
        </p:nvSpPr>
        <p:spPr bwMode="auto">
          <a:xfrm>
            <a:off x="630014" y="216074"/>
            <a:ext cx="9145017" cy="660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847" tIns="49423" rIns="98847" bIns="49423"/>
          <a:lstStyle>
            <a:lvl1pPr indent="4524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endParaRPr lang="ru-RU" altLang="ru-RU" sz="1700" b="1" i="1" dirty="0" smtClean="0">
              <a:latin typeface="+mn-lt"/>
            </a:endParaRPr>
          </a:p>
          <a:p>
            <a:pPr algn="ctr" eaLnBrk="1" hangingPunct="1">
              <a:lnSpc>
                <a:spcPct val="80000"/>
              </a:lnSpc>
            </a:pPr>
            <a:endParaRPr lang="ru-RU" altLang="ru-RU" sz="1700" b="1" i="1" dirty="0" smtClean="0">
              <a:latin typeface="+mn-lt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altLang="ru-RU" sz="1700" b="1" i="1" dirty="0" smtClean="0">
                <a:latin typeface="+mn-lt"/>
              </a:rPr>
              <a:t>Общая </a:t>
            </a:r>
            <a:r>
              <a:rPr lang="ru-RU" altLang="ru-RU" sz="1700" b="1" i="1" dirty="0">
                <a:latin typeface="+mn-lt"/>
              </a:rPr>
              <a:t>информация об организации в Республике Дагестан работы по оценке эффективности деятельности органов местного </a:t>
            </a:r>
            <a:r>
              <a:rPr lang="ru-RU" altLang="ru-RU" sz="1700" b="1" i="1" dirty="0" smtClean="0">
                <a:latin typeface="+mn-lt"/>
              </a:rPr>
              <a:t>самоуправления</a:t>
            </a:r>
          </a:p>
          <a:p>
            <a:pPr algn="ctr" eaLnBrk="1" hangingPunct="1">
              <a:lnSpc>
                <a:spcPct val="80000"/>
              </a:lnSpc>
            </a:pPr>
            <a:endParaRPr lang="ru-RU" altLang="ru-RU" sz="1700" b="1" i="1" dirty="0" smtClean="0">
              <a:latin typeface="+mn-lt"/>
            </a:endParaRPr>
          </a:p>
          <a:p>
            <a:pPr algn="just" eaLnBrk="1" hangingPunct="1">
              <a:lnSpc>
                <a:spcPct val="90000"/>
              </a:lnSpc>
            </a:pPr>
            <a:endParaRPr lang="ru-RU" altLang="ru-RU" sz="1300" dirty="0" smtClean="0">
              <a:latin typeface="+mn-lt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 smtClean="0">
                <a:latin typeface="+mn-lt"/>
              </a:rPr>
              <a:t>Сводный </a:t>
            </a:r>
            <a:r>
              <a:rPr lang="ru-RU" altLang="ru-RU" sz="1300" dirty="0">
                <a:latin typeface="+mn-lt"/>
              </a:rPr>
              <a:t>доклад Республики Дагестан  подготовлен Министерством экономики  и территориального  развития  Республики Дагестан на  основе  докладов  глав  местных администраций  городских округов и муниципальных районов  Республики Дагестан  о достигнутых значениях показателей для оценки эффективности деятельности органов местного самоуправления, а также данных, полученных в ходе проведения социологических  опросов </a:t>
            </a:r>
            <a:r>
              <a:rPr lang="ru-RU" altLang="ru-RU" sz="1300" dirty="0" smtClean="0">
                <a:latin typeface="+mn-lt"/>
              </a:rPr>
              <a:t>населения.</a:t>
            </a:r>
            <a:endParaRPr lang="ru-RU" altLang="ru-RU" sz="1300" dirty="0">
              <a:latin typeface="+mn-lt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>
                <a:latin typeface="+mn-lt"/>
              </a:rPr>
              <a:t>В целях уточнения  значений  показателей эффективности, представленных органами  местного самоуправления, значения показателей проходят обязательную процедуру согласования в отраслевых министерствах и ведомствах  Республики </a:t>
            </a:r>
            <a:r>
              <a:rPr lang="ru-RU" altLang="ru-RU" sz="1300" dirty="0" smtClean="0">
                <a:latin typeface="+mn-lt"/>
              </a:rPr>
              <a:t>Дагестан.</a:t>
            </a:r>
            <a:endParaRPr lang="ru-RU" altLang="ru-RU" sz="1300" dirty="0">
              <a:latin typeface="+mn-lt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>
                <a:latin typeface="+mn-lt"/>
              </a:rPr>
              <a:t>Целью проведения мониторинга  и оценки эффективности деятельности органов местного самоуправления городских округов и муниципальных районов является определение зон, требующих приоритетного внимания  </a:t>
            </a:r>
            <a:r>
              <a:rPr lang="ru-RU" altLang="ru-RU" sz="1300" dirty="0" smtClean="0">
                <a:latin typeface="+mn-lt"/>
              </a:rPr>
              <a:t>ОМСУ,  </a:t>
            </a:r>
            <a:r>
              <a:rPr lang="ru-RU" altLang="ru-RU" sz="1300" dirty="0">
                <a:latin typeface="+mn-lt"/>
              </a:rPr>
              <a:t>перечня мероприятий по повышению результативности их деятельности,  выявление внутренних ресурсов (финансовые, материально-технические, кадровые и другие) для повышения качества и объема предоставляемых населению </a:t>
            </a:r>
            <a:r>
              <a:rPr lang="ru-RU" altLang="ru-RU" sz="1300" dirty="0" smtClean="0">
                <a:latin typeface="+mn-lt"/>
              </a:rPr>
              <a:t>услуг.</a:t>
            </a:r>
            <a:endParaRPr lang="en-US" altLang="ru-RU" sz="1300" dirty="0">
              <a:latin typeface="+mn-lt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altLang="ru-RU" sz="1300" dirty="0">
                <a:latin typeface="+mn-lt"/>
              </a:rPr>
              <a:t>Мониторинг эффективности деятельности ОМСУ создает предпосылки для системного исследования результативности управления муниципальными образованиями, принятия  мер по дальнейшему совершенствованию муниципального управления, а также для поощрения муниципальных образований, достигших наилучших значений </a:t>
            </a:r>
            <a:r>
              <a:rPr lang="ru-RU" altLang="ru-RU" sz="1300" dirty="0" smtClean="0">
                <a:latin typeface="+mn-lt"/>
              </a:rPr>
              <a:t>показателей.</a:t>
            </a:r>
            <a:endParaRPr lang="ru-RU" altLang="ru-RU" sz="1300" dirty="0">
              <a:latin typeface="+mn-lt"/>
            </a:endParaRPr>
          </a:p>
          <a:p>
            <a:pPr algn="just" eaLnBrk="1" hangingPunct="1">
              <a:lnSpc>
                <a:spcPct val="90000"/>
              </a:lnSpc>
              <a:buClr>
                <a:schemeClr val="accent1"/>
              </a:buClr>
              <a:buSzPct val="70000"/>
            </a:pPr>
            <a:r>
              <a:rPr lang="ru-RU" altLang="ru-RU" sz="1300" dirty="0">
                <a:latin typeface="+mn-lt"/>
              </a:rPr>
              <a:t>Мониторинг и оценка эффективности   деятельности ОМСУ  осуществлены по  </a:t>
            </a:r>
            <a:r>
              <a:rPr lang="ru-RU" altLang="ru-RU" sz="1300" dirty="0" smtClean="0">
                <a:latin typeface="+mn-lt"/>
              </a:rPr>
              <a:t>10 </a:t>
            </a:r>
            <a:r>
              <a:rPr lang="ru-RU" altLang="ru-RU" sz="1300" dirty="0">
                <a:latin typeface="+mn-lt"/>
              </a:rPr>
              <a:t>городских </a:t>
            </a:r>
            <a:r>
              <a:rPr lang="ru-RU" altLang="ru-RU" sz="1300" dirty="0" smtClean="0">
                <a:latin typeface="+mn-lt"/>
              </a:rPr>
              <a:t>округам,  41 муниципальному району и одному  участку в составе муниципального района. При этом,   </a:t>
            </a:r>
            <a:r>
              <a:rPr lang="ru-RU" altLang="ru-RU" sz="1300" dirty="0">
                <a:latin typeface="+mn-lt"/>
              </a:rPr>
              <a:t>в целях обеспечения равных условий  оценки эффективности деятельности, муниципальные образования Республики Дагестан с учетом природно-климатических условий,   географического расположения  и  уровня  экономического развития разделены на зональные группы: городские округа, муниципальные районы  высокогорной зоны,  горной зоны, предгорной зоны, равнинной </a:t>
            </a:r>
            <a:r>
              <a:rPr lang="ru-RU" altLang="ru-RU" sz="1300" dirty="0" smtClean="0">
                <a:latin typeface="+mn-lt"/>
              </a:rPr>
              <a:t>зоны.</a:t>
            </a:r>
            <a:endParaRPr lang="ru-RU" altLang="ru-RU" sz="1300" dirty="0">
              <a:latin typeface="+mn-lt"/>
            </a:endParaRPr>
          </a:p>
          <a:p>
            <a:pPr algn="just" eaLnBrk="1" hangingPunct="1">
              <a:lnSpc>
                <a:spcPct val="90000"/>
              </a:lnSpc>
              <a:buClr>
                <a:schemeClr val="accent1"/>
              </a:buClr>
              <a:buSzPct val="70000"/>
            </a:pPr>
            <a:r>
              <a:rPr lang="ru-RU" altLang="ru-RU" sz="1300" dirty="0">
                <a:latin typeface="+mn-lt"/>
              </a:rPr>
              <a:t>Гранты за </a:t>
            </a:r>
            <a:r>
              <a:rPr lang="ru-RU" altLang="ru-RU" sz="1300" dirty="0" smtClean="0">
                <a:latin typeface="+mn-lt"/>
              </a:rPr>
              <a:t>2018 </a:t>
            </a:r>
            <a:r>
              <a:rPr lang="ru-RU" altLang="ru-RU" sz="1300" dirty="0">
                <a:latin typeface="+mn-lt"/>
              </a:rPr>
              <a:t>год  выделяются 15 муниципальным образованиям, достигшим наилучших значений  показателей по результатам комплексной оценки  эффективности деятельности  ОМСУ отдельно по каждой зональной группе (с 1 по 3 место</a:t>
            </a:r>
            <a:r>
              <a:rPr lang="ru-RU" altLang="ru-RU" sz="1300" dirty="0" smtClean="0">
                <a:latin typeface="+mn-lt"/>
              </a:rPr>
              <a:t>).</a:t>
            </a:r>
            <a:endParaRPr lang="ru-RU" altLang="ru-RU" sz="1300" dirty="0">
              <a:latin typeface="+mn-lt"/>
            </a:endParaRPr>
          </a:p>
          <a:p>
            <a:pPr algn="just" eaLnBrk="1" hangingPunct="1">
              <a:lnSpc>
                <a:spcPct val="90000"/>
              </a:lnSpc>
              <a:buClr>
                <a:schemeClr val="accent1"/>
              </a:buClr>
              <a:buSzPct val="70000"/>
            </a:pPr>
            <a:r>
              <a:rPr lang="ru-RU" altLang="ru-RU" sz="1300" dirty="0">
                <a:latin typeface="+mn-lt"/>
              </a:rPr>
              <a:t>Общий объем средств, предусмотренных в республиканском бюджете Республики Дагестан на предоставление грантов, делится на равные части по количеству зональных групп в соответствии с утвержденной  зональной </a:t>
            </a:r>
            <a:r>
              <a:rPr lang="ru-RU" altLang="ru-RU" sz="1300" dirty="0" smtClean="0">
                <a:latin typeface="+mn-lt"/>
              </a:rPr>
              <a:t>классификацией.</a:t>
            </a:r>
            <a:endParaRPr lang="ru-RU" altLang="ru-RU" sz="1300" dirty="0">
              <a:latin typeface="+mn-lt"/>
            </a:endParaRPr>
          </a:p>
          <a:p>
            <a:pPr algn="just" eaLnBrk="1" hangingPunct="1">
              <a:lnSpc>
                <a:spcPct val="90000"/>
              </a:lnSpc>
              <a:buClr>
                <a:schemeClr val="accent1"/>
              </a:buClr>
              <a:buSzPct val="70000"/>
            </a:pPr>
            <a:r>
              <a:rPr lang="ru-RU" altLang="ru-RU" sz="1300" dirty="0">
                <a:latin typeface="+mn-lt"/>
              </a:rPr>
              <a:t>По итогам </a:t>
            </a:r>
            <a:r>
              <a:rPr lang="ru-RU" altLang="ru-RU" sz="1300" dirty="0" smtClean="0">
                <a:latin typeface="+mn-lt"/>
              </a:rPr>
              <a:t>2018 </a:t>
            </a:r>
            <a:r>
              <a:rPr lang="ru-RU" altLang="ru-RU" sz="1300" dirty="0">
                <a:latin typeface="+mn-lt"/>
              </a:rPr>
              <a:t>года  гранты присуждаются муниципальным образованиям,  достигшим  наилучших значений показателей  по результатам комплексной оценки  эффективности их деятельности за </a:t>
            </a:r>
            <a:r>
              <a:rPr lang="ru-RU" altLang="ru-RU" sz="1300" dirty="0" smtClean="0">
                <a:latin typeface="+mn-lt"/>
              </a:rPr>
              <a:t>2016 </a:t>
            </a:r>
            <a:r>
              <a:rPr lang="ru-RU" altLang="ru-RU" sz="1300" dirty="0">
                <a:latin typeface="+mn-lt"/>
              </a:rPr>
              <a:t>- </a:t>
            </a:r>
            <a:r>
              <a:rPr lang="ru-RU" altLang="ru-RU" sz="1300" dirty="0" smtClean="0">
                <a:latin typeface="+mn-lt"/>
              </a:rPr>
              <a:t>2018 </a:t>
            </a:r>
            <a:r>
              <a:rPr lang="ru-RU" altLang="ru-RU" sz="1300" dirty="0">
                <a:latin typeface="+mn-lt"/>
              </a:rPr>
              <a:t>годы,  которая рассчитывается   на основании</a:t>
            </a:r>
            <a:r>
              <a:rPr lang="ru-RU" altLang="ru-RU" sz="1300" dirty="0">
                <a:latin typeface="+mn-lt"/>
                <a:cs typeface="Times New Roman" pitchFamily="18" charset="0"/>
              </a:rPr>
              <a:t> сводного индекса значения показателя эффективности  деятельности  и  сводного  индекса значения показателя оценки населением деятельности  </a:t>
            </a:r>
            <a:r>
              <a:rPr lang="ru-RU" altLang="ru-RU" sz="1300" dirty="0" smtClean="0">
                <a:latin typeface="+mn-lt"/>
                <a:cs typeface="Times New Roman" pitchFamily="18" charset="0"/>
              </a:rPr>
              <a:t>ОМСУ.</a:t>
            </a:r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10063063" y="6912818"/>
            <a:ext cx="272581" cy="2830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latin typeface="+mj-lt"/>
              </a:rPr>
              <a:pPr eaLnBrk="1" hangingPunct="1"/>
              <a:t>8</a:t>
            </a:fld>
            <a:endParaRPr lang="ru-RU" altLang="ru-RU" sz="13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3412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365094" y="5904706"/>
            <a:ext cx="9625962" cy="936104"/>
          </a:xfrm>
        </p:spPr>
        <p:txBody>
          <a:bodyPr lIns="86570" tIns="43286" rIns="86570" bIns="43286">
            <a:normAutofit/>
          </a:bodyPr>
          <a:lstStyle/>
          <a:p>
            <a:pPr marL="0" lvl="0" indent="0" algn="just" defTabSz="989164">
              <a:lnSpc>
                <a:spcPct val="90000"/>
              </a:lnSpc>
              <a:spcBef>
                <a:spcPts val="0"/>
              </a:spcBef>
              <a:buClrTx/>
            </a:pP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подписаны </a:t>
            </a:r>
            <a:r>
              <a:rPr lang="ru-RU" altLang="ru-RU" sz="1300" dirty="0">
                <a:solidFill>
                  <a:schemeClr val="tx1"/>
                </a:solidFill>
                <a:cs typeface="Times New Roman" pitchFamily="18" charset="0"/>
              </a:rPr>
              <a:t>соглашения о взаимодействии и обмене информацией по повышению налоговой базы по имущественным налогам, выявлению и постановке на налоговый учет лиц, </a:t>
            </a:r>
            <a:r>
              <a:rPr lang="ru-RU" altLang="ru-RU" sz="1300" dirty="0" smtClean="0">
                <a:solidFill>
                  <a:schemeClr val="tx1"/>
                </a:solidFill>
                <a:cs typeface="Times New Roman" pitchFamily="18" charset="0"/>
              </a:rPr>
              <a:t>  осуществляющих   незаконную  предпринимательскую деятельность.</a:t>
            </a:r>
            <a:endParaRPr lang="ru-RU" altLang="ru-RU" sz="1200" dirty="0">
              <a:solidFill>
                <a:schemeClr val="tx1"/>
              </a:solidFill>
              <a:ea typeface="+mj-ea"/>
              <a:cs typeface="+mj-cs"/>
            </a:endParaRPr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9559007" y="6696794"/>
            <a:ext cx="625599" cy="3833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1pPr>
            <a:lvl2pPr marL="704440" indent="-270939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2pPr>
            <a:lvl3pPr marL="10837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3pPr>
            <a:lvl4pPr marL="1517253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1950755" indent="-216751" eaLnBrk="0" hangingPunct="0"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3842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817757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251260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684759" indent="-21675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E5D25D1-BD52-4479-B7F1-EF8533265A02}" type="slidenum">
              <a:rPr lang="ru-RU" altLang="ru-RU" sz="1300">
                <a:solidFill>
                  <a:prstClr val="black"/>
                </a:solidFill>
                <a:latin typeface="Arial"/>
              </a:rPr>
              <a:pPr eaLnBrk="1" hangingPunct="1"/>
              <a:t>9</a:t>
            </a:fld>
            <a:endParaRPr lang="ru-RU" altLang="ru-RU" sz="13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7892" name="Rectangle 2"/>
          <p:cNvSpPr>
            <a:spLocks noChangeArrowheads="1"/>
          </p:cNvSpPr>
          <p:nvPr/>
        </p:nvSpPr>
        <p:spPr bwMode="auto">
          <a:xfrm>
            <a:off x="365094" y="360090"/>
            <a:ext cx="9302189" cy="833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554" tIns="43278" rIns="86554" bIns="4327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ru-RU" sz="1700" b="1" dirty="0" smtClean="0">
                <a:solidFill>
                  <a:prstClr val="black"/>
                </a:solidFill>
                <a:latin typeface="Times New Roman"/>
              </a:rPr>
              <a:t>I</a:t>
            </a:r>
            <a:r>
              <a:rPr lang="ru-RU" altLang="ru-RU" sz="1700" b="1" dirty="0" smtClean="0">
                <a:solidFill>
                  <a:prstClr val="black"/>
                </a:solidFill>
                <a:latin typeface="Times New Roman"/>
              </a:rPr>
              <a:t>.</a:t>
            </a:r>
            <a:r>
              <a:rPr lang="en-US" altLang="ru-RU" sz="17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ru-RU" altLang="ru-RU" sz="1700" b="1" dirty="0">
                <a:solidFill>
                  <a:prstClr val="black"/>
                </a:solidFill>
                <a:latin typeface="Times New Roman"/>
              </a:rPr>
              <a:t>РЕЗУЛЬТАТЫ МОНИТОРИНГА ЭФФЕКТИВНОСТИ ДЕЯТЕЛЬНОСТИ ОРГАНОВ МЕСТНОГО САМОУПРАВЛЕНИЯ ГОРОДСКИХ ОКРУГОВ </a:t>
            </a:r>
            <a:br>
              <a:rPr lang="ru-RU" altLang="ru-RU" sz="1700" b="1" dirty="0">
                <a:solidFill>
                  <a:prstClr val="black"/>
                </a:solidFill>
                <a:latin typeface="Times New Roman"/>
              </a:rPr>
            </a:br>
            <a:r>
              <a:rPr lang="ru-RU" altLang="ru-RU" sz="1700" b="1" dirty="0">
                <a:solidFill>
                  <a:prstClr val="black"/>
                </a:solidFill>
                <a:latin typeface="Times New Roman"/>
              </a:rPr>
              <a:t>И МУНИЦИПАЛЬНЫХ РАЙОНОВ</a:t>
            </a:r>
          </a:p>
        </p:txBody>
      </p:sp>
      <p:sp>
        <p:nvSpPr>
          <p:cNvPr id="1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5598567" y="720130"/>
            <a:ext cx="4536504" cy="547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97" tIns="49350" rIns="98697" bIns="49350">
            <a:normAutofit fontScale="90000"/>
          </a:bodyPr>
          <a:lstStyle>
            <a:lvl1pPr indent="450850" defTabSz="1139825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139825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139825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139825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139825" eaLnBrk="0" hangingPunct="0"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13982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13982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13982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13982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ru-RU" altLang="ru-RU" sz="1300" dirty="0">
                <a:latin typeface="+mn-lt"/>
              </a:rPr>
              <a:t/>
            </a:r>
            <a:br>
              <a:rPr lang="ru-RU" altLang="ru-RU" sz="1300" dirty="0">
                <a:latin typeface="+mn-lt"/>
              </a:rPr>
            </a:br>
            <a:r>
              <a:rPr lang="ru-RU" altLang="ru-RU" sz="1300" dirty="0" smtClean="0">
                <a:latin typeface="+mn-lt"/>
              </a:rPr>
              <a:t>  </a:t>
            </a:r>
            <a:br>
              <a:rPr lang="ru-RU" altLang="ru-RU" sz="1300" dirty="0" smtClean="0">
                <a:latin typeface="+mn-lt"/>
              </a:rPr>
            </a:br>
            <a:r>
              <a:rPr lang="ru-RU" altLang="ru-RU" sz="1300" dirty="0">
                <a:latin typeface="+mn-lt"/>
              </a:rPr>
              <a:t/>
            </a:r>
            <a:br>
              <a:rPr lang="ru-RU" altLang="ru-RU" sz="1300" dirty="0">
                <a:latin typeface="+mn-lt"/>
              </a:rPr>
            </a:br>
            <a:r>
              <a:rPr lang="ru-RU" altLang="ru-RU" sz="1300" dirty="0" smtClean="0">
                <a:latin typeface="+mn-lt"/>
              </a:rPr>
              <a:t/>
            </a:r>
            <a:br>
              <a:rPr lang="ru-RU" altLang="ru-RU" sz="1300" dirty="0" smtClean="0">
                <a:latin typeface="+mn-lt"/>
              </a:rPr>
            </a:br>
            <a:r>
              <a:rPr lang="ru-RU" altLang="ru-RU" sz="1400" dirty="0" smtClean="0">
                <a:latin typeface="+mn-lt"/>
              </a:rPr>
              <a:t>        В 2018 </a:t>
            </a:r>
            <a:r>
              <a:rPr lang="ru-RU" altLang="ru-RU" sz="1400" dirty="0">
                <a:latin typeface="+mn-lt"/>
              </a:rPr>
              <a:t>году </a:t>
            </a:r>
            <a:r>
              <a:rPr lang="ru-RU" altLang="ru-RU" sz="1400" dirty="0" smtClean="0">
                <a:latin typeface="+mn-lt"/>
              </a:rPr>
              <a:t>органами </a:t>
            </a:r>
            <a:r>
              <a:rPr lang="ru-RU" altLang="ru-RU" sz="1400" dirty="0">
                <a:latin typeface="+mn-lt"/>
              </a:rPr>
              <a:t>местного самоуправления городских округов и муниципальных </a:t>
            </a:r>
            <a:r>
              <a:rPr lang="ru-RU" altLang="ru-RU" sz="1400" dirty="0" smtClean="0">
                <a:latin typeface="+mn-lt"/>
              </a:rPr>
              <a:t>районов  Республики Дагестан   продолжена работа по улучшению </a:t>
            </a:r>
            <a:r>
              <a:rPr lang="ru-RU" altLang="ru-RU" sz="1400" dirty="0">
                <a:latin typeface="+mn-lt"/>
              </a:rPr>
              <a:t>деятельности  </a:t>
            </a:r>
            <a:r>
              <a:rPr lang="ru-RU" altLang="ru-RU" sz="1400" dirty="0" smtClean="0">
                <a:latin typeface="+mn-lt"/>
              </a:rPr>
              <a:t>в  </a:t>
            </a:r>
            <a:r>
              <a:rPr lang="ru-RU" altLang="ru-RU" sz="1400" dirty="0">
                <a:latin typeface="+mn-lt"/>
              </a:rPr>
              <a:t>сфере привлечения   инвестиций и  увеличения </a:t>
            </a:r>
            <a:r>
              <a:rPr lang="ru-RU" altLang="ru-RU" sz="1400" dirty="0" smtClean="0">
                <a:latin typeface="+mn-lt"/>
              </a:rPr>
              <a:t> налогооблагаемой  базы,  оказанию муниципальных и </a:t>
            </a:r>
            <a:r>
              <a:rPr lang="ru-RU" altLang="ru-RU" sz="1400" dirty="0">
                <a:latin typeface="+mn-lt"/>
              </a:rPr>
              <a:t>иных </a:t>
            </a:r>
            <a:r>
              <a:rPr lang="ru-RU" altLang="ru-RU" sz="1400" dirty="0" smtClean="0">
                <a:latin typeface="+mn-lt"/>
              </a:rPr>
              <a:t>услуг, </a:t>
            </a:r>
            <a:r>
              <a:rPr lang="ru-RU" altLang="ru-RU" sz="1400" dirty="0">
                <a:latin typeface="+mn-lt"/>
              </a:rPr>
              <a:t>развитию института оценки регулирующего </a:t>
            </a:r>
            <a:r>
              <a:rPr lang="ru-RU" altLang="ru-RU" sz="1400" dirty="0" smtClean="0">
                <a:latin typeface="+mn-lt"/>
              </a:rPr>
              <a:t>воздействия, направленной </a:t>
            </a:r>
            <a:r>
              <a:rPr lang="ru-RU" altLang="ru-RU" sz="1400" dirty="0">
                <a:latin typeface="+mn-lt"/>
              </a:rPr>
              <a:t>на создание благоприятных условий ведения </a:t>
            </a:r>
            <a:r>
              <a:rPr lang="ru-RU" altLang="ru-RU" sz="1400" dirty="0" smtClean="0">
                <a:latin typeface="+mn-lt"/>
              </a:rPr>
              <a:t>бизнеса. Приняты меры по  внедрению стандарта деятельности по обеспечению благоприятного инвестиционного климата и внедрению стандарта конкуренции. </a:t>
            </a:r>
          </a:p>
          <a:p>
            <a:pPr algn="just">
              <a:lnSpc>
                <a:spcPct val="90000"/>
              </a:lnSpc>
            </a:pPr>
            <a:r>
              <a:rPr lang="ru-RU" altLang="ru-RU" sz="1400" dirty="0">
                <a:latin typeface="+mn-lt"/>
              </a:rPr>
              <a:t>Во исполнение Указа Президента Республики  Дагестан от   7 сентября 2013 года № 249б  «Об ускоренном социально-экономическом развитии Республики Дагестан» обеспечивалось выполнение соглашений между Правительством Республики Дагестан  и  муниципальными районами (городскими округами) о достижении значений показателей (индикаторов) социально-экономического развития муниципальных районов (городских округов)  на </a:t>
            </a:r>
            <a:r>
              <a:rPr lang="ru-RU" altLang="ru-RU" sz="1400" dirty="0" smtClean="0">
                <a:latin typeface="+mn-lt"/>
              </a:rPr>
              <a:t>2018 </a:t>
            </a:r>
            <a:r>
              <a:rPr lang="ru-RU" altLang="ru-RU" sz="1400" dirty="0">
                <a:latin typeface="+mn-lt"/>
              </a:rPr>
              <a:t>год, что  способствовало  достижению положительных темпов развития республики в целом. </a:t>
            </a:r>
            <a:br>
              <a:rPr lang="ru-RU" altLang="ru-RU" sz="1400" dirty="0">
                <a:latin typeface="+mn-lt"/>
              </a:rPr>
            </a:br>
            <a:r>
              <a:rPr lang="ru-RU" altLang="ru-RU" sz="1400" dirty="0" smtClean="0">
                <a:latin typeface="+mn-lt"/>
              </a:rPr>
              <a:t>            В </a:t>
            </a:r>
            <a:r>
              <a:rPr lang="ru-RU" altLang="ru-RU" sz="1400" dirty="0">
                <a:latin typeface="+mn-lt"/>
              </a:rPr>
              <a:t>соответствии с распоряжением   Президента РД  от 28 октября 2013 года </a:t>
            </a:r>
            <a:r>
              <a:rPr lang="ru-RU" altLang="ru-RU" sz="1400" dirty="0" smtClean="0">
                <a:latin typeface="+mn-lt"/>
              </a:rPr>
              <a:t>      № </a:t>
            </a:r>
            <a:r>
              <a:rPr lang="ru-RU" altLang="ru-RU" sz="1400" dirty="0">
                <a:latin typeface="+mn-lt"/>
              </a:rPr>
              <a:t>112-рп   </a:t>
            </a:r>
            <a:r>
              <a:rPr lang="ru-RU" altLang="ru-RU" sz="1400" dirty="0" smtClean="0">
                <a:latin typeface="+mn-lt"/>
              </a:rPr>
              <a:t>и     </a:t>
            </a:r>
            <a:r>
              <a:rPr lang="ru-RU" altLang="ru-RU" sz="1400" dirty="0">
                <a:latin typeface="+mn-lt"/>
              </a:rPr>
              <a:t>в рамках приоритетного проекта развития Республики Дагестан «Обеление» </a:t>
            </a:r>
            <a:r>
              <a:rPr lang="ru-RU" altLang="ru-RU" sz="1400" dirty="0" smtClean="0">
                <a:latin typeface="+mn-lt"/>
              </a:rPr>
              <a:t>     экономики</a:t>
            </a:r>
            <a:r>
              <a:rPr lang="ru-RU" altLang="ru-RU" sz="1400" dirty="0">
                <a:latin typeface="+mn-lt"/>
              </a:rPr>
              <a:t>» между органами исполнительной власти </a:t>
            </a:r>
            <a:r>
              <a:rPr lang="ru-RU" altLang="ru-RU" sz="1400" dirty="0" smtClean="0">
                <a:latin typeface="+mn-lt"/>
              </a:rPr>
              <a:t> Республики  Дагестан, территориальными   органами    </a:t>
            </a:r>
            <a:r>
              <a:rPr lang="ru-RU" altLang="ru-RU" sz="1400" dirty="0">
                <a:latin typeface="+mn-lt"/>
              </a:rPr>
              <a:t>федеральных органов исполнительной власти и органами местного </a:t>
            </a:r>
            <a:r>
              <a:rPr lang="ru-RU" altLang="ru-RU" sz="1400" dirty="0" smtClean="0">
                <a:latin typeface="+mn-lt"/>
              </a:rPr>
              <a:t>   самоуправления</a:t>
            </a:r>
            <a:r>
              <a:rPr lang="ru-RU" altLang="ru-RU" sz="1300" dirty="0" smtClean="0">
                <a:latin typeface="+mn-lt"/>
              </a:rPr>
              <a:t>    Республики    Дагестан</a:t>
            </a:r>
            <a:endParaRPr lang="ru-RU" altLang="ru-RU" sz="1300" dirty="0">
              <a:latin typeface="+mn-lt"/>
            </a:endParaRPr>
          </a:p>
          <a:p>
            <a:pPr algn="just">
              <a:lnSpc>
                <a:spcPct val="80000"/>
              </a:lnSpc>
              <a:spcBef>
                <a:spcPct val="40000"/>
              </a:spcBef>
            </a:pPr>
            <a:endParaRPr lang="ru-RU" altLang="ru-RU" sz="1300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268701615"/>
              </p:ext>
            </p:extLst>
          </p:nvPr>
        </p:nvGraphicFramePr>
        <p:xfrm>
          <a:off x="0" y="1440210"/>
          <a:ext cx="5310535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3401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Overr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_rels/themeOverr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_rels/themeOverr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_rels/themeOverr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_rels/themeOverr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1_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2_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4.xml><?xml version="1.0" encoding="utf-8"?>
<a:theme xmlns:a="http://schemas.openxmlformats.org/drawingml/2006/main" name="3_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Аспект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Городская">
    <a:majorFont>
      <a:latin typeface="Trebuchet MS"/>
      <a:ea typeface=""/>
      <a:cs typeface=""/>
      <a:font script="Jpan" typeface="HGｺﾞｼｯｸM"/>
      <a:font script="Hang" typeface="맑은 고딕"/>
      <a:font script="Hans" typeface="方正姚体"/>
      <a:font script="Hant" typeface="微軟正黑體"/>
      <a:font script="Arab" typeface="Tahoma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Georgia"/>
      <a:ea typeface=""/>
      <a:cs typeface=""/>
      <a:font script="Jpan" typeface="HG明朝B"/>
      <a:font script="Hang" typeface="맑은 고딕"/>
      <a:font script="Hans" typeface="宋体"/>
      <a:font script="Hant" typeface="新細明體"/>
      <a:font script="Arab" typeface="Arial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Городская">
    <a:fillStyleLst>
      <a:solidFill>
        <a:schemeClr val="phClr"/>
      </a:solidFill>
      <a:gradFill rotWithShape="1">
        <a:gsLst>
          <a:gs pos="0">
            <a:schemeClr val="phClr">
              <a:tint val="1000"/>
              <a:satMod val="255000"/>
            </a:schemeClr>
          </a:gs>
          <a:gs pos="55000">
            <a:schemeClr val="phClr">
              <a:tint val="12000"/>
              <a:satMod val="255000"/>
            </a:schemeClr>
          </a:gs>
          <a:gs pos="100000">
            <a:schemeClr val="phClr">
              <a:tint val="45000"/>
              <a:satMod val="250000"/>
            </a:schemeClr>
          </a:gs>
        </a:gsLst>
        <a:path path="circle">
          <a:fillToRect l="-40000" t="-90000" r="140000" b="190000"/>
        </a:path>
      </a:gradFill>
      <a:gradFill rotWithShape="1">
        <a:gsLst>
          <a:gs pos="0">
            <a:schemeClr val="phClr">
              <a:tint val="43000"/>
              <a:satMod val="165000"/>
            </a:schemeClr>
          </a:gs>
          <a:gs pos="55000">
            <a:schemeClr val="phClr">
              <a:tint val="83000"/>
              <a:satMod val="155000"/>
            </a:schemeClr>
          </a:gs>
          <a:gs pos="100000">
            <a:schemeClr val="phClr">
              <a:shade val="85000"/>
            </a:schemeClr>
          </a:gs>
        </a:gsLst>
        <a:path path="circle">
          <a:fillToRect l="-40000" t="-90000" r="140000" b="19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3175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1500" dist="254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contourW="12700" prstMaterial="dkEdge">
          <a:bevelT w="25400" h="38100" prst="convex"/>
          <a:contourClr>
            <a:schemeClr val="phClr">
              <a:satMod val="115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100000">
            <a:schemeClr val="phClr">
              <a:tint val="80000"/>
              <a:satMod val="250000"/>
            </a:schemeClr>
          </a:gs>
          <a:gs pos="60000">
            <a:schemeClr val="phClr">
              <a:shade val="38000"/>
              <a:satMod val="175000"/>
            </a:schemeClr>
          </a:gs>
          <a:gs pos="0">
            <a:schemeClr val="phClr">
              <a:shade val="30000"/>
              <a:satMod val="175000"/>
            </a:schemeClr>
          </a:gs>
        </a:gsLst>
        <a:lin ang="5400000" scaled="0"/>
      </a:gradFill>
      <a:blipFill>
        <a:blip xmlns:r="http://schemas.openxmlformats.org/officeDocument/2006/relationships" r:embed="rId1">
          <a:duotone>
            <a:schemeClr val="phClr">
              <a:shade val="48000"/>
            </a:schemeClr>
            <a:schemeClr val="phClr">
              <a:tint val="96000"/>
              <a:satMod val="150000"/>
            </a:schemeClr>
          </a:duotone>
        </a:blip>
        <a:tile tx="0" ty="0" sx="80000" sy="80000" flip="none" algn="tl"/>
      </a:blip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ерая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  <a:fontScheme name="Городская">
    <a:majorFont>
      <a:latin typeface="Trebuchet MS"/>
      <a:ea typeface=""/>
      <a:cs typeface=""/>
      <a:font script="Jpan" typeface="HGｺﾞｼｯｸM"/>
      <a:font script="Hang" typeface="맑은 고딕"/>
      <a:font script="Hans" typeface="方正姚体"/>
      <a:font script="Hant" typeface="微軟正黑體"/>
      <a:font script="Arab" typeface="Tahoma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Georgia"/>
      <a:ea typeface=""/>
      <a:cs typeface=""/>
      <a:font script="Jpan" typeface="HG明朝B"/>
      <a:font script="Hang" typeface="맑은 고딕"/>
      <a:font script="Hans" typeface="宋体"/>
      <a:font script="Hant" typeface="新細明體"/>
      <a:font script="Arab" typeface="Arial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Городская">
    <a:fillStyleLst>
      <a:solidFill>
        <a:schemeClr val="phClr"/>
      </a:solidFill>
      <a:gradFill rotWithShape="1">
        <a:gsLst>
          <a:gs pos="0">
            <a:schemeClr val="phClr">
              <a:tint val="1000"/>
              <a:satMod val="255000"/>
            </a:schemeClr>
          </a:gs>
          <a:gs pos="55000">
            <a:schemeClr val="phClr">
              <a:tint val="12000"/>
              <a:satMod val="255000"/>
            </a:schemeClr>
          </a:gs>
          <a:gs pos="100000">
            <a:schemeClr val="phClr">
              <a:tint val="45000"/>
              <a:satMod val="250000"/>
            </a:schemeClr>
          </a:gs>
        </a:gsLst>
        <a:path path="circle">
          <a:fillToRect l="-40000" t="-90000" r="140000" b="190000"/>
        </a:path>
      </a:gradFill>
      <a:gradFill rotWithShape="1">
        <a:gsLst>
          <a:gs pos="0">
            <a:schemeClr val="phClr">
              <a:tint val="43000"/>
              <a:satMod val="165000"/>
            </a:schemeClr>
          </a:gs>
          <a:gs pos="55000">
            <a:schemeClr val="phClr">
              <a:tint val="83000"/>
              <a:satMod val="155000"/>
            </a:schemeClr>
          </a:gs>
          <a:gs pos="100000">
            <a:schemeClr val="phClr">
              <a:shade val="85000"/>
            </a:schemeClr>
          </a:gs>
        </a:gsLst>
        <a:path path="circle">
          <a:fillToRect l="-40000" t="-90000" r="140000" b="19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3175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1500" dist="254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contourW="12700" prstMaterial="dkEdge">
          <a:bevelT w="25400" h="38100" prst="convex"/>
          <a:contourClr>
            <a:schemeClr val="phClr">
              <a:satMod val="115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100000">
            <a:schemeClr val="phClr">
              <a:tint val="80000"/>
              <a:satMod val="250000"/>
            </a:schemeClr>
          </a:gs>
          <a:gs pos="60000">
            <a:schemeClr val="phClr">
              <a:shade val="38000"/>
              <a:satMod val="175000"/>
            </a:schemeClr>
          </a:gs>
          <a:gs pos="0">
            <a:schemeClr val="phClr">
              <a:shade val="30000"/>
              <a:satMod val="175000"/>
            </a:schemeClr>
          </a:gs>
        </a:gsLst>
        <a:lin ang="5400000" scaled="0"/>
      </a:gradFill>
      <a:blipFill>
        <a:blip xmlns:r="http://schemas.openxmlformats.org/officeDocument/2006/relationships" r:embed="rId1">
          <a:duotone>
            <a:schemeClr val="phClr">
              <a:shade val="48000"/>
            </a:schemeClr>
            <a:schemeClr val="phClr">
              <a:tint val="96000"/>
              <a:satMod val="150000"/>
            </a:schemeClr>
          </a:duotone>
        </a:blip>
        <a:tile tx="0" ty="0" sx="80000" sy="80000" flip="none" algn="tl"/>
      </a:blip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  <a:fontScheme name="Городская">
    <a:majorFont>
      <a:latin typeface="Trebuchet MS"/>
      <a:ea typeface=""/>
      <a:cs typeface=""/>
      <a:font script="Jpan" typeface="HGｺﾞｼｯｸM"/>
      <a:font script="Hang" typeface="맑은 고딕"/>
      <a:font script="Hans" typeface="方正姚体"/>
      <a:font script="Hant" typeface="微軟正黑體"/>
      <a:font script="Arab" typeface="Tahoma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Georgia"/>
      <a:ea typeface=""/>
      <a:cs typeface=""/>
      <a:font script="Jpan" typeface="HG明朝B"/>
      <a:font script="Hang" typeface="맑은 고딕"/>
      <a:font script="Hans" typeface="宋体"/>
      <a:font script="Hant" typeface="新細明體"/>
      <a:font script="Arab" typeface="Arial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Городская">
    <a:fillStyleLst>
      <a:solidFill>
        <a:schemeClr val="phClr"/>
      </a:solidFill>
      <a:gradFill rotWithShape="1">
        <a:gsLst>
          <a:gs pos="0">
            <a:schemeClr val="phClr">
              <a:tint val="1000"/>
              <a:satMod val="255000"/>
            </a:schemeClr>
          </a:gs>
          <a:gs pos="55000">
            <a:schemeClr val="phClr">
              <a:tint val="12000"/>
              <a:satMod val="255000"/>
            </a:schemeClr>
          </a:gs>
          <a:gs pos="100000">
            <a:schemeClr val="phClr">
              <a:tint val="45000"/>
              <a:satMod val="250000"/>
            </a:schemeClr>
          </a:gs>
        </a:gsLst>
        <a:path path="circle">
          <a:fillToRect l="-40000" t="-90000" r="140000" b="190000"/>
        </a:path>
      </a:gradFill>
      <a:gradFill rotWithShape="1">
        <a:gsLst>
          <a:gs pos="0">
            <a:schemeClr val="phClr">
              <a:tint val="43000"/>
              <a:satMod val="165000"/>
            </a:schemeClr>
          </a:gs>
          <a:gs pos="55000">
            <a:schemeClr val="phClr">
              <a:tint val="83000"/>
              <a:satMod val="155000"/>
            </a:schemeClr>
          </a:gs>
          <a:gs pos="100000">
            <a:schemeClr val="phClr">
              <a:shade val="85000"/>
            </a:schemeClr>
          </a:gs>
        </a:gsLst>
        <a:path path="circle">
          <a:fillToRect l="-40000" t="-90000" r="140000" b="19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3175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1500" dist="254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contourW="12700" prstMaterial="dkEdge">
          <a:bevelT w="25400" h="38100" prst="convex"/>
          <a:contourClr>
            <a:schemeClr val="phClr">
              <a:satMod val="115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100000">
            <a:schemeClr val="phClr">
              <a:tint val="80000"/>
              <a:satMod val="250000"/>
            </a:schemeClr>
          </a:gs>
          <a:gs pos="60000">
            <a:schemeClr val="phClr">
              <a:shade val="38000"/>
              <a:satMod val="175000"/>
            </a:schemeClr>
          </a:gs>
          <a:gs pos="0">
            <a:schemeClr val="phClr">
              <a:shade val="30000"/>
              <a:satMod val="175000"/>
            </a:schemeClr>
          </a:gs>
        </a:gsLst>
        <a:lin ang="5400000" scaled="0"/>
      </a:gradFill>
      <a:blipFill>
        <a:blip xmlns:r="http://schemas.openxmlformats.org/officeDocument/2006/relationships" r:embed="rId1">
          <a:duotone>
            <a:schemeClr val="phClr">
              <a:shade val="48000"/>
            </a:schemeClr>
            <a:schemeClr val="phClr">
              <a:tint val="96000"/>
              <a:satMod val="150000"/>
            </a:schemeClr>
          </a:duotone>
        </a:blip>
        <a:tile tx="0" ty="0" sx="80000" sy="80000" flip="none" algn="tl"/>
      </a:blipFill>
    </a:bgFillStyleLst>
  </a:fmtScheme>
</a:themeOverride>
</file>

<file path=ppt/theme/themeOverride4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  <a:fontScheme name="Городская">
    <a:majorFont>
      <a:latin typeface="Trebuchet MS"/>
      <a:ea typeface=""/>
      <a:cs typeface=""/>
      <a:font script="Jpan" typeface="HGｺﾞｼｯｸM"/>
      <a:font script="Hang" typeface="맑은 고딕"/>
      <a:font script="Hans" typeface="方正姚体"/>
      <a:font script="Hant" typeface="微軟正黑體"/>
      <a:font script="Arab" typeface="Tahoma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Georgia"/>
      <a:ea typeface=""/>
      <a:cs typeface=""/>
      <a:font script="Jpan" typeface="HG明朝B"/>
      <a:font script="Hang" typeface="맑은 고딕"/>
      <a:font script="Hans" typeface="宋体"/>
      <a:font script="Hant" typeface="新細明體"/>
      <a:font script="Arab" typeface="Arial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Городская">
    <a:fillStyleLst>
      <a:solidFill>
        <a:schemeClr val="phClr"/>
      </a:solidFill>
      <a:gradFill rotWithShape="1">
        <a:gsLst>
          <a:gs pos="0">
            <a:schemeClr val="phClr">
              <a:tint val="1000"/>
              <a:satMod val="255000"/>
            </a:schemeClr>
          </a:gs>
          <a:gs pos="55000">
            <a:schemeClr val="phClr">
              <a:tint val="12000"/>
              <a:satMod val="255000"/>
            </a:schemeClr>
          </a:gs>
          <a:gs pos="100000">
            <a:schemeClr val="phClr">
              <a:tint val="45000"/>
              <a:satMod val="250000"/>
            </a:schemeClr>
          </a:gs>
        </a:gsLst>
        <a:path path="circle">
          <a:fillToRect l="-40000" t="-90000" r="140000" b="190000"/>
        </a:path>
      </a:gradFill>
      <a:gradFill rotWithShape="1">
        <a:gsLst>
          <a:gs pos="0">
            <a:schemeClr val="phClr">
              <a:tint val="43000"/>
              <a:satMod val="165000"/>
            </a:schemeClr>
          </a:gs>
          <a:gs pos="55000">
            <a:schemeClr val="phClr">
              <a:tint val="83000"/>
              <a:satMod val="155000"/>
            </a:schemeClr>
          </a:gs>
          <a:gs pos="100000">
            <a:schemeClr val="phClr">
              <a:shade val="85000"/>
            </a:schemeClr>
          </a:gs>
        </a:gsLst>
        <a:path path="circle">
          <a:fillToRect l="-40000" t="-90000" r="140000" b="19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3175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1500" dist="254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contourW="12700" prstMaterial="dkEdge">
          <a:bevelT w="25400" h="38100" prst="convex"/>
          <a:contourClr>
            <a:schemeClr val="phClr">
              <a:satMod val="115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100000">
            <a:schemeClr val="phClr">
              <a:tint val="80000"/>
              <a:satMod val="250000"/>
            </a:schemeClr>
          </a:gs>
          <a:gs pos="60000">
            <a:schemeClr val="phClr">
              <a:shade val="38000"/>
              <a:satMod val="175000"/>
            </a:schemeClr>
          </a:gs>
          <a:gs pos="0">
            <a:schemeClr val="phClr">
              <a:shade val="30000"/>
              <a:satMod val="175000"/>
            </a:schemeClr>
          </a:gs>
        </a:gsLst>
        <a:lin ang="5400000" scaled="0"/>
      </a:gradFill>
      <a:blipFill>
        <a:blip xmlns:r="http://schemas.openxmlformats.org/officeDocument/2006/relationships" r:embed="rId1">
          <a:duotone>
            <a:schemeClr val="phClr">
              <a:shade val="48000"/>
            </a:schemeClr>
            <a:schemeClr val="phClr">
              <a:tint val="96000"/>
              <a:satMod val="150000"/>
            </a:schemeClr>
          </a:duotone>
        </a:blip>
        <a:tile tx="0" ty="0" sx="80000" sy="80000" flip="none" algn="tl"/>
      </a:blip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Аспект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Городская">
    <a:majorFont>
      <a:latin typeface="Trebuchet MS"/>
      <a:ea typeface=""/>
      <a:cs typeface=""/>
      <a:font script="Jpan" typeface="HGｺﾞｼｯｸM"/>
      <a:font script="Hang" typeface="맑은 고딕"/>
      <a:font script="Hans" typeface="方正姚体"/>
      <a:font script="Hant" typeface="微軟正黑體"/>
      <a:font script="Arab" typeface="Tahoma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Georgia"/>
      <a:ea typeface=""/>
      <a:cs typeface=""/>
      <a:font script="Jpan" typeface="HG明朝B"/>
      <a:font script="Hang" typeface="맑은 고딕"/>
      <a:font script="Hans" typeface="宋体"/>
      <a:font script="Hant" typeface="新細明體"/>
      <a:font script="Arab" typeface="Arial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Городская">
    <a:fillStyleLst>
      <a:solidFill>
        <a:schemeClr val="phClr"/>
      </a:solidFill>
      <a:gradFill rotWithShape="1">
        <a:gsLst>
          <a:gs pos="0">
            <a:schemeClr val="phClr">
              <a:tint val="1000"/>
              <a:satMod val="255000"/>
            </a:schemeClr>
          </a:gs>
          <a:gs pos="55000">
            <a:schemeClr val="phClr">
              <a:tint val="12000"/>
              <a:satMod val="255000"/>
            </a:schemeClr>
          </a:gs>
          <a:gs pos="100000">
            <a:schemeClr val="phClr">
              <a:tint val="45000"/>
              <a:satMod val="250000"/>
            </a:schemeClr>
          </a:gs>
        </a:gsLst>
        <a:path path="circle">
          <a:fillToRect l="-40000" t="-90000" r="140000" b="190000"/>
        </a:path>
      </a:gradFill>
      <a:gradFill rotWithShape="1">
        <a:gsLst>
          <a:gs pos="0">
            <a:schemeClr val="phClr">
              <a:tint val="43000"/>
              <a:satMod val="165000"/>
            </a:schemeClr>
          </a:gs>
          <a:gs pos="55000">
            <a:schemeClr val="phClr">
              <a:tint val="83000"/>
              <a:satMod val="155000"/>
            </a:schemeClr>
          </a:gs>
          <a:gs pos="100000">
            <a:schemeClr val="phClr">
              <a:shade val="85000"/>
            </a:schemeClr>
          </a:gs>
        </a:gsLst>
        <a:path path="circle">
          <a:fillToRect l="-40000" t="-90000" r="140000" b="19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3175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1500" dist="254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contourW="12700" prstMaterial="dkEdge">
          <a:bevelT w="25400" h="38100" prst="convex"/>
          <a:contourClr>
            <a:schemeClr val="phClr">
              <a:satMod val="115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100000">
            <a:schemeClr val="phClr">
              <a:tint val="80000"/>
              <a:satMod val="250000"/>
            </a:schemeClr>
          </a:gs>
          <a:gs pos="60000">
            <a:schemeClr val="phClr">
              <a:shade val="38000"/>
              <a:satMod val="175000"/>
            </a:schemeClr>
          </a:gs>
          <a:gs pos="0">
            <a:schemeClr val="phClr">
              <a:shade val="30000"/>
              <a:satMod val="175000"/>
            </a:schemeClr>
          </a:gs>
        </a:gsLst>
        <a:lin ang="5400000" scaled="0"/>
      </a:gradFill>
      <a:blipFill>
        <a:blip xmlns:r="http://schemas.openxmlformats.org/officeDocument/2006/relationships" r:embed="rId1">
          <a:duotone>
            <a:schemeClr val="phClr">
              <a:shade val="48000"/>
            </a:schemeClr>
            <a:schemeClr val="phClr">
              <a:tint val="96000"/>
              <a:satMod val="150000"/>
            </a:schemeClr>
          </a:duotone>
        </a:blip>
        <a:tile tx="0" ty="0" sx="80000" sy="80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tf00001235</Template>
  <TotalTime>129398</TotalTime>
  <Words>16718</Words>
  <Application>Microsoft Office PowerPoint</Application>
  <PresentationFormat>Произвольный</PresentationFormat>
  <Paragraphs>1627</Paragraphs>
  <Slides>72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7" baseType="lpstr">
      <vt:lpstr>Wisp</vt:lpstr>
      <vt:lpstr>1_Wisp</vt:lpstr>
      <vt:lpstr>2_Wisp</vt:lpstr>
      <vt:lpstr>3_Wisp</vt:lpstr>
      <vt:lpstr>Лист</vt:lpstr>
      <vt:lpstr>Презентация PowerPoint</vt:lpstr>
      <vt:lpstr>СОДЕРЖАНИЕ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В 2018 году органами местного самоуправления городских округов и муниципальных районов  Республики Дагестан   продолжена работа по улучшению деятельности  в  сфере привлечения   инвестиций и  увеличения  налогооблагаемой  базы,  оказанию муниципальных и иных услуг, развитию института оценки регулирующего воздействия, направленной на создание благоприятных условий ведения бизнеса. Приняты меры по  внедрению стандарта деятельности по обеспечению благоприятного инвестиционного климата и внедрению стандарта конкуренции.  Во исполнение Указа Президента Республики  Дагестан от   7 сентября 2013 года № 249б  «Об ускоренном социально-экономическом развитии Республики Дагестан» обеспечивалось выполнение соглашений между Правительством Республики Дагестан  и  муниципальными районами (городскими округами) о достижении значений показателей (индикаторов) социально-экономического развития муниципальных районов (городских округов)  на 2018 год, что  способствовало  достижению положительных темпов развития республики в целом.              В соответствии с распоряжением   Президента РД  от 28 октября 2013 года       № 112-рп   и     в рамках приоритетного проекта развития Республики Дагестан «Обеление»      экономики» между органами исполнительной власти  Республики  Дагестан, территориальными   органами    федеральных органов исполнительной власти и органами местного    самоуправления    Республики    Дагестан </vt:lpstr>
      <vt:lpstr>Презентация PowerPoint</vt:lpstr>
      <vt:lpstr>1. Экономическое развитие</vt:lpstr>
      <vt:lpstr>1.1. Развитие малого и среднего предпринимательства</vt:lpstr>
      <vt:lpstr>Презентация PowerPoint</vt:lpstr>
      <vt:lpstr>Презентация PowerPoint</vt:lpstr>
      <vt:lpstr>1.2.Улучшение инвестиционной привлекательности</vt:lpstr>
      <vt:lpstr>Презентация PowerPoint</vt:lpstr>
      <vt:lpstr>Крупные инвестиционные проекты, реализуемые на территориях МО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Доля детей в возрасте от 1 до 6 лет, получающих дошкольную образовательную услугу и (или) услугу по их содержанию в муниципальных образовательных учреждениях в общей численности  детей в возрасте 1 – 6 лет</vt:lpstr>
      <vt:lpstr>Доля детей в возрасте 1 - 6 лет, получающих дошкольную образовательную услугу и (или) услугу по их содержанию в муниципальных образовательных учреждениях в общей численности  детей в возрасте 1 - 6 лет (%)</vt:lpstr>
      <vt:lpstr>Доля детей в возрасте от 1 до 6 лет, стоящих на учете для определения в дошкольные муниципальные учреждения в общей численности детей  от 1 до 6 лет</vt:lpstr>
      <vt:lpstr>Доля  муниципальных дошкольных  образовательных  учреждений, здания которых  находятся в аварийном состоянии или требуют капитального ремонта,  в общем  количестве муниципальных дошкольных  учреждений</vt:lpstr>
      <vt:lpstr>Доля выпускников муниципальных общеобразовательных учреждений,  не получивших аттестат о среднем (полном) образовании, в общей численности выпускников муниципальных общеобразовательных учреждений</vt:lpstr>
      <vt:lpstr>Презентация PowerPoint</vt:lpstr>
      <vt:lpstr>Доля  муниципальных общеобразовательных учреждений,  соответствующих современным требованиям обучения, в общем количестве муниципальных  общеобразовательных учреждений  </vt:lpstr>
      <vt:lpstr>Доля  муниципальных общеобразовательных  учреждений, здания которых  находятся  в аварийном состоянии или требуют капитального ремонта,  в общем  количестве  муниципальных  общеобразовательных   учреждений</vt:lpstr>
      <vt:lpstr>Доля детей  первой и второй групп здоровья в общей численности обучающихся  в муниципальных общеобразовательных учреждениях</vt:lpstr>
      <vt:lpstr>Доля обучающихся в муниципальных общеобразовательных учреждениях, занимающихся во вторую (третью) смену, в общей численности обучающихся в муниципальных общеобразовательных учреждениях</vt:lpstr>
      <vt:lpstr>Презентация PowerPoint</vt:lpstr>
      <vt:lpstr>Доля детей в возрасте от 5 – 18 лет, получающих услуги по дополнительному  образованию в организациях различной организационно – правовой формы и формы собственности,  в общей численности детей данной возрастной группы </vt:lpstr>
      <vt:lpstr>Уровень фактической обеспеченности учреждениями культуры  от нормативной потребности</vt:lpstr>
      <vt:lpstr>Доля муниципальных учреждений культуры, здания которых находятся в аварийном состоянии или требуют капитального ремонт, в общем количестве  муниципальных учреждений культуры</vt:lpstr>
      <vt:lpstr>Доля объектов культурного наследия, находящихся в муниципальной собственности и требующих консервации или реставрации, в общем количестве объектов  культурного наследия</vt:lpstr>
      <vt:lpstr>Доля населения, систематически занимающегося физической культурой и спортом</vt:lpstr>
      <vt:lpstr>Презентация PowerPoint</vt:lpstr>
      <vt:lpstr>Доля обучающихся, систематически занимающегося физической культурой и спортом, в общей  численности обучающихся</vt:lpstr>
      <vt:lpstr>6. Жилищное строительство и обеспечение граждан жильем</vt:lpstr>
      <vt:lpstr>Презентация PowerPoint</vt:lpstr>
      <vt:lpstr>Площадь жилых помещений, приходящаяся на одного жителя, введенная в действие за год</vt:lpstr>
      <vt:lpstr>Презентация PowerPoint</vt:lpstr>
      <vt:lpstr>Площадь земельных участков,  предоставленных для строительства,  в расчете на 10 тыс. человек населения</vt:lpstr>
      <vt:lpstr>Площадь земельных участков, предоставленных для жилищного строительства,  индивидуального строительства и комплексного освоения  в расчете на 10 тыс. человек населения</vt:lpstr>
      <vt:lpstr>Площадь земельных участков, предоставленных для строительства,  в отношении которых с даты принятия решения о предоставлении земельного участка не было получено разрешение на ввод в эксплуатацию объектов  строительства </vt:lpstr>
      <vt:lpstr>Презентация PowerPoint</vt:lpstr>
      <vt:lpstr>Презентация PowerPoint</vt:lpstr>
      <vt:lpstr>Доля населения, получившего жилые помещения и улучшившего жилищные условия в отчетном году, в общей численности населения, состоящего на учете в качестве нуждающегося  в жилых помещениях</vt:lpstr>
      <vt:lpstr>Доля  налоговых и неналоговых  доходов  местного бюджета в  общем объеме  доходов  бюджета муниципального образования   </vt:lpstr>
      <vt:lpstr>Презентация PowerPoint</vt:lpstr>
      <vt:lpstr>Налоговые и неналоговые доходы консолидированного бюджета РД</vt:lpstr>
      <vt:lpstr>Презентация PowerPoint</vt:lpstr>
      <vt:lpstr>II. ИТОГИ СОЦИОЛОГИЧЕСКИХ ОПРОСОВ НАСЕЛЕНИЯ</vt:lpstr>
      <vt:lpstr>Презентация PowerPoint</vt:lpstr>
      <vt:lpstr>III. РЕЗУЛЬТАТЫ ОЦЕНКИ ЭФФЕКТИВНОСТИ ДЕЯТЕЛЬНОСТИ ОРГАНОВ МЕСТНОГО САМОУПРАВЛЕНИЯ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Юсупов Абакар Юсупович</dc:creator>
  <cp:lastModifiedBy>User</cp:lastModifiedBy>
  <cp:revision>1881</cp:revision>
  <cp:lastPrinted>2019-12-30T08:47:02Z</cp:lastPrinted>
  <dcterms:created xsi:type="dcterms:W3CDTF">2014-07-23T11:03:34Z</dcterms:created>
  <dcterms:modified xsi:type="dcterms:W3CDTF">2020-01-15T14:58:34Z</dcterms:modified>
</cp:coreProperties>
</file>