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8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6" r:id="rId26"/>
    <p:sldId id="274" r:id="rId27"/>
    <p:sldId id="275" r:id="rId28"/>
    <p:sldId id="277" r:id="rId29"/>
    <p:sldId id="278" r:id="rId30"/>
    <p:sldId id="279" r:id="rId31"/>
    <p:sldId id="281" r:id="rId32"/>
    <p:sldId id="280" r:id="rId33"/>
    <p:sldId id="282" r:id="rId34"/>
    <p:sldId id="283" r:id="rId35"/>
    <p:sldId id="284" r:id="rId36"/>
    <p:sldId id="285" r:id="rId37"/>
    <p:sldId id="286" r:id="rId38"/>
    <p:sldId id="288" r:id="rId39"/>
    <p:sldId id="289" r:id="rId40"/>
    <p:sldId id="290" r:id="rId41"/>
    <p:sldId id="308" r:id="rId42"/>
    <p:sldId id="291" r:id="rId43"/>
    <p:sldId id="292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9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4" r:id="rId63"/>
    <p:sldId id="326" r:id="rId64"/>
    <p:sldId id="327" r:id="rId65"/>
  </p:sldIdLst>
  <p:sldSz cx="104394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E418EF-FE78-4D72-BBF4-27DEC586764D}">
          <p14:sldIdLst>
            <p14:sldId id="256"/>
          </p14:sldIdLst>
        </p14:section>
        <p14:section name="Раздел оглавления" id="{F2E7AA19-D561-4BE0-8621-9605F5B41806}">
          <p14:sldIdLst/>
        </p14:section>
        <p14:section name="Раздел 1" id="{7AC2BD6B-1DA8-4358-8596-24C921473C7C}">
          <p14:sldIdLst>
            <p14:sldId id="257"/>
            <p14:sldId id="258"/>
            <p14:sldId id="301"/>
            <p14:sldId id="302"/>
            <p14:sldId id="303"/>
            <p14:sldId id="304"/>
            <p14:sldId id="305"/>
            <p14:sldId id="306"/>
            <p14:sldId id="307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6"/>
            <p14:sldId id="274"/>
            <p14:sldId id="275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  <p14:sldId id="286"/>
            <p14:sldId id="288"/>
            <p14:sldId id="289"/>
            <p14:sldId id="290"/>
            <p14:sldId id="308"/>
            <p14:sldId id="291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4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DE2E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Число субъектов малого и среднего предпринимательства </a:t>
            </a:r>
          </a:p>
          <a:p>
            <a:pPr>
              <a:defRPr sz="1400"/>
            </a:pPr>
            <a:r>
              <a:rPr lang="ru-RU" sz="1400" dirty="0"/>
              <a:t>на 10 тыс. чел.</a:t>
            </a:r>
            <a:r>
              <a:rPr lang="ru-RU" sz="1400" baseline="0" dirty="0"/>
              <a:t> населения</a:t>
            </a:r>
            <a:endParaRPr lang="ru-RU" sz="1400" dirty="0"/>
          </a:p>
        </c:rich>
      </c:tx>
      <c:layout>
        <c:manualLayout>
          <c:xMode val="edge"/>
          <c:yMode val="edge"/>
          <c:x val="0.23207900137040832"/>
          <c:y val="1.513985836999549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419898877534691E-2"/>
          <c:y val="0.13274917575157494"/>
          <c:w val="0.91416824374308459"/>
          <c:h val="0.57990045548596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Лист1!$A$3:$A$23</c:f>
              <c:strCache>
                <c:ptCount val="21"/>
                <c:pt idx="0">
                  <c:v>город Махачкала</c:v>
                </c:pt>
                <c:pt idx="1">
                  <c:v>Лакский район</c:v>
                </c:pt>
                <c:pt idx="2">
                  <c:v>Ногайский район</c:v>
                </c:pt>
                <c:pt idx="3">
                  <c:v>город Каспийск</c:v>
                </c:pt>
                <c:pt idx="4">
                  <c:v>Кулинский район</c:v>
                </c:pt>
                <c:pt idx="5">
                  <c:v>Буйнакский район</c:v>
                </c:pt>
                <c:pt idx="6">
                  <c:v>Шамильский район</c:v>
                </c:pt>
                <c:pt idx="7">
                  <c:v>Акушинский район</c:v>
                </c:pt>
                <c:pt idx="8">
                  <c:v>Карабудахкентский район</c:v>
                </c:pt>
                <c:pt idx="9">
                  <c:v>Левашинский район</c:v>
                </c:pt>
                <c:pt idx="10">
                  <c:v>…</c:v>
                </c:pt>
                <c:pt idx="11">
                  <c:v>Кизлярский район</c:v>
                </c:pt>
                <c:pt idx="12">
                  <c:v>Цумадинский район</c:v>
                </c:pt>
                <c:pt idx="13">
                  <c:v>Бабаюртовский район</c:v>
                </c:pt>
                <c:pt idx="14">
                  <c:v>Табасаранский район</c:v>
                </c:pt>
                <c:pt idx="15">
                  <c:v>Курахский район</c:v>
                </c:pt>
                <c:pt idx="16">
                  <c:v>Цунтинский район</c:v>
                </c:pt>
                <c:pt idx="17">
                  <c:v>Ботлихский район</c:v>
                </c:pt>
                <c:pt idx="18">
                  <c:v>Хасавюртовский район</c:v>
                </c:pt>
                <c:pt idx="19">
                  <c:v>Рутульский район</c:v>
                </c:pt>
                <c:pt idx="20">
                  <c:v>Бежтинский участок</c:v>
                </c:pt>
              </c:strCache>
            </c:strRef>
          </c:cat>
          <c:val>
            <c:numRef>
              <c:f>Лист1!$B$3:$B$23</c:f>
              <c:numCache>
                <c:formatCode>General</c:formatCode>
                <c:ptCount val="21"/>
                <c:pt idx="0">
                  <c:v>390.8</c:v>
                </c:pt>
                <c:pt idx="1">
                  <c:v>323.89999999999998</c:v>
                </c:pt>
                <c:pt idx="2">
                  <c:v>327.60000000000002</c:v>
                </c:pt>
                <c:pt idx="3">
                  <c:v>228.9</c:v>
                </c:pt>
                <c:pt idx="4">
                  <c:v>308</c:v>
                </c:pt>
                <c:pt idx="5">
                  <c:v>259.8</c:v>
                </c:pt>
                <c:pt idx="6">
                  <c:v>258.2</c:v>
                </c:pt>
                <c:pt idx="7">
                  <c:v>266</c:v>
                </c:pt>
                <c:pt idx="8">
                  <c:v>249</c:v>
                </c:pt>
                <c:pt idx="9">
                  <c:v>267.08</c:v>
                </c:pt>
                <c:pt idx="11" formatCode="0.0">
                  <c:v>137</c:v>
                </c:pt>
                <c:pt idx="12">
                  <c:v>134.69999999999999</c:v>
                </c:pt>
                <c:pt idx="13" formatCode="0.0">
                  <c:v>133.1</c:v>
                </c:pt>
                <c:pt idx="14" formatCode="0.0">
                  <c:v>102.6</c:v>
                </c:pt>
                <c:pt idx="15" formatCode="0.0">
                  <c:v>114.7</c:v>
                </c:pt>
                <c:pt idx="16" formatCode="0.0">
                  <c:v>111</c:v>
                </c:pt>
                <c:pt idx="17" formatCode="0.0">
                  <c:v>119.8</c:v>
                </c:pt>
                <c:pt idx="18" formatCode="0.0">
                  <c:v>136</c:v>
                </c:pt>
                <c:pt idx="19">
                  <c:v>128.5</c:v>
                </c:pt>
                <c:pt idx="20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6-4184-A4FF-BFF69A33263B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99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Лист1!$A$3:$A$23</c:f>
              <c:strCache>
                <c:ptCount val="21"/>
                <c:pt idx="0">
                  <c:v>город Махачкала</c:v>
                </c:pt>
                <c:pt idx="1">
                  <c:v>Лакский район</c:v>
                </c:pt>
                <c:pt idx="2">
                  <c:v>Ногайский район</c:v>
                </c:pt>
                <c:pt idx="3">
                  <c:v>город Каспийск</c:v>
                </c:pt>
                <c:pt idx="4">
                  <c:v>Кулинский район</c:v>
                </c:pt>
                <c:pt idx="5">
                  <c:v>Буйнакский район</c:v>
                </c:pt>
                <c:pt idx="6">
                  <c:v>Шамильский район</c:v>
                </c:pt>
                <c:pt idx="7">
                  <c:v>Акушинский район</c:v>
                </c:pt>
                <c:pt idx="8">
                  <c:v>Карабудахкентский район</c:v>
                </c:pt>
                <c:pt idx="9">
                  <c:v>Левашинский район</c:v>
                </c:pt>
                <c:pt idx="10">
                  <c:v>…</c:v>
                </c:pt>
                <c:pt idx="11">
                  <c:v>Кизлярский район</c:v>
                </c:pt>
                <c:pt idx="12">
                  <c:v>Цумадинский район</c:v>
                </c:pt>
                <c:pt idx="13">
                  <c:v>Бабаюртовский район</c:v>
                </c:pt>
                <c:pt idx="14">
                  <c:v>Табасаранский район</c:v>
                </c:pt>
                <c:pt idx="15">
                  <c:v>Курахский район</c:v>
                </c:pt>
                <c:pt idx="16">
                  <c:v>Цунтинский район</c:v>
                </c:pt>
                <c:pt idx="17">
                  <c:v>Ботлихский район</c:v>
                </c:pt>
                <c:pt idx="18">
                  <c:v>Хасавюртовский район</c:v>
                </c:pt>
                <c:pt idx="19">
                  <c:v>Рутульский район</c:v>
                </c:pt>
                <c:pt idx="20">
                  <c:v>Бежтинский участок</c:v>
                </c:pt>
              </c:strCache>
            </c:strRef>
          </c:cat>
          <c:val>
            <c:numRef>
              <c:f>Лист1!$C$3:$C$23</c:f>
              <c:numCache>
                <c:formatCode>General</c:formatCode>
                <c:ptCount val="21"/>
                <c:pt idx="0">
                  <c:v>325.3</c:v>
                </c:pt>
                <c:pt idx="1">
                  <c:v>321</c:v>
                </c:pt>
                <c:pt idx="2">
                  <c:v>317.8</c:v>
                </c:pt>
                <c:pt idx="3">
                  <c:v>281.2</c:v>
                </c:pt>
                <c:pt idx="4">
                  <c:v>265.7</c:v>
                </c:pt>
                <c:pt idx="5">
                  <c:v>260.3</c:v>
                </c:pt>
                <c:pt idx="6">
                  <c:v>255.5</c:v>
                </c:pt>
                <c:pt idx="7">
                  <c:v>255.1</c:v>
                </c:pt>
                <c:pt idx="8">
                  <c:v>237.3</c:v>
                </c:pt>
                <c:pt idx="9">
                  <c:v>236.5</c:v>
                </c:pt>
                <c:pt idx="11" formatCode="0.0">
                  <c:v>110.5</c:v>
                </c:pt>
                <c:pt idx="12">
                  <c:v>109.1</c:v>
                </c:pt>
                <c:pt idx="13" formatCode="0.0">
                  <c:v>109</c:v>
                </c:pt>
                <c:pt idx="14" formatCode="0.0">
                  <c:v>105.5</c:v>
                </c:pt>
                <c:pt idx="15" formatCode="0.0">
                  <c:v>104.1</c:v>
                </c:pt>
                <c:pt idx="16" formatCode="0.0">
                  <c:v>100.9</c:v>
                </c:pt>
                <c:pt idx="17" formatCode="0.0">
                  <c:v>95.6</c:v>
                </c:pt>
                <c:pt idx="18" formatCode="0.0">
                  <c:v>70.099999999999994</c:v>
                </c:pt>
                <c:pt idx="19">
                  <c:v>65.7</c:v>
                </c:pt>
                <c:pt idx="20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06-4184-A4FF-BFF69A332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754376"/>
        <c:axId val="241754768"/>
      </c:barChart>
      <c:lineChart>
        <c:grouping val="standard"/>
        <c:varyColors val="0"/>
        <c:ser>
          <c:idx val="2"/>
          <c:order val="2"/>
          <c:tx>
            <c:strRef>
              <c:f>Лист1!$D$2</c:f>
              <c:strCache>
                <c:ptCount val="1"/>
                <c:pt idx="0">
                  <c:v> по Республике Дагестан в целом</c:v>
                </c:pt>
              </c:strCache>
            </c:strRef>
          </c:tx>
          <c:spPr>
            <a:ln w="698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Лист1!$A$3:$A$23</c:f>
              <c:strCache>
                <c:ptCount val="21"/>
                <c:pt idx="0">
                  <c:v>город Махачкала</c:v>
                </c:pt>
                <c:pt idx="1">
                  <c:v>Лакский район</c:v>
                </c:pt>
                <c:pt idx="2">
                  <c:v>Ногайский район</c:v>
                </c:pt>
                <c:pt idx="3">
                  <c:v>город Каспийск</c:v>
                </c:pt>
                <c:pt idx="4">
                  <c:v>Кулинский район</c:v>
                </c:pt>
                <c:pt idx="5">
                  <c:v>Буйнакский район</c:v>
                </c:pt>
                <c:pt idx="6">
                  <c:v>Шамильский район</c:v>
                </c:pt>
                <c:pt idx="7">
                  <c:v>Акушинский район</c:v>
                </c:pt>
                <c:pt idx="8">
                  <c:v>Карабудахкентский район</c:v>
                </c:pt>
                <c:pt idx="9">
                  <c:v>Левашинский район</c:v>
                </c:pt>
                <c:pt idx="10">
                  <c:v>…</c:v>
                </c:pt>
                <c:pt idx="11">
                  <c:v>Кизлярский район</c:v>
                </c:pt>
                <c:pt idx="12">
                  <c:v>Цумадинский район</c:v>
                </c:pt>
                <c:pt idx="13">
                  <c:v>Бабаюртовский район</c:v>
                </c:pt>
                <c:pt idx="14">
                  <c:v>Табасаранский район</c:v>
                </c:pt>
                <c:pt idx="15">
                  <c:v>Курахский район</c:v>
                </c:pt>
                <c:pt idx="16">
                  <c:v>Цунтинский район</c:v>
                </c:pt>
                <c:pt idx="17">
                  <c:v>Ботлихский район</c:v>
                </c:pt>
                <c:pt idx="18">
                  <c:v>Хасавюртовский район</c:v>
                </c:pt>
                <c:pt idx="19">
                  <c:v>Рутульский район</c:v>
                </c:pt>
                <c:pt idx="20">
                  <c:v>Бежтинский участок</c:v>
                </c:pt>
              </c:strCache>
            </c:strRef>
          </c:cat>
          <c:val>
            <c:numRef>
              <c:f>Лист1!$D$3:$D$23</c:f>
              <c:numCache>
                <c:formatCode>General</c:formatCode>
                <c:ptCount val="21"/>
                <c:pt idx="0">
                  <c:v>206.3</c:v>
                </c:pt>
                <c:pt idx="1">
                  <c:v>206.3</c:v>
                </c:pt>
                <c:pt idx="2">
                  <c:v>206.3</c:v>
                </c:pt>
                <c:pt idx="3">
                  <c:v>206.3</c:v>
                </c:pt>
                <c:pt idx="4">
                  <c:v>206.3</c:v>
                </c:pt>
                <c:pt idx="5">
                  <c:v>206.3</c:v>
                </c:pt>
                <c:pt idx="6">
                  <c:v>206.3</c:v>
                </c:pt>
                <c:pt idx="7">
                  <c:v>206.3</c:v>
                </c:pt>
                <c:pt idx="8">
                  <c:v>206.3</c:v>
                </c:pt>
                <c:pt idx="9">
                  <c:v>206.3</c:v>
                </c:pt>
                <c:pt idx="10">
                  <c:v>206.3</c:v>
                </c:pt>
                <c:pt idx="11">
                  <c:v>206.3</c:v>
                </c:pt>
                <c:pt idx="12">
                  <c:v>206.3</c:v>
                </c:pt>
                <c:pt idx="13">
                  <c:v>206.3</c:v>
                </c:pt>
                <c:pt idx="14">
                  <c:v>206.3</c:v>
                </c:pt>
                <c:pt idx="15">
                  <c:v>206.3</c:v>
                </c:pt>
                <c:pt idx="16">
                  <c:v>206.3</c:v>
                </c:pt>
                <c:pt idx="17">
                  <c:v>206.3</c:v>
                </c:pt>
                <c:pt idx="18">
                  <c:v>206.3</c:v>
                </c:pt>
                <c:pt idx="19">
                  <c:v>206.3</c:v>
                </c:pt>
                <c:pt idx="20">
                  <c:v>206.3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06-4184-A4FF-BFF69A332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754376"/>
        <c:axId val="241754768"/>
      </c:lineChart>
      <c:catAx>
        <c:axId val="241754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754768"/>
        <c:crosses val="autoZero"/>
        <c:auto val="1"/>
        <c:lblAlgn val="ctr"/>
        <c:lblOffset val="100"/>
        <c:noMultiLvlLbl val="0"/>
      </c:catAx>
      <c:valAx>
        <c:axId val="24175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754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813616188392452"/>
          <c:y val="0.12437950481170061"/>
          <c:w val="0.54085792711025626"/>
          <c:h val="8.08261520957948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01077658037996E-2"/>
          <c:y val="9.3771020511689007E-2"/>
          <c:w val="0.97087210130819879"/>
          <c:h val="0.5427268352736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50800"/>
            </a:sp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F4-434E-80E5-3F39510BD75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56-43A1-8EEB-A99FD624817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1862</c:v>
                </c:pt>
                <c:pt idx="1">
                  <c:v>2000.1</c:v>
                </c:pt>
                <c:pt idx="2">
                  <c:v>976</c:v>
                </c:pt>
                <c:pt idx="3">
                  <c:v>1018.6</c:v>
                </c:pt>
                <c:pt idx="4">
                  <c:v>969.7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56-43A1-8EEB-A99FD62481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индивидуальных застройщиков</c:v>
                </c:pt>
              </c:strCache>
            </c:strRef>
          </c:tx>
          <c:spPr>
            <a:solidFill>
              <a:srgbClr val="9DBFBE">
                <a:lumMod val="7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656-43A1-8EEB-A99FD624817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656-43A1-8EEB-A99FD6248170}"/>
              </c:ext>
            </c:extLst>
          </c:dPt>
          <c:dLbls>
            <c:dLbl>
              <c:idx val="0"/>
              <c:layout>
                <c:manualLayout>
                  <c:x val="-6.0297193949010418E-3"/>
                  <c:y val="0.20042968297419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56-43A1-8EEB-A99FD6248170}"/>
                </c:ext>
              </c:extLst>
            </c:dLbl>
            <c:dLbl>
              <c:idx val="1"/>
              <c:layout>
                <c:manualLayout>
                  <c:x val="4.3281899441493096E-3"/>
                  <c:y val="0.17808237256749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56-43A1-8EEB-A99FD6248170}"/>
                </c:ext>
              </c:extLst>
            </c:dLbl>
            <c:dLbl>
              <c:idx val="2"/>
              <c:layout>
                <c:manualLayout>
                  <c:x val="-3.014859697450631E-3"/>
                  <c:y val="0.12464254847621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56-43A1-8EEB-A99FD6248170}"/>
                </c:ext>
              </c:extLst>
            </c:dLbl>
            <c:dLbl>
              <c:idx val="3"/>
              <c:layout>
                <c:manualLayout>
                  <c:x val="-1.9406675611541738E-4"/>
                  <c:y val="0.12569255523728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56-43A1-8EEB-A99FD6248170}"/>
                </c:ext>
              </c:extLst>
            </c:dLbl>
            <c:dLbl>
              <c:idx val="4"/>
              <c:layout>
                <c:manualLayout>
                  <c:x val="-1.5074298487252604E-3"/>
                  <c:y val="0.11525571188855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6C-40EA-A2B2-F469A46B3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1596.5</c:v>
                </c:pt>
                <c:pt idx="1">
                  <c:v>1446.9</c:v>
                </c:pt>
                <c:pt idx="2">
                  <c:v>568.1</c:v>
                </c:pt>
                <c:pt idx="3">
                  <c:v>563.5</c:v>
                </c:pt>
                <c:pt idx="4">
                  <c:v>488.1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656-43A1-8EEB-A99FD6248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90"/>
        <c:axId val="276714208"/>
        <c:axId val="276713816"/>
      </c:barChart>
      <c:catAx>
        <c:axId val="27671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6713816"/>
        <c:crosses val="autoZero"/>
        <c:auto val="1"/>
        <c:lblAlgn val="ctr"/>
        <c:lblOffset val="100"/>
        <c:noMultiLvlLbl val="0"/>
      </c:catAx>
      <c:valAx>
        <c:axId val="276713816"/>
        <c:scaling>
          <c:orientation val="minMax"/>
          <c:max val="210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one"/>
        <c:crossAx val="276714208"/>
        <c:crosses val="autoZero"/>
        <c:crossBetween val="between"/>
        <c:majorUnit val="800"/>
      </c:valAx>
    </c:plotArea>
    <c:legend>
      <c:legendPos val="r"/>
      <c:layout>
        <c:manualLayout>
          <c:xMode val="edge"/>
          <c:yMode val="edge"/>
          <c:x val="0"/>
          <c:y val="0.73994257784978823"/>
          <c:w val="1"/>
          <c:h val="0.14628127899354237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c:spPr>
          <c:invertIfNegative val="0"/>
          <c:cat>
            <c:strRef>
              <c:f>Лист1!$A$2:$A$22</c:f>
              <c:strCache>
                <c:ptCount val="21"/>
                <c:pt idx="0">
                  <c:v>Тарумовский район</c:v>
                </c:pt>
                <c:pt idx="1">
                  <c:v>город Махачкала</c:v>
                </c:pt>
                <c:pt idx="2">
                  <c:v>город Каспийск</c:v>
                </c:pt>
                <c:pt idx="3">
                  <c:v>Ногайский район</c:v>
                </c:pt>
                <c:pt idx="4">
                  <c:v>Хунзахский район</c:v>
                </c:pt>
                <c:pt idx="5">
                  <c:v>Ахтынский район</c:v>
                </c:pt>
                <c:pt idx="6">
                  <c:v>Кизлярский район</c:v>
                </c:pt>
                <c:pt idx="7">
                  <c:v>Кумторкалинский район</c:v>
                </c:pt>
                <c:pt idx="8">
                  <c:v>Каякентский район</c:v>
                </c:pt>
                <c:pt idx="9">
                  <c:v>Дербенский район</c:v>
                </c:pt>
                <c:pt idx="10">
                  <c:v>…</c:v>
                </c:pt>
                <c:pt idx="11">
                  <c:v>город Хасавюрт</c:v>
                </c:pt>
                <c:pt idx="12">
                  <c:v>Агульский район</c:v>
                </c:pt>
                <c:pt idx="13">
                  <c:v>город Избербаш</c:v>
                </c:pt>
                <c:pt idx="14">
                  <c:v>Рутульский район</c:v>
                </c:pt>
                <c:pt idx="15">
                  <c:v>город Дагестанские Огни</c:v>
                </c:pt>
                <c:pt idx="16">
                  <c:v>город Южно-Сухокумск</c:v>
                </c:pt>
                <c:pt idx="17">
                  <c:v>Тляратинский район</c:v>
                </c:pt>
                <c:pt idx="18">
                  <c:v>Кайтагский район</c:v>
                </c:pt>
                <c:pt idx="19">
                  <c:v>Докузпаринский район</c:v>
                </c:pt>
                <c:pt idx="20">
                  <c:v>Бежтинский участок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67</c:v>
                </c:pt>
                <c:pt idx="1">
                  <c:v>74.3</c:v>
                </c:pt>
                <c:pt idx="2">
                  <c:v>79</c:v>
                </c:pt>
                <c:pt idx="3">
                  <c:v>43</c:v>
                </c:pt>
                <c:pt idx="4">
                  <c:v>63</c:v>
                </c:pt>
                <c:pt idx="5">
                  <c:v>56</c:v>
                </c:pt>
                <c:pt idx="6">
                  <c:v>52</c:v>
                </c:pt>
                <c:pt idx="7">
                  <c:v>67</c:v>
                </c:pt>
                <c:pt idx="8">
                  <c:v>25</c:v>
                </c:pt>
                <c:pt idx="9">
                  <c:v>42</c:v>
                </c:pt>
                <c:pt idx="11">
                  <c:v>30</c:v>
                </c:pt>
                <c:pt idx="12">
                  <c:v>29</c:v>
                </c:pt>
                <c:pt idx="13">
                  <c:v>31</c:v>
                </c:pt>
                <c:pt idx="14">
                  <c:v>37</c:v>
                </c:pt>
                <c:pt idx="15">
                  <c:v>17</c:v>
                </c:pt>
                <c:pt idx="16">
                  <c:v>22</c:v>
                </c:pt>
                <c:pt idx="17">
                  <c:v>29</c:v>
                </c:pt>
                <c:pt idx="18">
                  <c:v>26</c:v>
                </c:pt>
                <c:pt idx="19">
                  <c:v>22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9-4BD9-BE73-0EF65C3499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c:spPr>
          <c:invertIfNegative val="0"/>
          <c:cat>
            <c:strRef>
              <c:f>Лист1!$A$2:$A$22</c:f>
              <c:strCache>
                <c:ptCount val="21"/>
                <c:pt idx="0">
                  <c:v>Тарумовский район</c:v>
                </c:pt>
                <c:pt idx="1">
                  <c:v>город Махачкала</c:v>
                </c:pt>
                <c:pt idx="2">
                  <c:v>город Каспийск</c:v>
                </c:pt>
                <c:pt idx="3">
                  <c:v>Ногайский район</c:v>
                </c:pt>
                <c:pt idx="4">
                  <c:v>Хунзахский район</c:v>
                </c:pt>
                <c:pt idx="5">
                  <c:v>Ахтынский район</c:v>
                </c:pt>
                <c:pt idx="6">
                  <c:v>Кизлярский район</c:v>
                </c:pt>
                <c:pt idx="7">
                  <c:v>Кумторкалинский район</c:v>
                </c:pt>
                <c:pt idx="8">
                  <c:v>Каякентский район</c:v>
                </c:pt>
                <c:pt idx="9">
                  <c:v>Дербенский район</c:v>
                </c:pt>
                <c:pt idx="10">
                  <c:v>…</c:v>
                </c:pt>
                <c:pt idx="11">
                  <c:v>город Хасавюрт</c:v>
                </c:pt>
                <c:pt idx="12">
                  <c:v>Агульский район</c:v>
                </c:pt>
                <c:pt idx="13">
                  <c:v>город Избербаш</c:v>
                </c:pt>
                <c:pt idx="14">
                  <c:v>Рутульский район</c:v>
                </c:pt>
                <c:pt idx="15">
                  <c:v>город Дагестанские Огни</c:v>
                </c:pt>
                <c:pt idx="16">
                  <c:v>город Южно-Сухокумск</c:v>
                </c:pt>
                <c:pt idx="17">
                  <c:v>Тляратинский район</c:v>
                </c:pt>
                <c:pt idx="18">
                  <c:v>Кайтагский район</c:v>
                </c:pt>
                <c:pt idx="19">
                  <c:v>Докузпаринский район</c:v>
                </c:pt>
                <c:pt idx="20">
                  <c:v>Бежтинский участок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65</c:v>
                </c:pt>
                <c:pt idx="1">
                  <c:v>59.3</c:v>
                </c:pt>
                <c:pt idx="2">
                  <c:v>57</c:v>
                </c:pt>
                <c:pt idx="3">
                  <c:v>53</c:v>
                </c:pt>
                <c:pt idx="4">
                  <c:v>53</c:v>
                </c:pt>
                <c:pt idx="5">
                  <c:v>52</c:v>
                </c:pt>
                <c:pt idx="6">
                  <c:v>50</c:v>
                </c:pt>
                <c:pt idx="7">
                  <c:v>50</c:v>
                </c:pt>
                <c:pt idx="8">
                  <c:v>49</c:v>
                </c:pt>
                <c:pt idx="9">
                  <c:v>49</c:v>
                </c:pt>
                <c:pt idx="11">
                  <c:v>24</c:v>
                </c:pt>
                <c:pt idx="12">
                  <c:v>23.02</c:v>
                </c:pt>
                <c:pt idx="13">
                  <c:v>23</c:v>
                </c:pt>
                <c:pt idx="14">
                  <c:v>20</c:v>
                </c:pt>
                <c:pt idx="15">
                  <c:v>19</c:v>
                </c:pt>
                <c:pt idx="16">
                  <c:v>19</c:v>
                </c:pt>
                <c:pt idx="17">
                  <c:v>19</c:v>
                </c:pt>
                <c:pt idx="18">
                  <c:v>18</c:v>
                </c:pt>
                <c:pt idx="19">
                  <c:v>14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89-4BD9-BE73-0EF65C349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481440"/>
        <c:axId val="988005632"/>
      </c:barChart>
      <c:catAx>
        <c:axId val="94048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8005632"/>
        <c:crosses val="autoZero"/>
        <c:auto val="1"/>
        <c:lblAlgn val="ctr"/>
        <c:lblOffset val="100"/>
        <c:noMultiLvlLbl val="0"/>
      </c:catAx>
      <c:valAx>
        <c:axId val="9880056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04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853111424530983E-2"/>
          <c:y val="9.0200631156163336E-2"/>
          <c:w val="0.96133853979794592"/>
          <c:h val="0.68043413973404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рублей</c:v>
                </c:pt>
              </c:strCache>
            </c:strRef>
          </c:tx>
          <c:spPr>
            <a:solidFill>
              <a:srgbClr val="9DBFBE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 w="1270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9DBFBE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  <c:extLst>
              <c:ext xmlns:c16="http://schemas.microsoft.com/office/drawing/2014/chart" uri="{C3380CC4-5D6E-409C-BE32-E72D297353CC}">
                <c16:uniqueId val="{00000006-4AFC-4C41-9D33-91F105B84CB5}"/>
              </c:ext>
            </c:extLst>
          </c:dPt>
          <c:dPt>
            <c:idx val="3"/>
            <c:invertIfNegative val="0"/>
            <c:bubble3D val="0"/>
            <c:spPr>
              <a:solidFill>
                <a:srgbClr val="9DBFBE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  <c:extLst>
              <c:ext xmlns:c16="http://schemas.microsoft.com/office/drawing/2014/chart" uri="{C3380CC4-5D6E-409C-BE32-E72D297353CC}">
                <c16:uniqueId val="{00000001-4AFC-4C41-9D33-91F105B84CB5}"/>
              </c:ext>
            </c:extLst>
          </c:dPt>
          <c:dLbls>
            <c:dLbl>
              <c:idx val="0"/>
              <c:layout>
                <c:manualLayout>
                  <c:x val="-1.49465501949883E-3"/>
                  <c:y val="2.90055714524601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FC-4C41-9D33-91F105B84CB5}"/>
                </c:ext>
              </c:extLst>
            </c:dLbl>
            <c:dLbl>
              <c:idx val="1"/>
              <c:layout>
                <c:manualLayout>
                  <c:x val="-5.4803384288249902E-17"/>
                  <c:y val="-2.7767550649404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FC-4C41-9D33-91F105B84CB5}"/>
                </c:ext>
              </c:extLst>
            </c:dLbl>
            <c:dLbl>
              <c:idx val="2"/>
              <c:layout>
                <c:manualLayout>
                  <c:x val="1.0761516140390085E-3"/>
                  <c:y val="1.29615395380782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FC-4C41-9D33-91F105B84CB5}"/>
                </c:ext>
              </c:extLst>
            </c:dLbl>
            <c:dLbl>
              <c:idx val="3"/>
              <c:layout>
                <c:manualLayout>
                  <c:x val="4.8538627534792586E-3"/>
                  <c:y val="1.61301551006815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C-4C41-9D33-91F105B84CB5}"/>
                </c:ext>
              </c:extLst>
            </c:dLbl>
            <c:dLbl>
              <c:idx val="4"/>
              <c:layout>
                <c:manualLayout>
                  <c:x val="9.3415938718672351E-3"/>
                  <c:y val="6.07060809428766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FC-4C41-9D33-91F105B84CB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33.5</c:v>
                </c:pt>
                <c:pt idx="1">
                  <c:v>32.5</c:v>
                </c:pt>
                <c:pt idx="2">
                  <c:v>39.1</c:v>
                </c:pt>
                <c:pt idx="3">
                  <c:v>43.7</c:v>
                </c:pt>
                <c:pt idx="4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FC-4C41-9D33-91F105B84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76779440"/>
        <c:axId val="27677904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280945714129693E-2"/>
                  <c:y val="6.9171631309510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FC-4C41-9D33-91F105B84CB5}"/>
                </c:ext>
              </c:extLst>
            </c:dLbl>
            <c:dLbl>
              <c:idx val="1"/>
              <c:layout>
                <c:manualLayout>
                  <c:x val="-4.4163289766297152E-2"/>
                  <c:y val="4.9415331219009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FC-4C41-9D33-91F105B84CB5}"/>
                </c:ext>
              </c:extLst>
            </c:dLbl>
            <c:dLbl>
              <c:idx val="2"/>
              <c:layout>
                <c:manualLayout>
                  <c:x val="-4.721391596790564E-2"/>
                  <c:y val="6.588710829201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FC-4C41-9D33-91F105B84CB5}"/>
                </c:ext>
              </c:extLst>
            </c:dLbl>
            <c:dLbl>
              <c:idx val="3"/>
              <c:layout>
                <c:manualLayout>
                  <c:x val="-3.8788482961352524E-2"/>
                  <c:y val="6.6524886593401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FC-4C41-9D33-91F105B84CB5}"/>
                </c:ext>
              </c:extLst>
            </c:dLbl>
            <c:dLbl>
              <c:idx val="4"/>
              <c:layout>
                <c:manualLayout>
                  <c:x val="-4.0355685526466928E-2"/>
                  <c:y val="7.2917631066929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FC-4C41-9D33-91F105B84C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1.175</c:v>
                </c:pt>
                <c:pt idx="1">
                  <c:v>0.97014925373134331</c:v>
                </c:pt>
                <c:pt idx="2">
                  <c:v>1.2030769230769232</c:v>
                </c:pt>
                <c:pt idx="3">
                  <c:v>1.1176470588235294</c:v>
                </c:pt>
                <c:pt idx="4">
                  <c:v>1.0709382151029747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AFC-4C41-9D33-91F105B84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780224"/>
        <c:axId val="276778656"/>
      </c:lineChart>
      <c:catAx>
        <c:axId val="27677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6779048"/>
        <c:crosses val="autoZero"/>
        <c:auto val="1"/>
        <c:lblAlgn val="ctr"/>
        <c:lblOffset val="100"/>
        <c:noMultiLvlLbl val="0"/>
      </c:catAx>
      <c:valAx>
        <c:axId val="276779048"/>
        <c:scaling>
          <c:orientation val="minMax"/>
          <c:max val="38"/>
          <c:min val="15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spPr>
          <a:solidFill>
            <a:schemeClr val="accent1"/>
          </a:solidFill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276779440"/>
        <c:crosses val="autoZero"/>
        <c:crossBetween val="between"/>
        <c:majorUnit val="9"/>
      </c:valAx>
      <c:valAx>
        <c:axId val="276778656"/>
        <c:scaling>
          <c:orientation val="minMax"/>
          <c:max val="1.7"/>
          <c:min val="0.8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"/>
            </a:pPr>
            <a:endParaRPr lang="ru-RU"/>
          </a:p>
        </c:txPr>
        <c:crossAx val="276780224"/>
        <c:crosses val="max"/>
        <c:crossBetween val="between"/>
      </c:valAx>
      <c:catAx>
        <c:axId val="276780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677865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7779004825405194"/>
          <c:w val="0.99754744209538926"/>
          <c:h val="0.10591426501320336"/>
        </c:manualLayout>
      </c:layout>
      <c:overlay val="0"/>
      <c:txPr>
        <a:bodyPr/>
        <a:lstStyle/>
        <a:p>
          <a:pPr>
            <a:defRPr sz="1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364535636408502E-2"/>
          <c:y val="5.0368871405957555E-2"/>
          <c:w val="0.91442908454285765"/>
          <c:h val="0.65112841178033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FFC000"/>
            </a:solidFill>
            <a:ln w="50800">
              <a:solidFill>
                <a:srgbClr val="FFC000"/>
              </a:solidFill>
            </a:ln>
          </c:spPr>
          <c:invertIfNegative val="0"/>
          <c:cat>
            <c:strRef>
              <c:f>Лист2!$A$2:$A$16</c:f>
              <c:strCache>
                <c:ptCount val="15"/>
                <c:pt idx="0">
                  <c:v>город Дербент</c:v>
                </c:pt>
                <c:pt idx="1">
                  <c:v>Кумторкалинский район</c:v>
                </c:pt>
                <c:pt idx="2">
                  <c:v>Гунибский район</c:v>
                </c:pt>
                <c:pt idx="3">
                  <c:v>Шамильский район</c:v>
                </c:pt>
                <c:pt idx="4">
                  <c:v>город Махачкала</c:v>
                </c:pt>
                <c:pt idx="5">
                  <c:v>Унцукульский район</c:v>
                </c:pt>
                <c:pt idx="6">
                  <c:v>город Южно-Сухокумск</c:v>
                </c:pt>
                <c:pt idx="7">
                  <c:v>город Кизляр</c:v>
                </c:pt>
                <c:pt idx="8">
                  <c:v>Бежтинский участок</c:v>
                </c:pt>
                <c:pt idx="9">
                  <c:v>город Каспийск</c:v>
                </c:pt>
                <c:pt idx="10">
                  <c:v>город Кизилюрт</c:v>
                </c:pt>
                <c:pt idx="11">
                  <c:v>город Хасавюрт</c:v>
                </c:pt>
                <c:pt idx="12">
                  <c:v>Буйнакский район</c:v>
                </c:pt>
                <c:pt idx="13">
                  <c:v>Лакский район</c:v>
                </c:pt>
                <c:pt idx="14">
                  <c:v>Кизлярский район</c:v>
                </c:pt>
              </c:strCache>
            </c:strRef>
          </c:cat>
          <c:val>
            <c:numRef>
              <c:f>Лист2!$B$2:$B$16</c:f>
              <c:numCache>
                <c:formatCode>0.0</c:formatCode>
                <c:ptCount val="15"/>
                <c:pt idx="0">
                  <c:v>4151.7</c:v>
                </c:pt>
                <c:pt idx="1">
                  <c:v>13371.4</c:v>
                </c:pt>
                <c:pt idx="2">
                  <c:v>4115.3999999999996</c:v>
                </c:pt>
                <c:pt idx="3">
                  <c:v>14001.8</c:v>
                </c:pt>
                <c:pt idx="4">
                  <c:v>6372.3</c:v>
                </c:pt>
                <c:pt idx="5">
                  <c:v>5398</c:v>
                </c:pt>
                <c:pt idx="6">
                  <c:v>23510</c:v>
                </c:pt>
                <c:pt idx="7">
                  <c:v>4072.5</c:v>
                </c:pt>
                <c:pt idx="8">
                  <c:v>3406</c:v>
                </c:pt>
                <c:pt idx="9">
                  <c:v>5577.3</c:v>
                </c:pt>
                <c:pt idx="10">
                  <c:v>2237.3000000000002</c:v>
                </c:pt>
                <c:pt idx="11">
                  <c:v>1045.7</c:v>
                </c:pt>
                <c:pt idx="12">
                  <c:v>7495.1</c:v>
                </c:pt>
                <c:pt idx="13">
                  <c:v>2600</c:v>
                </c:pt>
                <c:pt idx="14">
                  <c:v>4057.3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1A7-4BE4-84C0-079FEAFE29D3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2020 г.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1"/>
              <c:layout>
                <c:manualLayout>
                  <c:x val="3.9782547135531303E-3"/>
                  <c:y val="-6.0263660633024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A7-4BE4-84C0-079FEAFE29D3}"/>
                </c:ext>
              </c:extLst>
            </c:dLbl>
            <c:dLbl>
              <c:idx val="2"/>
              <c:layout>
                <c:manualLayout>
                  <c:x val="3.4676598172467053E-3"/>
                  <c:y val="9.039549094953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A7-4BE4-84C0-079FEAFE29D3}"/>
                </c:ext>
              </c:extLst>
            </c:dLbl>
            <c:dLbl>
              <c:idx val="3"/>
              <c:layout>
                <c:manualLayout>
                  <c:x val="6.9354139575205894E-3"/>
                  <c:y val="-3.013183031651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A7-4BE4-84C0-079FEAFE29D3}"/>
                </c:ext>
              </c:extLst>
            </c:dLbl>
            <c:dLbl>
              <c:idx val="4"/>
              <c:layout>
                <c:manualLayout>
                  <c:x val="0"/>
                  <c:y val="-1.561291664760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A7-4BE4-84C0-079FEAFE29D3}"/>
                </c:ext>
              </c:extLst>
            </c:dLbl>
            <c:dLbl>
              <c:idx val="5"/>
              <c:layout>
                <c:manualLayout>
                  <c:x val="-4.9323492479992331E-3"/>
                  <c:y val="-2.1017051346146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A7-4BE4-84C0-079FEAFE29D3}"/>
                </c:ext>
              </c:extLst>
            </c:dLbl>
            <c:dLbl>
              <c:idx val="6"/>
              <c:layout>
                <c:manualLayout>
                  <c:x val="1.3566868638527343E-3"/>
                  <c:y val="-3.112399275897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A7-4BE4-84C0-079FEAFE29D3}"/>
                </c:ext>
              </c:extLst>
            </c:dLbl>
            <c:dLbl>
              <c:idx val="7"/>
              <c:layout>
                <c:manualLayout>
                  <c:x val="1.733888542298719E-3"/>
                  <c:y val="-1.427782533966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A7-4BE4-84C0-079FEAFE29D3}"/>
                </c:ext>
              </c:extLst>
            </c:dLbl>
            <c:dLbl>
              <c:idx val="8"/>
              <c:layout>
                <c:manualLayout>
                  <c:x val="1.733888542298719E-3"/>
                  <c:y val="4.6911998884655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A7-4BE4-84C0-079FEAFE29D3}"/>
                </c:ext>
              </c:extLst>
            </c:dLbl>
            <c:dLbl>
              <c:idx val="9"/>
              <c:layout>
                <c:manualLayout>
                  <c:x val="3.0903617546768308E-3"/>
                  <c:y val="-4.3486453574875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A7-4BE4-84C0-079FEAFE29D3}"/>
                </c:ext>
              </c:extLst>
            </c:dLbl>
            <c:dLbl>
              <c:idx val="10"/>
              <c:layout>
                <c:manualLayout>
                  <c:x val="-3.6623067522412039E-3"/>
                  <c:y val="-1.126481589191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A7-4BE4-84C0-079FEAFE29D3}"/>
                </c:ext>
              </c:extLst>
            </c:dLbl>
            <c:dLbl>
              <c:idx val="11"/>
              <c:layout>
                <c:manualLayout>
                  <c:x val="-1.3260849045177102E-3"/>
                  <c:y val="9.039549094953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A7-4BE4-84C0-079FEAFE29D3}"/>
                </c:ext>
              </c:extLst>
            </c:dLbl>
            <c:dLbl>
              <c:idx val="12"/>
              <c:layout>
                <c:manualLayout>
                  <c:x val="0"/>
                  <c:y val="1.2052732126604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A7-4BE4-84C0-079FEAFE29D3}"/>
                </c:ext>
              </c:extLst>
            </c:dLbl>
            <c:dLbl>
              <c:idx val="13"/>
              <c:layout>
                <c:manualLayout>
                  <c:x val="0"/>
                  <c:y val="1.2052732126604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A7-4BE4-84C0-079FEAFE29D3}"/>
                </c:ext>
              </c:extLst>
            </c:dLbl>
            <c:dLbl>
              <c:idx val="14"/>
              <c:layout>
                <c:manualLayout>
                  <c:x val="-6.0239033269807629E-4"/>
                  <c:y val="-5.6837366654249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A7-4BE4-84C0-079FEAFE29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Лист2!$A$2:$A$16</c:f>
              <c:strCache>
                <c:ptCount val="15"/>
                <c:pt idx="0">
                  <c:v>город Дербент</c:v>
                </c:pt>
                <c:pt idx="1">
                  <c:v>Кумторкалинский район</c:v>
                </c:pt>
                <c:pt idx="2">
                  <c:v>Гунибский район</c:v>
                </c:pt>
                <c:pt idx="3">
                  <c:v>Шамильский район</c:v>
                </c:pt>
                <c:pt idx="4">
                  <c:v>город Махачкала</c:v>
                </c:pt>
                <c:pt idx="5">
                  <c:v>Унцукульский район</c:v>
                </c:pt>
                <c:pt idx="6">
                  <c:v>город Южно-Сухокумск</c:v>
                </c:pt>
                <c:pt idx="7">
                  <c:v>город Кизляр</c:v>
                </c:pt>
                <c:pt idx="8">
                  <c:v>Бежтинский участок</c:v>
                </c:pt>
                <c:pt idx="9">
                  <c:v>город Каспийск</c:v>
                </c:pt>
                <c:pt idx="10">
                  <c:v>город Кизилюрт</c:v>
                </c:pt>
                <c:pt idx="11">
                  <c:v>город Хасавюрт</c:v>
                </c:pt>
                <c:pt idx="12">
                  <c:v>Буйнакский район</c:v>
                </c:pt>
                <c:pt idx="13">
                  <c:v>Лакский район</c:v>
                </c:pt>
                <c:pt idx="14">
                  <c:v>Кизлярский район</c:v>
                </c:pt>
              </c:strCache>
            </c:strRef>
          </c:cat>
          <c:val>
            <c:numRef>
              <c:f>Лист2!$C$2:$C$16</c:f>
              <c:numCache>
                <c:formatCode>General</c:formatCode>
                <c:ptCount val="15"/>
                <c:pt idx="0" formatCode="0.0">
                  <c:v>60922.3</c:v>
                </c:pt>
                <c:pt idx="1">
                  <c:v>12247.5</c:v>
                </c:pt>
                <c:pt idx="2" formatCode="0.0">
                  <c:v>12095.1</c:v>
                </c:pt>
                <c:pt idx="3" formatCode="0.0">
                  <c:v>11040.4</c:v>
                </c:pt>
                <c:pt idx="4" formatCode="0.0">
                  <c:v>7227.2</c:v>
                </c:pt>
                <c:pt idx="5" formatCode="0.0">
                  <c:v>6683</c:v>
                </c:pt>
                <c:pt idx="6" formatCode="0.0">
                  <c:v>6573.2</c:v>
                </c:pt>
                <c:pt idx="7" formatCode="0.0">
                  <c:v>5187.8999999999996</c:v>
                </c:pt>
                <c:pt idx="8" formatCode="0.0">
                  <c:v>4773.8</c:v>
                </c:pt>
                <c:pt idx="9" formatCode="0.0">
                  <c:v>4155.8</c:v>
                </c:pt>
                <c:pt idx="10" formatCode="0.0">
                  <c:v>3622.5</c:v>
                </c:pt>
                <c:pt idx="11" formatCode="0.0">
                  <c:v>2949.2</c:v>
                </c:pt>
                <c:pt idx="12" formatCode="0.0">
                  <c:v>2791.2</c:v>
                </c:pt>
                <c:pt idx="13" formatCode="0.0">
                  <c:v>2616.8000000000002</c:v>
                </c:pt>
                <c:pt idx="14" formatCode="0.0">
                  <c:v>2563.6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A7-4BE4-84C0-079FEAFE2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849320"/>
        <c:axId val="149849712"/>
      </c:barChart>
      <c:catAx>
        <c:axId val="14984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849712"/>
        <c:crosses val="autoZero"/>
        <c:auto val="1"/>
        <c:lblAlgn val="ctr"/>
        <c:lblOffset val="100"/>
        <c:noMultiLvlLbl val="0"/>
      </c:catAx>
      <c:valAx>
        <c:axId val="149849712"/>
        <c:scaling>
          <c:logBase val="10"/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9849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482083474367522"/>
          <c:y val="1.8271665892034693E-3"/>
          <c:w val="0.3258940819254818"/>
          <c:h val="4.48367183203284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12740490506858E-2"/>
          <c:y val="4.5117740508722706E-2"/>
          <c:w val="0.96767764949684165"/>
          <c:h val="0.63255211534997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руб.</c:v>
                </c:pt>
              </c:strCache>
            </c:strRef>
          </c:tx>
          <c:spPr>
            <a:solidFill>
              <a:srgbClr val="9DBFBE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CC-4691-BE57-8FD921745CA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CC-4691-BE57-8FD921745CA1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C-4691-BE57-8FD921745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113.4</c:v>
                </c:pt>
                <c:pt idx="1">
                  <c:v>123.1</c:v>
                </c:pt>
                <c:pt idx="2" formatCode="General">
                  <c:v>124.4</c:v>
                </c:pt>
                <c:pt idx="3" formatCode="General">
                  <c:v>133.30000000000001</c:v>
                </c:pt>
                <c:pt idx="4" formatCode="General">
                  <c:v>141.5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C-4691-BE57-8FD921745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755160"/>
        <c:axId val="24175751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>
              <a:solidFill>
                <a:srgbClr val="DB8631"/>
              </a:solidFill>
            </a:ln>
          </c:spPr>
          <c:marker>
            <c:symbol val="square"/>
            <c:size val="9"/>
            <c:spPr>
              <a:solidFill>
                <a:srgbClr val="DB8631"/>
              </a:solidFill>
              <a:ln>
                <a:noFill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3-16CC-4691-BE57-8FD921745C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16CC-4691-BE57-8FD921745C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16CC-4691-BE57-8FD921745C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16CC-4691-BE57-8FD921745CA1}"/>
              </c:ext>
            </c:extLst>
          </c:dPt>
          <c:dLbls>
            <c:dLbl>
              <c:idx val="0"/>
              <c:layout>
                <c:manualLayout>
                  <c:x val="-6.3318886600297511E-2"/>
                  <c:y val="-0.11475098036250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CC-4691-BE57-8FD921745CA1}"/>
                </c:ext>
              </c:extLst>
            </c:dLbl>
            <c:dLbl>
              <c:idx val="1"/>
              <c:layout>
                <c:manualLayout>
                  <c:x val="-6.4058847449037934E-2"/>
                  <c:y val="-0.12643593588411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84767789711145"/>
                      <c:h val="8.88602202572964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6CC-4691-BE57-8FD921745CA1}"/>
                </c:ext>
              </c:extLst>
            </c:dLbl>
            <c:dLbl>
              <c:idx val="2"/>
              <c:layout>
                <c:manualLayout>
                  <c:x val="-7.1403369678343931E-2"/>
                  <c:y val="-0.1334639513930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77760204665457"/>
                      <c:h val="8.17728769669776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6CC-4691-BE57-8FD921745CA1}"/>
                </c:ext>
              </c:extLst>
            </c:dLbl>
            <c:dLbl>
              <c:idx val="3"/>
              <c:layout>
                <c:manualLayout>
                  <c:x val="-4.9347707025608367E-2"/>
                  <c:y val="-8.131080673575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CC-4691-BE57-8FD921745CA1}"/>
                </c:ext>
              </c:extLst>
            </c:dLbl>
            <c:dLbl>
              <c:idx val="4"/>
              <c:layout>
                <c:manualLayout>
                  <c:x val="-5.6227148142699281E-2"/>
                  <c:y val="-9.6029575480642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CC-4691-BE57-8FD921745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1.0449999999999999</c:v>
                </c:pt>
                <c:pt idx="1">
                  <c:v>1.0509999999999999</c:v>
                </c:pt>
                <c:pt idx="2">
                  <c:v>1.0109999999999999</c:v>
                </c:pt>
                <c:pt idx="3">
                  <c:v>1.0069999999999999</c:v>
                </c:pt>
                <c:pt idx="4">
                  <c:v>1.014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6CC-4691-BE57-8FD921745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214920"/>
        <c:axId val="242748312"/>
      </c:lineChart>
      <c:catAx>
        <c:axId val="241755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1757512"/>
        <c:crosses val="autoZero"/>
        <c:auto val="1"/>
        <c:lblAlgn val="ctr"/>
        <c:lblOffset val="100"/>
        <c:noMultiLvlLbl val="0"/>
      </c:catAx>
      <c:valAx>
        <c:axId val="241757512"/>
        <c:scaling>
          <c:orientation val="minMax"/>
          <c:max val="145"/>
          <c:min val="50"/>
        </c:scaling>
        <c:delete val="0"/>
        <c:axPos val="l"/>
        <c:majorGridlines/>
        <c:numFmt formatCode="0%" sourceLinked="0"/>
        <c:majorTickMark val="out"/>
        <c:minorTickMark val="none"/>
        <c:tickLblPos val="none"/>
        <c:crossAx val="241755160"/>
        <c:crosses val="autoZero"/>
        <c:crossBetween val="between"/>
        <c:majorUnit val="35"/>
      </c:valAx>
      <c:valAx>
        <c:axId val="242748312"/>
        <c:scaling>
          <c:orientation val="minMax"/>
          <c:max val="1.4"/>
          <c:min val="0.95000000000000007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"/>
            </a:pPr>
            <a:endParaRPr lang="ru-RU"/>
          </a:p>
        </c:txPr>
        <c:crossAx val="238214920"/>
        <c:crosses val="max"/>
        <c:crossBetween val="between"/>
      </c:valAx>
      <c:catAx>
        <c:axId val="238214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7483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6933400461483169E-2"/>
          <c:y val="0.90761071793114401"/>
          <c:w val="0.89999986281713251"/>
          <c:h val="9.2389282068855938E-2"/>
        </c:manualLayout>
      </c:layout>
      <c:overlay val="0"/>
      <c:txPr>
        <a:bodyPr/>
        <a:lstStyle/>
        <a:p>
          <a:pPr>
            <a:defRPr sz="11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46883202099739E-2"/>
          <c:y val="0.16533746942765762"/>
          <c:w val="0.90891978346456692"/>
          <c:h val="0.50330801096472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Кизлярский район</c:v>
                </c:pt>
                <c:pt idx="1">
                  <c:v>Цумадинский район</c:v>
                </c:pt>
                <c:pt idx="2">
                  <c:v>Табасаранский район</c:v>
                </c:pt>
                <c:pt idx="3">
                  <c:v>Кайтагский район</c:v>
                </c:pt>
                <c:pt idx="4">
                  <c:v>Кулинский район</c:v>
                </c:pt>
                <c:pt idx="5">
                  <c:v>Казбековский район</c:v>
                </c:pt>
                <c:pt idx="6">
                  <c:v>Ахтынский район</c:v>
                </c:pt>
                <c:pt idx="7">
                  <c:v>Сулейман-Стальский район</c:v>
                </c:pt>
                <c:pt idx="8">
                  <c:v>Рутульский район</c:v>
                </c:pt>
                <c:pt idx="9">
                  <c:v>город Махачкала</c:v>
                </c:pt>
                <c:pt idx="11">
                  <c:v>Ботлихский район</c:v>
                </c:pt>
                <c:pt idx="12">
                  <c:v>Ахвахский район</c:v>
                </c:pt>
                <c:pt idx="13">
                  <c:v>Магарамкентский район</c:v>
                </c:pt>
                <c:pt idx="14">
                  <c:v>Каякентский район</c:v>
                </c:pt>
                <c:pt idx="15">
                  <c:v>Бабаюртовский район</c:v>
                </c:pt>
                <c:pt idx="16">
                  <c:v>Кумторкалинский район</c:v>
                </c:pt>
                <c:pt idx="17">
                  <c:v>Агульский район</c:v>
                </c:pt>
                <c:pt idx="18">
                  <c:v>Ногайский район</c:v>
                </c:pt>
                <c:pt idx="19">
                  <c:v>Курахский район</c:v>
                </c:pt>
                <c:pt idx="20">
                  <c:v>Дербенский район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97.2</c:v>
                </c:pt>
                <c:pt idx="7">
                  <c:v>96</c:v>
                </c:pt>
                <c:pt idx="8">
                  <c:v>94.1</c:v>
                </c:pt>
                <c:pt idx="9">
                  <c:v>78</c:v>
                </c:pt>
                <c:pt idx="11">
                  <c:v>96.9</c:v>
                </c:pt>
                <c:pt idx="12">
                  <c:v>100</c:v>
                </c:pt>
                <c:pt idx="13">
                  <c:v>100</c:v>
                </c:pt>
                <c:pt idx="14">
                  <c:v>84.6</c:v>
                </c:pt>
                <c:pt idx="15">
                  <c:v>90</c:v>
                </c:pt>
                <c:pt idx="16">
                  <c:v>100</c:v>
                </c:pt>
                <c:pt idx="17">
                  <c:v>85</c:v>
                </c:pt>
                <c:pt idx="18">
                  <c:v>85.7</c:v>
                </c:pt>
                <c:pt idx="19">
                  <c:v>86.7</c:v>
                </c:pt>
                <c:pt idx="20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2-48D4-B621-937E25DF73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Лист1!$A$2:$A$22</c:f>
              <c:strCache>
                <c:ptCount val="21"/>
                <c:pt idx="0">
                  <c:v>Кизлярский район</c:v>
                </c:pt>
                <c:pt idx="1">
                  <c:v>Цумадинский район</c:v>
                </c:pt>
                <c:pt idx="2">
                  <c:v>Табасаранский район</c:v>
                </c:pt>
                <c:pt idx="3">
                  <c:v>Кайтагский район</c:v>
                </c:pt>
                <c:pt idx="4">
                  <c:v>Кулинский район</c:v>
                </c:pt>
                <c:pt idx="5">
                  <c:v>Казбековский район</c:v>
                </c:pt>
                <c:pt idx="6">
                  <c:v>Ахтынский район</c:v>
                </c:pt>
                <c:pt idx="7">
                  <c:v>Сулейман-Стальский район</c:v>
                </c:pt>
                <c:pt idx="8">
                  <c:v>Рутульский район</c:v>
                </c:pt>
                <c:pt idx="9">
                  <c:v>город Махачкала</c:v>
                </c:pt>
                <c:pt idx="11">
                  <c:v>Ботлихский район</c:v>
                </c:pt>
                <c:pt idx="12">
                  <c:v>Ахвахский район</c:v>
                </c:pt>
                <c:pt idx="13">
                  <c:v>Магарамкентский район</c:v>
                </c:pt>
                <c:pt idx="14">
                  <c:v>Каякентский район</c:v>
                </c:pt>
                <c:pt idx="15">
                  <c:v>Бабаюртовский район</c:v>
                </c:pt>
                <c:pt idx="16">
                  <c:v>Кумторкалинский район</c:v>
                </c:pt>
                <c:pt idx="17">
                  <c:v>Агульский район</c:v>
                </c:pt>
                <c:pt idx="18">
                  <c:v>Ногайский район</c:v>
                </c:pt>
                <c:pt idx="19">
                  <c:v>Курахский район</c:v>
                </c:pt>
                <c:pt idx="20">
                  <c:v>Дербенский район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1">
                  <c:v>94.1</c:v>
                </c:pt>
                <c:pt idx="12">
                  <c:v>92.3</c:v>
                </c:pt>
                <c:pt idx="13">
                  <c:v>91.7</c:v>
                </c:pt>
                <c:pt idx="14">
                  <c:v>90.9</c:v>
                </c:pt>
                <c:pt idx="15">
                  <c:v>88.9</c:v>
                </c:pt>
                <c:pt idx="16">
                  <c:v>80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02-48D4-B621-937E25DF7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5984320"/>
        <c:axId val="572614512"/>
      </c:barChart>
      <c:catAx>
        <c:axId val="48598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2614512"/>
        <c:crosses val="autoZero"/>
        <c:auto val="1"/>
        <c:lblAlgn val="ctr"/>
        <c:lblOffset val="100"/>
        <c:noMultiLvlLbl val="0"/>
      </c:catAx>
      <c:valAx>
        <c:axId val="572614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598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90623378381432"/>
          <c:y val="6.3040752870264005E-2"/>
          <c:w val="0.19203269183042662"/>
          <c:h val="4.8458121651425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314619974110162E-2"/>
          <c:y val="3.1835181892586009E-2"/>
          <c:w val="0.89659714043779137"/>
          <c:h val="0.70384805125165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Лист5!$B$2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0F6FC6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Лист5!$A$3:$A$22</c:f>
              <c:strCache>
                <c:ptCount val="20"/>
                <c:pt idx="0">
                  <c:v>Ногайский район</c:v>
                </c:pt>
                <c:pt idx="1">
                  <c:v>город Кизляр</c:v>
                </c:pt>
                <c:pt idx="2">
                  <c:v>город Каспийск</c:v>
                </c:pt>
                <c:pt idx="3">
                  <c:v>город Дербент</c:v>
                </c:pt>
                <c:pt idx="4">
                  <c:v>город Буйнакск</c:v>
                </c:pt>
                <c:pt idx="5">
                  <c:v>город Избербаш</c:v>
                </c:pt>
                <c:pt idx="6">
                  <c:v>город Южно-Сухокумск</c:v>
                </c:pt>
                <c:pt idx="7">
                  <c:v>Унцукульский район</c:v>
                </c:pt>
                <c:pt idx="8">
                  <c:v>город Кизилюрт</c:v>
                </c:pt>
                <c:pt idx="9">
                  <c:v>…</c:v>
                </c:pt>
                <c:pt idx="10">
                  <c:v>Шамильский район</c:v>
                </c:pt>
                <c:pt idx="11">
                  <c:v>Цунтинский район</c:v>
                </c:pt>
                <c:pt idx="12">
                  <c:v>Кайтагский район</c:v>
                </c:pt>
                <c:pt idx="13">
                  <c:v>Тарумовский район</c:v>
                </c:pt>
                <c:pt idx="14">
                  <c:v>Рутульский район</c:v>
                </c:pt>
                <c:pt idx="15">
                  <c:v>Дахадаевский район</c:v>
                </c:pt>
                <c:pt idx="16">
                  <c:v>Кизлярский район</c:v>
                </c:pt>
                <c:pt idx="17">
                  <c:v>Акушинский район</c:v>
                </c:pt>
                <c:pt idx="18">
                  <c:v>Кизилюртовский район</c:v>
                </c:pt>
                <c:pt idx="19">
                  <c:v>Хасавюртовский район</c:v>
                </c:pt>
              </c:strCache>
            </c:strRef>
          </c:cat>
          <c:val>
            <c:numRef>
              <c:f>Лист5!$B$3:$B$22</c:f>
              <c:numCache>
                <c:formatCode>General</c:formatCode>
                <c:ptCount val="20"/>
                <c:pt idx="0">
                  <c:v>72.2</c:v>
                </c:pt>
                <c:pt idx="1">
                  <c:v>58.1</c:v>
                </c:pt>
                <c:pt idx="2">
                  <c:v>66.5</c:v>
                </c:pt>
                <c:pt idx="3">
                  <c:v>37.5</c:v>
                </c:pt>
                <c:pt idx="4">
                  <c:v>53.9</c:v>
                </c:pt>
                <c:pt idx="5">
                  <c:v>50.1</c:v>
                </c:pt>
                <c:pt idx="6">
                  <c:v>56.3</c:v>
                </c:pt>
                <c:pt idx="7">
                  <c:v>50.4</c:v>
                </c:pt>
                <c:pt idx="8">
                  <c:v>40.6</c:v>
                </c:pt>
                <c:pt idx="10">
                  <c:v>19.600000000000001</c:v>
                </c:pt>
                <c:pt idx="11">
                  <c:v>15.4</c:v>
                </c:pt>
                <c:pt idx="12">
                  <c:v>17.3</c:v>
                </c:pt>
                <c:pt idx="13">
                  <c:v>15.3</c:v>
                </c:pt>
                <c:pt idx="14">
                  <c:v>13.2</c:v>
                </c:pt>
                <c:pt idx="15">
                  <c:v>12.4</c:v>
                </c:pt>
                <c:pt idx="16">
                  <c:v>13.2</c:v>
                </c:pt>
                <c:pt idx="17">
                  <c:v>11.9</c:v>
                </c:pt>
                <c:pt idx="18">
                  <c:v>11.9</c:v>
                </c:pt>
                <c:pt idx="19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6-4C57-8BF9-BAA8706F7D78}"/>
            </c:ext>
          </c:extLst>
        </c:ser>
        <c:ser>
          <c:idx val="1"/>
          <c:order val="1"/>
          <c:tx>
            <c:strRef>
              <c:f>Лист5!$C$2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Лист5!$A$3:$A$22</c:f>
              <c:strCache>
                <c:ptCount val="20"/>
                <c:pt idx="0">
                  <c:v>Ногайский район</c:v>
                </c:pt>
                <c:pt idx="1">
                  <c:v>город Кизляр</c:v>
                </c:pt>
                <c:pt idx="2">
                  <c:v>город Каспийск</c:v>
                </c:pt>
                <c:pt idx="3">
                  <c:v>город Дербент</c:v>
                </c:pt>
                <c:pt idx="4">
                  <c:v>город Буйнакск</c:v>
                </c:pt>
                <c:pt idx="5">
                  <c:v>город Избербаш</c:v>
                </c:pt>
                <c:pt idx="6">
                  <c:v>город Южно-Сухокумск</c:v>
                </c:pt>
                <c:pt idx="7">
                  <c:v>Унцукульский район</c:v>
                </c:pt>
                <c:pt idx="8">
                  <c:v>город Кизилюрт</c:v>
                </c:pt>
                <c:pt idx="9">
                  <c:v>…</c:v>
                </c:pt>
                <c:pt idx="10">
                  <c:v>Шамильский район</c:v>
                </c:pt>
                <c:pt idx="11">
                  <c:v>Цунтинский район</c:v>
                </c:pt>
                <c:pt idx="12">
                  <c:v>Кайтагский район</c:v>
                </c:pt>
                <c:pt idx="13">
                  <c:v>Тарумовский район</c:v>
                </c:pt>
                <c:pt idx="14">
                  <c:v>Рутульский район</c:v>
                </c:pt>
                <c:pt idx="15">
                  <c:v>Дахадаевский район</c:v>
                </c:pt>
                <c:pt idx="16">
                  <c:v>Кизлярский район</c:v>
                </c:pt>
                <c:pt idx="17">
                  <c:v>Акушинский район</c:v>
                </c:pt>
                <c:pt idx="18">
                  <c:v>Кизилюртовский район</c:v>
                </c:pt>
                <c:pt idx="19">
                  <c:v>Хасавюртовский район</c:v>
                </c:pt>
              </c:strCache>
            </c:strRef>
          </c:cat>
          <c:val>
            <c:numRef>
              <c:f>Лист5!$C$3:$C$22</c:f>
              <c:numCache>
                <c:formatCode>General</c:formatCode>
                <c:ptCount val="20"/>
                <c:pt idx="0">
                  <c:v>75.2</c:v>
                </c:pt>
                <c:pt idx="1">
                  <c:v>64.8</c:v>
                </c:pt>
                <c:pt idx="2">
                  <c:v>64.2</c:v>
                </c:pt>
                <c:pt idx="3">
                  <c:v>60</c:v>
                </c:pt>
                <c:pt idx="4">
                  <c:v>56.7</c:v>
                </c:pt>
                <c:pt idx="5">
                  <c:v>54.8</c:v>
                </c:pt>
                <c:pt idx="6">
                  <c:v>51.6</c:v>
                </c:pt>
                <c:pt idx="7">
                  <c:v>50.4</c:v>
                </c:pt>
                <c:pt idx="8">
                  <c:v>48.7</c:v>
                </c:pt>
                <c:pt idx="10">
                  <c:v>18.2</c:v>
                </c:pt>
                <c:pt idx="11">
                  <c:v>17.5</c:v>
                </c:pt>
                <c:pt idx="12">
                  <c:v>17.399999999999999</c:v>
                </c:pt>
                <c:pt idx="13">
                  <c:v>16.399999999999999</c:v>
                </c:pt>
                <c:pt idx="14">
                  <c:v>13.2</c:v>
                </c:pt>
                <c:pt idx="15">
                  <c:v>13.2</c:v>
                </c:pt>
                <c:pt idx="16">
                  <c:v>12.9</c:v>
                </c:pt>
                <c:pt idx="17">
                  <c:v>11.3</c:v>
                </c:pt>
                <c:pt idx="18">
                  <c:v>11.2</c:v>
                </c:pt>
                <c:pt idx="19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C6-4C57-8BF9-BAA8706F7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274457336"/>
        <c:axId val="274457728"/>
      </c:barChart>
      <c:lineChart>
        <c:grouping val="standard"/>
        <c:varyColors val="0"/>
        <c:ser>
          <c:idx val="2"/>
          <c:order val="2"/>
          <c:tx>
            <c:strRef>
              <c:f>Лист5!$D$2</c:f>
              <c:strCache>
                <c:ptCount val="1"/>
                <c:pt idx="0">
                  <c:v>среднее по республике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Лист5!$A$3:$A$22</c:f>
              <c:strCache>
                <c:ptCount val="20"/>
                <c:pt idx="0">
                  <c:v>Ногайский район</c:v>
                </c:pt>
                <c:pt idx="1">
                  <c:v>город Кизляр</c:v>
                </c:pt>
                <c:pt idx="2">
                  <c:v>город Каспийск</c:v>
                </c:pt>
                <c:pt idx="3">
                  <c:v>город Дербент</c:v>
                </c:pt>
                <c:pt idx="4">
                  <c:v>город Буйнакск</c:v>
                </c:pt>
                <c:pt idx="5">
                  <c:v>город Избербаш</c:v>
                </c:pt>
                <c:pt idx="6">
                  <c:v>город Южно-Сухокумск</c:v>
                </c:pt>
                <c:pt idx="7">
                  <c:v>Унцукульский район</c:v>
                </c:pt>
                <c:pt idx="8">
                  <c:v>город Кизилюрт</c:v>
                </c:pt>
                <c:pt idx="9">
                  <c:v>…</c:v>
                </c:pt>
                <c:pt idx="10">
                  <c:v>Шамильский район</c:v>
                </c:pt>
                <c:pt idx="11">
                  <c:v>Цунтинский район</c:v>
                </c:pt>
                <c:pt idx="12">
                  <c:v>Кайтагский район</c:v>
                </c:pt>
                <c:pt idx="13">
                  <c:v>Тарумовский район</c:v>
                </c:pt>
                <c:pt idx="14">
                  <c:v>Рутульский район</c:v>
                </c:pt>
                <c:pt idx="15">
                  <c:v>Дахадаевский район</c:v>
                </c:pt>
                <c:pt idx="16">
                  <c:v>Кизлярский район</c:v>
                </c:pt>
                <c:pt idx="17">
                  <c:v>Акушинский район</c:v>
                </c:pt>
                <c:pt idx="18">
                  <c:v>Кизилюртовский район</c:v>
                </c:pt>
                <c:pt idx="19">
                  <c:v>Хасавюртовский район</c:v>
                </c:pt>
              </c:strCache>
            </c:strRef>
          </c:cat>
          <c:val>
            <c:numRef>
              <c:f>Лист5!$D$3:$D$22</c:f>
              <c:numCache>
                <c:formatCode>General</c:formatCode>
                <c:ptCount val="20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  <c:pt idx="13">
                  <c:v>32</c:v>
                </c:pt>
                <c:pt idx="14">
                  <c:v>32</c:v>
                </c:pt>
                <c:pt idx="15">
                  <c:v>32</c:v>
                </c:pt>
                <c:pt idx="16">
                  <c:v>32</c:v>
                </c:pt>
                <c:pt idx="17">
                  <c:v>32</c:v>
                </c:pt>
                <c:pt idx="18">
                  <c:v>32</c:v>
                </c:pt>
                <c:pt idx="19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C6-4C57-8BF9-BAA8706F7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457336"/>
        <c:axId val="274457728"/>
      </c:lineChart>
      <c:catAx>
        <c:axId val="27445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4457728"/>
        <c:crosses val="autoZero"/>
        <c:auto val="1"/>
        <c:lblAlgn val="ctr"/>
        <c:lblOffset val="100"/>
        <c:noMultiLvlLbl val="0"/>
      </c:catAx>
      <c:valAx>
        <c:axId val="27445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4457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304032155854501"/>
          <c:y val="2.0109790432641987E-2"/>
          <c:w val="0.59346096768120882"/>
          <c:h val="0.1340620231960580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1750" h="57150"/>
              <a:bevelB w="31750" h="57150"/>
            </a:sp3d>
          </c:spPr>
          <c:invertIfNegative val="0"/>
          <c:cat>
            <c:strRef>
              <c:f>Лист1!$A$2:$A$21</c:f>
              <c:strCache>
                <c:ptCount val="20"/>
                <c:pt idx="0">
                  <c:v>город Кизляр</c:v>
                </c:pt>
                <c:pt idx="1">
                  <c:v>город Каспийск</c:v>
                </c:pt>
                <c:pt idx="2">
                  <c:v>Сергокалинский район</c:v>
                </c:pt>
                <c:pt idx="3">
                  <c:v>город Южно-Сухокумск</c:v>
                </c:pt>
                <c:pt idx="4">
                  <c:v>город Кизилюрт</c:v>
                </c:pt>
                <c:pt idx="5">
                  <c:v>город Махачкала</c:v>
                </c:pt>
                <c:pt idx="6">
                  <c:v>Бабаюртовский район</c:v>
                </c:pt>
                <c:pt idx="7">
                  <c:v>Ботлихский район</c:v>
                </c:pt>
                <c:pt idx="8">
                  <c:v>Гунибский район</c:v>
                </c:pt>
                <c:pt idx="9">
                  <c:v>…</c:v>
                </c:pt>
                <c:pt idx="10">
                  <c:v>Кулинский район</c:v>
                </c:pt>
                <c:pt idx="11">
                  <c:v>Бежтинский участок</c:v>
                </c:pt>
                <c:pt idx="12">
                  <c:v>Левашинский район</c:v>
                </c:pt>
                <c:pt idx="13">
                  <c:v>Чародинский район</c:v>
                </c:pt>
                <c:pt idx="14">
                  <c:v>Ахвахский район</c:v>
                </c:pt>
                <c:pt idx="15">
                  <c:v>город Избербаш</c:v>
                </c:pt>
                <c:pt idx="16">
                  <c:v>Курахский район</c:v>
                </c:pt>
                <c:pt idx="17">
                  <c:v>Новолакский район</c:v>
                </c:pt>
                <c:pt idx="18">
                  <c:v>Унцукульский район</c:v>
                </c:pt>
                <c:pt idx="19">
                  <c:v>Цунтинский район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80.3</c:v>
                </c:pt>
                <c:pt idx="1">
                  <c:v>72</c:v>
                </c:pt>
                <c:pt idx="2">
                  <c:v>80.099999999999994</c:v>
                </c:pt>
                <c:pt idx="3">
                  <c:v>77.400000000000006</c:v>
                </c:pt>
                <c:pt idx="4">
                  <c:v>79.2</c:v>
                </c:pt>
                <c:pt idx="5">
                  <c:v>78.3</c:v>
                </c:pt>
                <c:pt idx="6">
                  <c:v>89.1</c:v>
                </c:pt>
                <c:pt idx="7">
                  <c:v>79</c:v>
                </c:pt>
                <c:pt idx="8">
                  <c:v>75.400000000000006</c:v>
                </c:pt>
                <c:pt idx="10">
                  <c:v>69.599999999999994</c:v>
                </c:pt>
                <c:pt idx="11">
                  <c:v>75.8</c:v>
                </c:pt>
                <c:pt idx="12">
                  <c:v>74</c:v>
                </c:pt>
                <c:pt idx="13">
                  <c:v>73</c:v>
                </c:pt>
                <c:pt idx="14">
                  <c:v>69.7</c:v>
                </c:pt>
                <c:pt idx="15">
                  <c:v>64.2</c:v>
                </c:pt>
                <c:pt idx="16">
                  <c:v>67.099999999999994</c:v>
                </c:pt>
                <c:pt idx="17">
                  <c:v>62.6</c:v>
                </c:pt>
                <c:pt idx="18">
                  <c:v>66.099999999999994</c:v>
                </c:pt>
                <c:pt idx="19">
                  <c:v>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C-4852-A9C9-4D65161781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1750" h="57150"/>
              <a:bevelB w="31750" h="57150"/>
            </a:sp3d>
          </c:spPr>
          <c:invertIfNegative val="0"/>
          <c:cat>
            <c:strRef>
              <c:f>Лист1!$A$2:$A$21</c:f>
              <c:strCache>
                <c:ptCount val="20"/>
                <c:pt idx="0">
                  <c:v>город Кизляр</c:v>
                </c:pt>
                <c:pt idx="1">
                  <c:v>город Каспийск</c:v>
                </c:pt>
                <c:pt idx="2">
                  <c:v>Сергокалинский район</c:v>
                </c:pt>
                <c:pt idx="3">
                  <c:v>город Южно-Сухокумск</c:v>
                </c:pt>
                <c:pt idx="4">
                  <c:v>город Кизилюрт</c:v>
                </c:pt>
                <c:pt idx="5">
                  <c:v>город Махачкала</c:v>
                </c:pt>
                <c:pt idx="6">
                  <c:v>Бабаюртовский район</c:v>
                </c:pt>
                <c:pt idx="7">
                  <c:v>Ботлихский район</c:v>
                </c:pt>
                <c:pt idx="8">
                  <c:v>Гунибский район</c:v>
                </c:pt>
                <c:pt idx="9">
                  <c:v>…</c:v>
                </c:pt>
                <c:pt idx="10">
                  <c:v>Кулинский район</c:v>
                </c:pt>
                <c:pt idx="11">
                  <c:v>Бежтинский участок</c:v>
                </c:pt>
                <c:pt idx="12">
                  <c:v>Левашинский район</c:v>
                </c:pt>
                <c:pt idx="13">
                  <c:v>Чародинский район</c:v>
                </c:pt>
                <c:pt idx="14">
                  <c:v>Ахвахский район</c:v>
                </c:pt>
                <c:pt idx="15">
                  <c:v>город Избербаш</c:v>
                </c:pt>
                <c:pt idx="16">
                  <c:v>Курахский район</c:v>
                </c:pt>
                <c:pt idx="17">
                  <c:v>Новолакский район</c:v>
                </c:pt>
                <c:pt idx="18">
                  <c:v>Унцукульский район</c:v>
                </c:pt>
                <c:pt idx="19">
                  <c:v>Цунтинский район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89.6</c:v>
                </c:pt>
                <c:pt idx="1">
                  <c:v>80.099999999999994</c:v>
                </c:pt>
                <c:pt idx="2">
                  <c:v>80.099999999999994</c:v>
                </c:pt>
                <c:pt idx="3">
                  <c:v>79.599999999999994</c:v>
                </c:pt>
                <c:pt idx="4">
                  <c:v>79.400000000000006</c:v>
                </c:pt>
                <c:pt idx="5">
                  <c:v>79.3</c:v>
                </c:pt>
                <c:pt idx="6">
                  <c:v>79.2</c:v>
                </c:pt>
                <c:pt idx="7">
                  <c:v>79.099999999999994</c:v>
                </c:pt>
                <c:pt idx="8">
                  <c:v>79</c:v>
                </c:pt>
                <c:pt idx="10">
                  <c:v>72.900000000000006</c:v>
                </c:pt>
                <c:pt idx="11">
                  <c:v>71.099999999999994</c:v>
                </c:pt>
                <c:pt idx="12">
                  <c:v>71</c:v>
                </c:pt>
                <c:pt idx="13">
                  <c:v>70.900000000000006</c:v>
                </c:pt>
                <c:pt idx="14">
                  <c:v>70.400000000000006</c:v>
                </c:pt>
                <c:pt idx="15">
                  <c:v>67.3</c:v>
                </c:pt>
                <c:pt idx="16">
                  <c:v>65.8</c:v>
                </c:pt>
                <c:pt idx="17">
                  <c:v>63.7</c:v>
                </c:pt>
                <c:pt idx="18">
                  <c:v>61</c:v>
                </c:pt>
                <c:pt idx="19">
                  <c:v>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C-4852-A9C9-4D6516178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8267008"/>
        <c:axId val="171754969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по Республике Дагестан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Лист1!$A$2:$A$21</c:f>
              <c:strCache>
                <c:ptCount val="20"/>
                <c:pt idx="0">
                  <c:v>город Кизляр</c:v>
                </c:pt>
                <c:pt idx="1">
                  <c:v>город Каспийск</c:v>
                </c:pt>
                <c:pt idx="2">
                  <c:v>Сергокалинский район</c:v>
                </c:pt>
                <c:pt idx="3">
                  <c:v>город Южно-Сухокумск</c:v>
                </c:pt>
                <c:pt idx="4">
                  <c:v>город Кизилюрт</c:v>
                </c:pt>
                <c:pt idx="5">
                  <c:v>город Махачкала</c:v>
                </c:pt>
                <c:pt idx="6">
                  <c:v>Бабаюртовский район</c:v>
                </c:pt>
                <c:pt idx="7">
                  <c:v>Ботлихский район</c:v>
                </c:pt>
                <c:pt idx="8">
                  <c:v>Гунибский район</c:v>
                </c:pt>
                <c:pt idx="9">
                  <c:v>…</c:v>
                </c:pt>
                <c:pt idx="10">
                  <c:v>Кулинский район</c:v>
                </c:pt>
                <c:pt idx="11">
                  <c:v>Бежтинский участок</c:v>
                </c:pt>
                <c:pt idx="12">
                  <c:v>Левашинский район</c:v>
                </c:pt>
                <c:pt idx="13">
                  <c:v>Чародинский район</c:v>
                </c:pt>
                <c:pt idx="14">
                  <c:v>Ахвахский район</c:v>
                </c:pt>
                <c:pt idx="15">
                  <c:v>город Избербаш</c:v>
                </c:pt>
                <c:pt idx="16">
                  <c:v>Курахский район</c:v>
                </c:pt>
                <c:pt idx="17">
                  <c:v>Новолакский район</c:v>
                </c:pt>
                <c:pt idx="18">
                  <c:v>Унцукульский район</c:v>
                </c:pt>
                <c:pt idx="19">
                  <c:v>Цунтинский район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75.8</c:v>
                </c:pt>
                <c:pt idx="1">
                  <c:v>75.8</c:v>
                </c:pt>
                <c:pt idx="2">
                  <c:v>75.8</c:v>
                </c:pt>
                <c:pt idx="3">
                  <c:v>75.8</c:v>
                </c:pt>
                <c:pt idx="4">
                  <c:v>75.8</c:v>
                </c:pt>
                <c:pt idx="5">
                  <c:v>75.8</c:v>
                </c:pt>
                <c:pt idx="6">
                  <c:v>75.8</c:v>
                </c:pt>
                <c:pt idx="7">
                  <c:v>75.8</c:v>
                </c:pt>
                <c:pt idx="8">
                  <c:v>75.8</c:v>
                </c:pt>
                <c:pt idx="9">
                  <c:v>75.8</c:v>
                </c:pt>
                <c:pt idx="10">
                  <c:v>75.8</c:v>
                </c:pt>
                <c:pt idx="11">
                  <c:v>75.8</c:v>
                </c:pt>
                <c:pt idx="12">
                  <c:v>75.8</c:v>
                </c:pt>
                <c:pt idx="13">
                  <c:v>75.8</c:v>
                </c:pt>
                <c:pt idx="14">
                  <c:v>75.8</c:v>
                </c:pt>
                <c:pt idx="15">
                  <c:v>75.8</c:v>
                </c:pt>
                <c:pt idx="16">
                  <c:v>75.8</c:v>
                </c:pt>
                <c:pt idx="17">
                  <c:v>75.8</c:v>
                </c:pt>
                <c:pt idx="18">
                  <c:v>75.8</c:v>
                </c:pt>
                <c:pt idx="19">
                  <c:v>75.8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FC-4852-A9C9-4D6516178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267008"/>
        <c:axId val="1717549696"/>
      </c:lineChart>
      <c:catAx>
        <c:axId val="15682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7549696"/>
        <c:crosses val="autoZero"/>
        <c:auto val="1"/>
        <c:lblAlgn val="ctr"/>
        <c:lblOffset val="100"/>
        <c:noMultiLvlLbl val="0"/>
      </c:catAx>
      <c:valAx>
        <c:axId val="171754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682670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02095891947444"/>
          <c:y val="2.8357345231923001E-2"/>
          <c:w val="0.3599617253003416"/>
          <c:h val="0.10022818343320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487964730878311E-2"/>
          <c:y val="2.5431972152926592E-2"/>
          <c:w val="0.95136414644712175"/>
          <c:h val="0.76341494956695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Лист7!$B$2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Лист7!$A$3:$A$23</c:f>
              <c:strCache>
                <c:ptCount val="21"/>
                <c:pt idx="0">
                  <c:v>город Хасавюрт </c:v>
                </c:pt>
                <c:pt idx="1">
                  <c:v>город Махачкала</c:v>
                </c:pt>
                <c:pt idx="2">
                  <c:v>город Каспийск</c:v>
                </c:pt>
                <c:pt idx="3">
                  <c:v>город Дагестанские Огни</c:v>
                </c:pt>
                <c:pt idx="4">
                  <c:v>Хасавюртовский район</c:v>
                </c:pt>
                <c:pt idx="5">
                  <c:v>город Кизилюрт</c:v>
                </c:pt>
                <c:pt idx="6">
                  <c:v>Бабаюртовский район</c:v>
                </c:pt>
                <c:pt idx="7">
                  <c:v>Гумбетовский район</c:v>
                </c:pt>
                <c:pt idx="8">
                  <c:v>Гергебильский район</c:v>
                </c:pt>
                <c:pt idx="9">
                  <c:v>Гунибский район</c:v>
                </c:pt>
                <c:pt idx="10">
                  <c:v>…</c:v>
                </c:pt>
                <c:pt idx="11">
                  <c:v>Курахский район</c:v>
                </c:pt>
                <c:pt idx="12">
                  <c:v>Рутульский район</c:v>
                </c:pt>
                <c:pt idx="13">
                  <c:v>Хунзахский район</c:v>
                </c:pt>
                <c:pt idx="14">
                  <c:v>Лакский район</c:v>
                </c:pt>
                <c:pt idx="15">
                  <c:v>Тарумовский район</c:v>
                </c:pt>
                <c:pt idx="16">
                  <c:v>Тляратинский район</c:v>
                </c:pt>
                <c:pt idx="17">
                  <c:v>город Дербент</c:v>
                </c:pt>
                <c:pt idx="18">
                  <c:v>Докузпаринский район</c:v>
                </c:pt>
                <c:pt idx="19">
                  <c:v>Бежтинский участок</c:v>
                </c:pt>
                <c:pt idx="20">
                  <c:v>Агульский район</c:v>
                </c:pt>
              </c:strCache>
            </c:strRef>
          </c:cat>
          <c:val>
            <c:numRef>
              <c:f>Лист7!$B$3:$B$23</c:f>
              <c:numCache>
                <c:formatCode>0.0</c:formatCode>
                <c:ptCount val="21"/>
                <c:pt idx="0">
                  <c:v>52.7</c:v>
                </c:pt>
                <c:pt idx="1">
                  <c:v>53.5</c:v>
                </c:pt>
                <c:pt idx="2">
                  <c:v>49.5</c:v>
                </c:pt>
                <c:pt idx="3">
                  <c:v>49.5</c:v>
                </c:pt>
                <c:pt idx="4">
                  <c:v>51</c:v>
                </c:pt>
                <c:pt idx="5">
                  <c:v>51</c:v>
                </c:pt>
                <c:pt idx="6">
                  <c:v>44</c:v>
                </c:pt>
                <c:pt idx="7">
                  <c:v>45</c:v>
                </c:pt>
                <c:pt idx="8">
                  <c:v>45.5</c:v>
                </c:pt>
                <c:pt idx="9">
                  <c:v>46</c:v>
                </c:pt>
                <c:pt idx="11">
                  <c:v>46.5</c:v>
                </c:pt>
                <c:pt idx="12">
                  <c:v>46.5</c:v>
                </c:pt>
                <c:pt idx="13">
                  <c:v>46.5</c:v>
                </c:pt>
                <c:pt idx="14">
                  <c:v>46.5</c:v>
                </c:pt>
                <c:pt idx="15">
                  <c:v>47</c:v>
                </c:pt>
                <c:pt idx="16" formatCode="General">
                  <c:v>47</c:v>
                </c:pt>
                <c:pt idx="17">
                  <c:v>51</c:v>
                </c:pt>
                <c:pt idx="18">
                  <c:v>47</c:v>
                </c:pt>
                <c:pt idx="19">
                  <c:v>44.5</c:v>
                </c:pt>
                <c:pt idx="2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0-4CB7-9745-E61C12F8DB75}"/>
            </c:ext>
          </c:extLst>
        </c:ser>
        <c:ser>
          <c:idx val="1"/>
          <c:order val="1"/>
          <c:tx>
            <c:strRef>
              <c:f>Лист7!$C$2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rgbClr val="99CC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Лист7!$A$3:$A$23</c:f>
              <c:strCache>
                <c:ptCount val="21"/>
                <c:pt idx="0">
                  <c:v>город Хасавюрт </c:v>
                </c:pt>
                <c:pt idx="1">
                  <c:v>город Махачкала</c:v>
                </c:pt>
                <c:pt idx="2">
                  <c:v>город Каспийск</c:v>
                </c:pt>
                <c:pt idx="3">
                  <c:v>город Дагестанские Огни</c:v>
                </c:pt>
                <c:pt idx="4">
                  <c:v>Хасавюртовский район</c:v>
                </c:pt>
                <c:pt idx="5">
                  <c:v>город Кизилюрт</c:v>
                </c:pt>
                <c:pt idx="6">
                  <c:v>Бабаюртовский район</c:v>
                </c:pt>
                <c:pt idx="7">
                  <c:v>Гумбетовский район</c:v>
                </c:pt>
                <c:pt idx="8">
                  <c:v>Гергебильский район</c:v>
                </c:pt>
                <c:pt idx="9">
                  <c:v>Гунибский район</c:v>
                </c:pt>
                <c:pt idx="10">
                  <c:v>…</c:v>
                </c:pt>
                <c:pt idx="11">
                  <c:v>Курахский район</c:v>
                </c:pt>
                <c:pt idx="12">
                  <c:v>Рутульский район</c:v>
                </c:pt>
                <c:pt idx="13">
                  <c:v>Хунзахский район</c:v>
                </c:pt>
                <c:pt idx="14">
                  <c:v>Лакский район</c:v>
                </c:pt>
                <c:pt idx="15">
                  <c:v>Тарумовский район</c:v>
                </c:pt>
                <c:pt idx="16">
                  <c:v>Тляратинский район</c:v>
                </c:pt>
                <c:pt idx="17">
                  <c:v>город Дербент</c:v>
                </c:pt>
                <c:pt idx="18">
                  <c:v>Докузпаринский район</c:v>
                </c:pt>
                <c:pt idx="19">
                  <c:v>Бежтинский участок</c:v>
                </c:pt>
                <c:pt idx="20">
                  <c:v>Агульский район</c:v>
                </c:pt>
              </c:strCache>
            </c:strRef>
          </c:cat>
          <c:val>
            <c:numRef>
              <c:f>Лист7!$C$3:$C$23</c:f>
              <c:numCache>
                <c:formatCode>0.0</c:formatCode>
                <c:ptCount val="21"/>
                <c:pt idx="0">
                  <c:v>54.8</c:v>
                </c:pt>
                <c:pt idx="1">
                  <c:v>54.1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53</c:v>
                </c:pt>
                <c:pt idx="6">
                  <c:v>52</c:v>
                </c:pt>
                <c:pt idx="7">
                  <c:v>52</c:v>
                </c:pt>
                <c:pt idx="8">
                  <c:v>52</c:v>
                </c:pt>
                <c:pt idx="9">
                  <c:v>52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49</c:v>
                </c:pt>
                <c:pt idx="19">
                  <c:v>46.5</c:v>
                </c:pt>
                <c:pt idx="2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40-4CB7-9745-E61C12F8D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709504"/>
        <c:axId val="276709896"/>
      </c:barChart>
      <c:lineChart>
        <c:grouping val="standard"/>
        <c:varyColors val="0"/>
        <c:ser>
          <c:idx val="2"/>
          <c:order val="2"/>
          <c:tx>
            <c:strRef>
              <c:f>Лист7!$D$2</c:f>
              <c:strCache>
                <c:ptCount val="1"/>
                <c:pt idx="0">
                  <c:v>по Республике Дагестан</c:v>
                </c:pt>
              </c:strCache>
            </c:strRef>
          </c:tx>
          <c:spPr>
            <a:ln w="6985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Лист7!$A$3:$A$23</c:f>
              <c:strCache>
                <c:ptCount val="21"/>
                <c:pt idx="0">
                  <c:v>город Хасавюрт </c:v>
                </c:pt>
                <c:pt idx="1">
                  <c:v>город Махачкала</c:v>
                </c:pt>
                <c:pt idx="2">
                  <c:v>город Каспийск</c:v>
                </c:pt>
                <c:pt idx="3">
                  <c:v>город Дагестанские Огни</c:v>
                </c:pt>
                <c:pt idx="4">
                  <c:v>Хасавюртовский район</c:v>
                </c:pt>
                <c:pt idx="5">
                  <c:v>город Кизилюрт</c:v>
                </c:pt>
                <c:pt idx="6">
                  <c:v>Бабаюртовский район</c:v>
                </c:pt>
                <c:pt idx="7">
                  <c:v>Гумбетовский район</c:v>
                </c:pt>
                <c:pt idx="8">
                  <c:v>Гергебильский район</c:v>
                </c:pt>
                <c:pt idx="9">
                  <c:v>Гунибский район</c:v>
                </c:pt>
                <c:pt idx="10">
                  <c:v>…</c:v>
                </c:pt>
                <c:pt idx="11">
                  <c:v>Курахский район</c:v>
                </c:pt>
                <c:pt idx="12">
                  <c:v>Рутульский район</c:v>
                </c:pt>
                <c:pt idx="13">
                  <c:v>Хунзахский район</c:v>
                </c:pt>
                <c:pt idx="14">
                  <c:v>Лакский район</c:v>
                </c:pt>
                <c:pt idx="15">
                  <c:v>Тарумовский район</c:v>
                </c:pt>
                <c:pt idx="16">
                  <c:v>Тляратинский район</c:v>
                </c:pt>
                <c:pt idx="17">
                  <c:v>город Дербент</c:v>
                </c:pt>
                <c:pt idx="18">
                  <c:v>Докузпаринский район</c:v>
                </c:pt>
                <c:pt idx="19">
                  <c:v>Бежтинский участок</c:v>
                </c:pt>
                <c:pt idx="20">
                  <c:v>Агульский район</c:v>
                </c:pt>
              </c:strCache>
            </c:strRef>
          </c:cat>
          <c:val>
            <c:numRef>
              <c:f>Лист7!$D$3:$D$23</c:f>
              <c:numCache>
                <c:formatCode>0.0</c:formatCode>
                <c:ptCount val="21"/>
                <c:pt idx="0">
                  <c:v>51.8</c:v>
                </c:pt>
                <c:pt idx="1">
                  <c:v>51.8</c:v>
                </c:pt>
                <c:pt idx="2">
                  <c:v>51.8</c:v>
                </c:pt>
                <c:pt idx="3">
                  <c:v>51.8</c:v>
                </c:pt>
                <c:pt idx="4">
                  <c:v>51.8</c:v>
                </c:pt>
                <c:pt idx="5">
                  <c:v>51.8</c:v>
                </c:pt>
                <c:pt idx="6">
                  <c:v>51.8</c:v>
                </c:pt>
                <c:pt idx="7">
                  <c:v>51.8</c:v>
                </c:pt>
                <c:pt idx="8">
                  <c:v>51.8</c:v>
                </c:pt>
                <c:pt idx="9">
                  <c:v>51.8</c:v>
                </c:pt>
                <c:pt idx="10">
                  <c:v>51.8</c:v>
                </c:pt>
                <c:pt idx="11">
                  <c:v>51.8</c:v>
                </c:pt>
                <c:pt idx="12">
                  <c:v>51.8</c:v>
                </c:pt>
                <c:pt idx="13">
                  <c:v>51.8</c:v>
                </c:pt>
                <c:pt idx="14">
                  <c:v>51.8</c:v>
                </c:pt>
                <c:pt idx="15">
                  <c:v>51.8</c:v>
                </c:pt>
                <c:pt idx="16">
                  <c:v>51.8</c:v>
                </c:pt>
                <c:pt idx="17">
                  <c:v>51.8</c:v>
                </c:pt>
                <c:pt idx="18">
                  <c:v>51.8</c:v>
                </c:pt>
                <c:pt idx="19">
                  <c:v>51.8</c:v>
                </c:pt>
                <c:pt idx="20">
                  <c:v>51.8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40-4CB7-9745-E61C12F8D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709504"/>
        <c:axId val="276709896"/>
      </c:lineChart>
      <c:catAx>
        <c:axId val="27670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276709896"/>
        <c:crosses val="autoZero"/>
        <c:auto val="1"/>
        <c:lblAlgn val="ctr"/>
        <c:lblOffset val="100"/>
        <c:noMultiLvlLbl val="0"/>
      </c:catAx>
      <c:valAx>
        <c:axId val="2767098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7670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953892289314969"/>
          <c:y val="0"/>
          <c:w val="0.45522353674742427"/>
          <c:h val="0.12426480548154034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295022390801406E-2"/>
          <c:y val="4.8298081942528152E-2"/>
          <c:w val="0.90292937216391456"/>
          <c:h val="0.62958073612276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Лист8!$B$2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99CCFF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softEdge">
              <a:bevelT w="82550"/>
              <a:bevelB w="0" h="0"/>
            </a:sp3d>
          </c:spPr>
          <c:invertIfNegative val="0"/>
          <c:cat>
            <c:strRef>
              <c:f>Лист8!$A$3:$A$23</c:f>
              <c:strCache>
                <c:ptCount val="21"/>
                <c:pt idx="0">
                  <c:v>Кулинский район</c:v>
                </c:pt>
                <c:pt idx="1">
                  <c:v>Магарамкентский район</c:v>
                </c:pt>
                <c:pt idx="2">
                  <c:v>Дахадаевский район</c:v>
                </c:pt>
                <c:pt idx="3">
                  <c:v>Каякентский район</c:v>
                </c:pt>
                <c:pt idx="4">
                  <c:v>Хунзахский район</c:v>
                </c:pt>
                <c:pt idx="5">
                  <c:v>Бежтинский участок</c:v>
                </c:pt>
                <c:pt idx="6">
                  <c:v>Чародинский район</c:v>
                </c:pt>
                <c:pt idx="7">
                  <c:v>Ногайский район</c:v>
                </c:pt>
                <c:pt idx="8">
                  <c:v>Лакский район</c:v>
                </c:pt>
                <c:pt idx="9">
                  <c:v>Сергокалинский район</c:v>
                </c:pt>
                <c:pt idx="10">
                  <c:v>…</c:v>
                </c:pt>
                <c:pt idx="11">
                  <c:v>Гергебильский район</c:v>
                </c:pt>
                <c:pt idx="12">
                  <c:v>город Хасавюрт</c:v>
                </c:pt>
                <c:pt idx="13">
                  <c:v>Хасавюртовский район</c:v>
                </c:pt>
                <c:pt idx="14">
                  <c:v>Новолакский район</c:v>
                </c:pt>
                <c:pt idx="15">
                  <c:v>Рутульский район</c:v>
                </c:pt>
                <c:pt idx="16">
                  <c:v>Ахвахский район</c:v>
                </c:pt>
                <c:pt idx="17">
                  <c:v>Южно-Сухокумск</c:v>
                </c:pt>
                <c:pt idx="18">
                  <c:v>Цумадинский район</c:v>
                </c:pt>
                <c:pt idx="19">
                  <c:v>Агульский район</c:v>
                </c:pt>
                <c:pt idx="20">
                  <c:v>Тляратинский район</c:v>
                </c:pt>
              </c:strCache>
            </c:strRef>
          </c:cat>
          <c:val>
            <c:numRef>
              <c:f>Лист8!$B$3:$B$23</c:f>
              <c:numCache>
                <c:formatCode>0.0</c:formatCode>
                <c:ptCount val="21"/>
                <c:pt idx="0">
                  <c:v>33.9</c:v>
                </c:pt>
                <c:pt idx="1">
                  <c:v>31.5</c:v>
                </c:pt>
                <c:pt idx="2">
                  <c:v>31.4</c:v>
                </c:pt>
                <c:pt idx="3">
                  <c:v>30.4</c:v>
                </c:pt>
                <c:pt idx="4">
                  <c:v>28.6</c:v>
                </c:pt>
                <c:pt idx="5">
                  <c:v>28.9</c:v>
                </c:pt>
                <c:pt idx="6">
                  <c:v>26</c:v>
                </c:pt>
                <c:pt idx="7">
                  <c:v>24.9</c:v>
                </c:pt>
                <c:pt idx="8">
                  <c:v>25.3</c:v>
                </c:pt>
                <c:pt idx="9">
                  <c:v>25.6</c:v>
                </c:pt>
                <c:pt idx="11">
                  <c:v>16.8</c:v>
                </c:pt>
                <c:pt idx="12">
                  <c:v>16.5</c:v>
                </c:pt>
                <c:pt idx="13">
                  <c:v>16.2</c:v>
                </c:pt>
                <c:pt idx="14">
                  <c:v>16.2</c:v>
                </c:pt>
                <c:pt idx="15">
                  <c:v>15.3</c:v>
                </c:pt>
                <c:pt idx="16">
                  <c:v>14.6</c:v>
                </c:pt>
                <c:pt idx="17">
                  <c:v>14.2</c:v>
                </c:pt>
                <c:pt idx="18">
                  <c:v>12.7</c:v>
                </c:pt>
                <c:pt idx="19">
                  <c:v>10.5</c:v>
                </c:pt>
                <c:pt idx="2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9-4DB2-A34B-4E6E64C9A55C}"/>
            </c:ext>
          </c:extLst>
        </c:ser>
        <c:ser>
          <c:idx val="1"/>
          <c:order val="1"/>
          <c:tx>
            <c:strRef>
              <c:f>Лист8!$C$2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9B2D1F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>
              <a:bevelT w="69850"/>
            </a:sp3d>
          </c:spPr>
          <c:invertIfNegative val="0"/>
          <c:cat>
            <c:strRef>
              <c:f>Лист8!$A$3:$A$23</c:f>
              <c:strCache>
                <c:ptCount val="21"/>
                <c:pt idx="0">
                  <c:v>Кулинский район</c:v>
                </c:pt>
                <c:pt idx="1">
                  <c:v>Магарамкентский район</c:v>
                </c:pt>
                <c:pt idx="2">
                  <c:v>Дахадаевский район</c:v>
                </c:pt>
                <c:pt idx="3">
                  <c:v>Каякентский район</c:v>
                </c:pt>
                <c:pt idx="4">
                  <c:v>Хунзахский район</c:v>
                </c:pt>
                <c:pt idx="5">
                  <c:v>Бежтинский участок</c:v>
                </c:pt>
                <c:pt idx="6">
                  <c:v>Чародинский район</c:v>
                </c:pt>
                <c:pt idx="7">
                  <c:v>Ногайский район</c:v>
                </c:pt>
                <c:pt idx="8">
                  <c:v>Лакский район</c:v>
                </c:pt>
                <c:pt idx="9">
                  <c:v>Сергокалинский район</c:v>
                </c:pt>
                <c:pt idx="10">
                  <c:v>…</c:v>
                </c:pt>
                <c:pt idx="11">
                  <c:v>Гергебильский район</c:v>
                </c:pt>
                <c:pt idx="12">
                  <c:v>город Хасавюрт</c:v>
                </c:pt>
                <c:pt idx="13">
                  <c:v>Хасавюртовский район</c:v>
                </c:pt>
                <c:pt idx="14">
                  <c:v>Новолакский район</c:v>
                </c:pt>
                <c:pt idx="15">
                  <c:v>Рутульский район</c:v>
                </c:pt>
                <c:pt idx="16">
                  <c:v>Ахвахский район</c:v>
                </c:pt>
                <c:pt idx="17">
                  <c:v>Южно-Сухокумск</c:v>
                </c:pt>
                <c:pt idx="18">
                  <c:v>Цумадинский район</c:v>
                </c:pt>
                <c:pt idx="19">
                  <c:v>Агульский район</c:v>
                </c:pt>
                <c:pt idx="20">
                  <c:v>Тляратинский район</c:v>
                </c:pt>
              </c:strCache>
            </c:strRef>
          </c:cat>
          <c:val>
            <c:numRef>
              <c:f>Лист8!$C$3:$C$23</c:f>
              <c:numCache>
                <c:formatCode>0.0</c:formatCode>
                <c:ptCount val="21"/>
                <c:pt idx="0">
                  <c:v>33.700000000000003</c:v>
                </c:pt>
                <c:pt idx="1">
                  <c:v>31.8</c:v>
                </c:pt>
                <c:pt idx="2">
                  <c:v>31.6</c:v>
                </c:pt>
                <c:pt idx="3">
                  <c:v>30.6</c:v>
                </c:pt>
                <c:pt idx="4">
                  <c:v>28.7</c:v>
                </c:pt>
                <c:pt idx="5">
                  <c:v>28.1</c:v>
                </c:pt>
                <c:pt idx="6">
                  <c:v>25.7</c:v>
                </c:pt>
                <c:pt idx="7">
                  <c:v>25.5</c:v>
                </c:pt>
                <c:pt idx="8">
                  <c:v>25.4</c:v>
                </c:pt>
                <c:pt idx="9">
                  <c:v>25.2</c:v>
                </c:pt>
                <c:pt idx="11">
                  <c:v>16.7</c:v>
                </c:pt>
                <c:pt idx="12">
                  <c:v>16.600000000000001</c:v>
                </c:pt>
                <c:pt idx="13">
                  <c:v>16.5</c:v>
                </c:pt>
                <c:pt idx="14">
                  <c:v>16.3</c:v>
                </c:pt>
                <c:pt idx="15">
                  <c:v>15.364000000000001</c:v>
                </c:pt>
                <c:pt idx="16">
                  <c:v>14.4</c:v>
                </c:pt>
                <c:pt idx="17">
                  <c:v>14.3</c:v>
                </c:pt>
                <c:pt idx="18">
                  <c:v>12.5</c:v>
                </c:pt>
                <c:pt idx="19">
                  <c:v>10.6</c:v>
                </c:pt>
                <c:pt idx="2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9-4DB2-A34B-4E6E64C9A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710288"/>
        <c:axId val="276711464"/>
      </c:barChart>
      <c:catAx>
        <c:axId val="27671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711464"/>
        <c:crosses val="autoZero"/>
        <c:auto val="1"/>
        <c:lblAlgn val="ctr"/>
        <c:lblOffset val="100"/>
        <c:noMultiLvlLbl val="0"/>
      </c:catAx>
      <c:valAx>
        <c:axId val="2767114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7671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75410699858564"/>
          <c:y val="9.5681527039146147E-2"/>
          <c:w val="0.39022555658339875"/>
          <c:h val="0.13593799025283174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20182418074116E-2"/>
          <c:y val="3.3213373117272689E-2"/>
          <c:w val="0.9763417593395064"/>
          <c:h val="0.487342945019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50800"/>
              </a:sp3d>
            </c:spPr>
            <c:extLst>
              <c:ext xmlns:c16="http://schemas.microsoft.com/office/drawing/2014/chart" uri="{C3380CC4-5D6E-409C-BE32-E72D297353CC}">
                <c16:uniqueId val="{00000001-ECD4-4A6A-AC79-9DF822B32BB0}"/>
              </c:ext>
            </c:extLst>
          </c:dPt>
          <c:dPt>
            <c:idx val="1"/>
            <c:invertIfNegative val="0"/>
            <c:bubble3D val="0"/>
            <c:spPr>
              <a:solidFill>
                <a:srgbClr val="E3CC5A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50800"/>
              </a:sp3d>
            </c:spPr>
            <c:extLst>
              <c:ext xmlns:c16="http://schemas.microsoft.com/office/drawing/2014/chart" uri="{C3380CC4-5D6E-409C-BE32-E72D297353CC}">
                <c16:uniqueId val="{00000003-ECD4-4A6A-AC79-9DF822B32BB0}"/>
              </c:ext>
            </c:extLst>
          </c:dPt>
          <c:dPt>
            <c:idx val="2"/>
            <c:invertIfNegative val="0"/>
            <c:bubble3D val="0"/>
            <c:spPr>
              <a:solidFill>
                <a:srgbClr val="9DBFBE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50800"/>
              </a:sp3d>
            </c:spPr>
            <c:extLst>
              <c:ext xmlns:c16="http://schemas.microsoft.com/office/drawing/2014/chart" uri="{C3380CC4-5D6E-409C-BE32-E72D297353CC}">
                <c16:uniqueId val="{00000005-ECD4-4A6A-AC79-9DF822B32BB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CD4-4A6A-AC79-9DF822B32BB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CD4-4A6A-AC79-9DF822B32BB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CD4-4A6A-AC79-9DF822B32BB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CD4-4A6A-AC79-9DF822B32BB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CD4-4A6A-AC79-9DF822B32BB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CD4-4A6A-AC79-9DF822B32BB0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СКФО</c:v>
                </c:pt>
                <c:pt idx="2">
                  <c:v>Республика
Дагестан</c:v>
                </c:pt>
                <c:pt idx="3">
                  <c:v>Ставро-польский
край</c:v>
                </c:pt>
                <c:pt idx="4">
                  <c:v>Кабардино-Балкарская
Республика</c:v>
                </c:pt>
                <c:pt idx="5">
                  <c:v>Карачаево-Черкесская
Республика</c:v>
                </c:pt>
                <c:pt idx="6">
                  <c:v>Республика Северная
Осетия - Алания</c:v>
                </c:pt>
                <c:pt idx="7">
                  <c:v>Чеченская
Республика</c:v>
                </c:pt>
                <c:pt idx="8">
                  <c:v>Республика
Ингушетия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0.56000000000000005</c:v>
                </c:pt>
                <c:pt idx="1">
                  <c:v>0.41</c:v>
                </c:pt>
                <c:pt idx="2">
                  <c:v>0.33</c:v>
                </c:pt>
                <c:pt idx="3">
                  <c:v>0.42</c:v>
                </c:pt>
                <c:pt idx="4">
                  <c:v>0.55000000000000004</c:v>
                </c:pt>
                <c:pt idx="5">
                  <c:v>0.46</c:v>
                </c:pt>
                <c:pt idx="6">
                  <c:v>0.33</c:v>
                </c:pt>
                <c:pt idx="7">
                  <c:v>0.43</c:v>
                </c:pt>
                <c:pt idx="8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D4-4A6A-AC79-9DF822B32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712640"/>
        <c:axId val="276713032"/>
      </c:barChart>
      <c:catAx>
        <c:axId val="27671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6713032"/>
        <c:crosses val="autoZero"/>
        <c:auto val="1"/>
        <c:lblAlgn val="ctr"/>
        <c:lblOffset val="100"/>
        <c:noMultiLvlLbl val="0"/>
      </c:catAx>
      <c:valAx>
        <c:axId val="276713032"/>
        <c:scaling>
          <c:orientation val="minMax"/>
          <c:max val="0.9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one"/>
        <c:crossAx val="276712640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7CB9F-E8B5-435E-9C1A-36F779F6F5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274C1F-FF92-4196-AA79-572EB6B4C45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515774" y="1572"/>
          <a:ext cx="2408611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Территории – лидеры</a:t>
          </a:r>
          <a:endParaRPr lang="ru-RU" sz="16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2272347-6288-4C03-AE03-151F778AE5BF}" type="parTrans" cxnId="{01BCB741-441F-4F25-92C7-B0B7F978137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DF7B4-088C-480C-9C5B-45A9DEADA03F}" type="sibTrans" cxnId="{01BCB741-441F-4F25-92C7-B0B7F978137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31B0D-CA86-4CB1-B5AE-9AEAF08531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997496" y="381281"/>
          <a:ext cx="2010461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Чародинский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997B3A4-C074-467B-B28F-00F23F5F7DB8}" type="parTrans" cxnId="{A78DB8B1-19EE-4C9F-9947-B3BBF038075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756635" y="305339"/>
          <a:ext cx="240861" cy="22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25"/>
              </a:lnTo>
              <a:lnTo>
                <a:pt x="272761" y="227825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C58C3-8326-464D-978C-724BDE631EFD}" type="sibTrans" cxnId="{A78DB8B1-19EE-4C9F-9947-B3BBF038075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06383-7F4E-4D32-8BD9-12DFE289630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997496" y="760990"/>
          <a:ext cx="2010466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Шамильский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</a:p>
      </dgm:t>
    </dgm:pt>
    <dgm:pt modelId="{96CF2074-E34B-4FB6-B4F3-78D46B38878F}" type="parTrans" cxnId="{354BE991-ADF9-4D49-B3C8-46CE34B67348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756635" y="305339"/>
          <a:ext cx="240861" cy="607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34"/>
              </a:lnTo>
              <a:lnTo>
                <a:pt x="272761" y="607534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73716-3026-44D4-BC6C-57ACD977B4C3}" type="sibTrans" cxnId="{354BE991-ADF9-4D49-B3C8-46CE34B6734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C5835-FD67-4D2B-B664-69661B941E6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997496" y="1140698"/>
          <a:ext cx="2010466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Левашинский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</a:p>
      </dgm:t>
    </dgm:pt>
    <dgm:pt modelId="{677FEF6C-1726-46DB-9AB4-9ABBD910EAEE}" type="parTrans" cxnId="{FE8C74A5-2313-449B-854C-C6281ABB789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756635" y="305339"/>
          <a:ext cx="240861" cy="98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242"/>
              </a:lnTo>
              <a:lnTo>
                <a:pt x="272761" y="987242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AF7B2-FA53-4C15-BD1B-BD0DD4038306}" type="sibTrans" cxnId="{FE8C74A5-2313-449B-854C-C6281ABB789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98322-9C44-4988-8D41-C52FBAFF175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997496" y="1520407"/>
          <a:ext cx="2003350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Хунзахский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03DBA8E-9115-418D-B332-A155D856FA82}" type="parTrans" cxnId="{4A806B00-D3B7-499E-B509-D3D974DB7C51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756635" y="305339"/>
          <a:ext cx="240861" cy="1366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951"/>
              </a:lnTo>
              <a:lnTo>
                <a:pt x="272761" y="1366951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5D45B-49F6-4847-9A15-4A498477F727}" type="sibTrans" cxnId="{4A806B00-D3B7-499E-B509-D3D974DB7C5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99E2A-ED8B-488D-ADE2-448D5F9A2EE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997496" y="1900116"/>
          <a:ext cx="2010466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5. Рутульский район</a:t>
          </a:r>
        </a:p>
      </dgm:t>
    </dgm:pt>
    <dgm:pt modelId="{4F951FD7-C8F0-4481-9B76-CFF66335D5E8}" type="parTrans" cxnId="{9A9C74D3-2B57-46BB-B0C3-EFA1C82EAC7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756635" y="305339"/>
          <a:ext cx="240861" cy="1746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660"/>
              </a:lnTo>
              <a:lnTo>
                <a:pt x="272761" y="1746660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B4088-5C94-4876-B5BC-761A1DA41357}" type="sibTrans" cxnId="{9A9C74D3-2B57-46BB-B0C3-EFA1C82EAC7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17090-1237-4BC4-B9FE-E43C80DE182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997496" y="2279825"/>
          <a:ext cx="2010466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6. Ахвахский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F454EE-AE44-4C57-9FE8-6EB7548E81E3}" type="parTrans" cxnId="{368D7163-8C7A-4261-A52C-BDD49A7D3491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756635" y="305339"/>
          <a:ext cx="240861" cy="2126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369"/>
              </a:lnTo>
              <a:lnTo>
                <a:pt x="272761" y="2126369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01193-478E-4AE1-9845-465A4EBA53FC}" type="sibTrans" cxnId="{368D7163-8C7A-4261-A52C-BDD49A7D349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5A3B7-7181-4937-B627-35B3472AE6D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997496" y="2659534"/>
          <a:ext cx="2010466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Казбековский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</a:p>
      </dgm:t>
    </dgm:pt>
    <dgm:pt modelId="{31E401E2-C826-4B72-AFC8-1BE93FF16690}" type="parTrans" cxnId="{63E2FC79-BFB9-461F-A8F6-5E4DF64BCC02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756635" y="305339"/>
          <a:ext cx="240861" cy="250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077"/>
              </a:lnTo>
              <a:lnTo>
                <a:pt x="272761" y="2506077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9D8B5-ACD0-4B0D-ABEB-38FE28BA692A}" type="sibTrans" cxnId="{63E2FC79-BFB9-461F-A8F6-5E4DF64BCC0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55E9E-A6B2-435E-8B47-3C9104FE127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997496" y="3039242"/>
          <a:ext cx="2010466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Кайтагский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E0D972F-6910-4F5D-9EDB-52D3B9B4F0DF}" type="parTrans" cxnId="{DE8BF610-E060-4461-9EA4-FC8BD2AA9EE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756635" y="305339"/>
          <a:ext cx="240861" cy="2885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786"/>
              </a:lnTo>
              <a:lnTo>
                <a:pt x="272761" y="2885786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771EF-516A-401A-8866-0BE712ABF958}" type="sibTrans" cxnId="{DE8BF610-E060-4461-9EA4-FC8BD2AA9EE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1C74F-03E1-4144-8E52-1711C409B3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997496" y="3418951"/>
          <a:ext cx="2010466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1. Лакский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E48F8F5-6F47-4E40-A474-24BED8428966}" type="parTrans" cxnId="{B675EE33-83E1-47A8-8E88-F664AF6236E9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756635" y="305339"/>
          <a:ext cx="240861" cy="3265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5495"/>
              </a:lnTo>
              <a:lnTo>
                <a:pt x="272761" y="3265495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F13C7-4BB9-4231-8A2D-EC8FEE3589FF}" type="sibTrans" cxnId="{B675EE33-83E1-47A8-8E88-F664AF6236E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535F3-A991-4972-AF82-E790096488D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997496" y="3798660"/>
          <a:ext cx="2010466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Тляратинский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9C8EC12-2825-49D8-B98C-9C867DA272BB}" type="parTrans" cxnId="{52610333-217B-479C-B716-EF73901846C3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756635" y="305339"/>
          <a:ext cx="240861" cy="3645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5204"/>
              </a:lnTo>
              <a:lnTo>
                <a:pt x="272761" y="3645204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2AAE0-9CDB-4E32-9052-7A871FB9238C}" type="sibTrans" cxnId="{52610333-217B-479C-B716-EF73901846C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0D603-6BB7-41A7-9B4A-03CC6808B335}" type="pres">
      <dgm:prSet presAssocID="{D8E7CB9F-E8B5-435E-9C1A-36F779F6F5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5E096C-E4BB-4EBC-A9A4-C3B8E9186AA6}" type="pres">
      <dgm:prSet presAssocID="{E1274C1F-FF92-4196-AA79-572EB6B4C45D}" presName="root" presStyleCnt="0"/>
      <dgm:spPr/>
    </dgm:pt>
    <dgm:pt modelId="{442BEDD4-9DBF-48F7-8E57-1F6C82B4F0FA}" type="pres">
      <dgm:prSet presAssocID="{E1274C1F-FF92-4196-AA79-572EB6B4C45D}" presName="rootComposite" presStyleCnt="0"/>
      <dgm:spPr/>
    </dgm:pt>
    <dgm:pt modelId="{8066B7BA-3392-4B72-A32C-6AB13CB0869F}" type="pres">
      <dgm:prSet presAssocID="{E1274C1F-FF92-4196-AA79-572EB6B4C45D}" presName="rootText" presStyleLbl="node1" presStyleIdx="0" presStyleCnt="1" custScaleX="500019" custScaleY="189937" custLinFactNeighborX="-8320" custLinFactNeighborY="539"/>
      <dgm:spPr>
        <a:prstGeom prst="roundRect">
          <a:avLst>
            <a:gd name="adj" fmla="val 10000"/>
          </a:avLst>
        </a:prstGeom>
      </dgm:spPr>
    </dgm:pt>
    <dgm:pt modelId="{A1893F4C-0FD1-47E7-AC1D-F6DF72D5CB34}" type="pres">
      <dgm:prSet presAssocID="{E1274C1F-FF92-4196-AA79-572EB6B4C45D}" presName="rootConnector" presStyleLbl="node1" presStyleIdx="0" presStyleCnt="1"/>
      <dgm:spPr/>
    </dgm:pt>
    <dgm:pt modelId="{FA23EBC8-39D4-42D6-A7CC-8ACFF630764E}" type="pres">
      <dgm:prSet presAssocID="{E1274C1F-FF92-4196-AA79-572EB6B4C45D}" presName="childShape" presStyleCnt="0"/>
      <dgm:spPr/>
    </dgm:pt>
    <dgm:pt modelId="{14D50DFB-D7B1-459A-BC7C-E0D3DFD702EF}" type="pres">
      <dgm:prSet presAssocID="{B997B3A4-C074-467B-B28F-00F23F5F7DB8}" presName="Name13" presStyleLbl="parChTrans1D2" presStyleIdx="0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25"/>
              </a:lnTo>
              <a:lnTo>
                <a:pt x="272761" y="227825"/>
              </a:lnTo>
            </a:path>
          </a:pathLst>
        </a:custGeom>
      </dgm:spPr>
    </dgm:pt>
    <dgm:pt modelId="{E4B15C22-AC56-4C0B-A715-E249CEA40854}" type="pres">
      <dgm:prSet presAssocID="{35331B0D-CA86-4CB1-B5AE-9AEAF0853113}" presName="childText" presStyleLbl="bgAcc1" presStyleIdx="0" presStyleCnt="10" custScaleX="489487" custLinFactY="522588" custLinFactNeighborX="-13558" custLinFactNeighborY="6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D309EC4-BD88-4DAA-AC84-D6C585F39098}" type="pres">
      <dgm:prSet presAssocID="{96CF2074-E34B-4FB6-B4F3-78D46B38878F}" presName="Name13" presStyleLbl="parChTrans1D2" presStyleIdx="1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34"/>
              </a:lnTo>
              <a:lnTo>
                <a:pt x="272761" y="607534"/>
              </a:lnTo>
            </a:path>
          </a:pathLst>
        </a:custGeom>
      </dgm:spPr>
    </dgm:pt>
    <dgm:pt modelId="{B9C1BF8C-66FD-4B22-BB84-2CD1CA1E1CEE}" type="pres">
      <dgm:prSet presAssocID="{D1B06383-7F4E-4D32-8BD9-12DFE2896302}" presName="childText" presStyleLbl="bgAcc1" presStyleIdx="1" presStyleCnt="10" custScaleX="489488" custLinFactNeighborX="-1355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0E063EA-12FB-422D-A6E6-799BA178E6E9}" type="pres">
      <dgm:prSet presAssocID="{677FEF6C-1726-46DB-9AB4-9ABBD910EAEE}" presName="Name13" presStyleLbl="parChTrans1D2" presStyleIdx="2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242"/>
              </a:lnTo>
              <a:lnTo>
                <a:pt x="272761" y="987242"/>
              </a:lnTo>
            </a:path>
          </a:pathLst>
        </a:custGeom>
      </dgm:spPr>
    </dgm:pt>
    <dgm:pt modelId="{D0B40B8E-B4C5-4FB9-8F64-7BF1C5C24B13}" type="pres">
      <dgm:prSet presAssocID="{A30C5835-FD67-4D2B-B664-69661B941E66}" presName="childText" presStyleLbl="bgAcc1" presStyleIdx="2" presStyleCnt="10" custScaleX="489488" custLinFactNeighborX="-1355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86F53E82-B96A-4E36-8802-68AB6AC8B075}" type="pres">
      <dgm:prSet presAssocID="{803DBA8E-9115-418D-B332-A155D856FA82}" presName="Name13" presStyleLbl="parChTrans1D2" presStyleIdx="3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951"/>
              </a:lnTo>
              <a:lnTo>
                <a:pt x="272761" y="1366951"/>
              </a:lnTo>
            </a:path>
          </a:pathLst>
        </a:custGeom>
      </dgm:spPr>
    </dgm:pt>
    <dgm:pt modelId="{6A5872AA-F88B-48B3-9E2D-3E8AE37DB5CF}" type="pres">
      <dgm:prSet presAssocID="{43498322-9C44-4988-8D41-C52FBAFF1754}" presName="childText" presStyleLbl="bgAcc1" presStyleIdx="3" presStyleCnt="10" custScaleX="487756" custLinFactNeighborX="-1355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0109236-21CA-4038-9769-73F3DCBFD2FC}" type="pres">
      <dgm:prSet presAssocID="{4F951FD7-C8F0-4481-9B76-CFF66335D5E8}" presName="Name13" presStyleLbl="parChTrans1D2" presStyleIdx="4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660"/>
              </a:lnTo>
              <a:lnTo>
                <a:pt x="272761" y="1746660"/>
              </a:lnTo>
            </a:path>
          </a:pathLst>
        </a:custGeom>
      </dgm:spPr>
    </dgm:pt>
    <dgm:pt modelId="{5219E8A7-97FD-4961-94FF-2ABF354ECAF9}" type="pres">
      <dgm:prSet presAssocID="{50799E2A-ED8B-488D-ADE2-448D5F9A2EE5}" presName="childText" presStyleLbl="bgAcc1" presStyleIdx="4" presStyleCnt="10" custScaleX="489488" custLinFactNeighborX="-1355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227C3A0D-5599-444E-A6D4-8928CAD3422C}" type="pres">
      <dgm:prSet presAssocID="{8DF454EE-AE44-4C57-9FE8-6EB7548E81E3}" presName="Name13" presStyleLbl="parChTrans1D2" presStyleIdx="5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369"/>
              </a:lnTo>
              <a:lnTo>
                <a:pt x="272761" y="2126369"/>
              </a:lnTo>
            </a:path>
          </a:pathLst>
        </a:custGeom>
      </dgm:spPr>
    </dgm:pt>
    <dgm:pt modelId="{099079E7-1E0F-4CFC-8010-ECF7F0E8620C}" type="pres">
      <dgm:prSet presAssocID="{6A917090-1237-4BC4-B9FE-E43C80DE1824}" presName="childText" presStyleLbl="bgAcc1" presStyleIdx="5" presStyleCnt="10" custScaleX="484209" custLinFactNeighborX="-1355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74DCFCB-A212-4B84-BFAF-7B38B396FD78}" type="pres">
      <dgm:prSet presAssocID="{31E401E2-C826-4B72-AFC8-1BE93FF16690}" presName="Name13" presStyleLbl="parChTrans1D2" presStyleIdx="6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077"/>
              </a:lnTo>
              <a:lnTo>
                <a:pt x="272761" y="2506077"/>
              </a:lnTo>
            </a:path>
          </a:pathLst>
        </a:custGeom>
      </dgm:spPr>
    </dgm:pt>
    <dgm:pt modelId="{7E97C0A3-FB98-49F4-94C8-F1AEA313A0AD}" type="pres">
      <dgm:prSet presAssocID="{54D5A3B7-7181-4937-B627-35B3472AE6DB}" presName="childText" presStyleLbl="bgAcc1" presStyleIdx="6" presStyleCnt="10" custScaleX="489488" custLinFactNeighborX="-1355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845696D-7BEB-4C54-A561-2D74E262F189}" type="pres">
      <dgm:prSet presAssocID="{FE0D972F-6910-4F5D-9EDB-52D3B9B4F0DF}" presName="Name13" presStyleLbl="parChTrans1D2" presStyleIdx="7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786"/>
              </a:lnTo>
              <a:lnTo>
                <a:pt x="272761" y="2885786"/>
              </a:lnTo>
            </a:path>
          </a:pathLst>
        </a:custGeom>
      </dgm:spPr>
    </dgm:pt>
    <dgm:pt modelId="{D06F6E00-8E5B-4743-98C1-943FC76480AE}" type="pres">
      <dgm:prSet presAssocID="{0CC55E9E-A6B2-435E-8B47-3C9104FE1279}" presName="childText" presStyleLbl="bgAcc1" presStyleIdx="7" presStyleCnt="10" custScaleX="489488" custLinFactNeighborX="-1355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49E1758-508B-4522-A96E-2C50501BC4C3}" type="pres">
      <dgm:prSet presAssocID="{2E48F8F5-6F47-4E40-A474-24BED8428966}" presName="Name13" presStyleLbl="parChTrans1D2" presStyleIdx="8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5495"/>
              </a:lnTo>
              <a:lnTo>
                <a:pt x="272761" y="3265495"/>
              </a:lnTo>
            </a:path>
          </a:pathLst>
        </a:custGeom>
      </dgm:spPr>
    </dgm:pt>
    <dgm:pt modelId="{A8EDB339-547C-43C0-8A68-0AEB3F3CA7A0}" type="pres">
      <dgm:prSet presAssocID="{DCC1C74F-03E1-4144-8E52-1711C409B37F}" presName="childText" presStyleLbl="bgAcc1" presStyleIdx="8" presStyleCnt="10" custScaleX="489488" custLinFactY="-496313" custLinFactNeighborX="-13558" custLinFactNeighborY="-5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ECCF9A8F-5499-4EA9-ABF6-546CC2E8E797}" type="pres">
      <dgm:prSet presAssocID="{79C8EC12-2825-49D8-B98C-9C867DA272BB}" presName="Name13" presStyleLbl="parChTrans1D2" presStyleIdx="9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5204"/>
              </a:lnTo>
              <a:lnTo>
                <a:pt x="272761" y="3645204"/>
              </a:lnTo>
            </a:path>
          </a:pathLst>
        </a:custGeom>
      </dgm:spPr>
    </dgm:pt>
    <dgm:pt modelId="{865A2596-46C7-4213-87C5-C49CD9F3F9C5}" type="pres">
      <dgm:prSet presAssocID="{25F535F3-A991-4972-AF82-E790096488D9}" presName="childText" presStyleLbl="bgAcc1" presStyleIdx="9" presStyleCnt="10" custScaleX="489488" custLinFactY="-22978" custLinFactNeighborX="-13558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4A806B00-D3B7-499E-B509-D3D974DB7C51}" srcId="{E1274C1F-FF92-4196-AA79-572EB6B4C45D}" destId="{43498322-9C44-4988-8D41-C52FBAFF1754}" srcOrd="3" destOrd="0" parTransId="{803DBA8E-9115-418D-B332-A155D856FA82}" sibTransId="{3CE5D45B-49F6-4847-9A15-4A498477F727}"/>
    <dgm:cxn modelId="{44766604-77F2-403B-AE86-530B20F78731}" type="presOf" srcId="{2E48F8F5-6F47-4E40-A474-24BED8428966}" destId="{D49E1758-508B-4522-A96E-2C50501BC4C3}" srcOrd="0" destOrd="0" presId="urn:microsoft.com/office/officeart/2005/8/layout/hierarchy3"/>
    <dgm:cxn modelId="{DE8BF610-E060-4461-9EA4-FC8BD2AA9EEB}" srcId="{E1274C1F-FF92-4196-AA79-572EB6B4C45D}" destId="{0CC55E9E-A6B2-435E-8B47-3C9104FE1279}" srcOrd="7" destOrd="0" parTransId="{FE0D972F-6910-4F5D-9EDB-52D3B9B4F0DF}" sibTransId="{C85771EF-516A-401A-8866-0BE712ABF958}"/>
    <dgm:cxn modelId="{86661816-94FD-4A29-BAC8-9CA5BF168868}" type="presOf" srcId="{D8E7CB9F-E8B5-435E-9C1A-36F779F6F5BA}" destId="{57F0D603-6BB7-41A7-9B4A-03CC6808B335}" srcOrd="0" destOrd="0" presId="urn:microsoft.com/office/officeart/2005/8/layout/hierarchy3"/>
    <dgm:cxn modelId="{43FD721F-7349-4B0A-B389-605CFBE7A5EE}" type="presOf" srcId="{B997B3A4-C074-467B-B28F-00F23F5F7DB8}" destId="{14D50DFB-D7B1-459A-BC7C-E0D3DFD702EF}" srcOrd="0" destOrd="0" presId="urn:microsoft.com/office/officeart/2005/8/layout/hierarchy3"/>
    <dgm:cxn modelId="{C78D772C-4705-444D-AEC0-C89D59FAB73E}" type="presOf" srcId="{79C8EC12-2825-49D8-B98C-9C867DA272BB}" destId="{ECCF9A8F-5499-4EA9-ABF6-546CC2E8E797}" srcOrd="0" destOrd="0" presId="urn:microsoft.com/office/officeart/2005/8/layout/hierarchy3"/>
    <dgm:cxn modelId="{67C1E930-B3D2-4912-B28C-83168AB22157}" type="presOf" srcId="{FE0D972F-6910-4F5D-9EDB-52D3B9B4F0DF}" destId="{F845696D-7BEB-4C54-A561-2D74E262F189}" srcOrd="0" destOrd="0" presId="urn:microsoft.com/office/officeart/2005/8/layout/hierarchy3"/>
    <dgm:cxn modelId="{52610333-217B-479C-B716-EF73901846C3}" srcId="{E1274C1F-FF92-4196-AA79-572EB6B4C45D}" destId="{25F535F3-A991-4972-AF82-E790096488D9}" srcOrd="9" destOrd="0" parTransId="{79C8EC12-2825-49D8-B98C-9C867DA272BB}" sibTransId="{2CE2AAE0-9CDB-4E32-9052-7A871FB9238C}"/>
    <dgm:cxn modelId="{B675EE33-83E1-47A8-8E88-F664AF6236E9}" srcId="{E1274C1F-FF92-4196-AA79-572EB6B4C45D}" destId="{DCC1C74F-03E1-4144-8E52-1711C409B37F}" srcOrd="8" destOrd="0" parTransId="{2E48F8F5-6F47-4E40-A474-24BED8428966}" sibTransId="{1D1F13C7-4BB9-4231-8A2D-EC8FEE3589FF}"/>
    <dgm:cxn modelId="{AD16D135-BB4D-45AF-A5EA-F87533A0D54F}" type="presOf" srcId="{35331B0D-CA86-4CB1-B5AE-9AEAF0853113}" destId="{E4B15C22-AC56-4C0B-A715-E249CEA40854}" srcOrd="0" destOrd="0" presId="urn:microsoft.com/office/officeart/2005/8/layout/hierarchy3"/>
    <dgm:cxn modelId="{2893A95B-2393-43B9-B6FD-0B9A60AABA0C}" type="presOf" srcId="{50799E2A-ED8B-488D-ADE2-448D5F9A2EE5}" destId="{5219E8A7-97FD-4961-94FF-2ABF354ECAF9}" srcOrd="0" destOrd="0" presId="urn:microsoft.com/office/officeart/2005/8/layout/hierarchy3"/>
    <dgm:cxn modelId="{7DDFE55C-12BD-4D41-9072-340EDBFA042B}" type="presOf" srcId="{DCC1C74F-03E1-4144-8E52-1711C409B37F}" destId="{A8EDB339-547C-43C0-8A68-0AEB3F3CA7A0}" srcOrd="0" destOrd="0" presId="urn:microsoft.com/office/officeart/2005/8/layout/hierarchy3"/>
    <dgm:cxn modelId="{E9DE6A60-73BD-4628-81F2-ADA10D14EF5D}" type="presOf" srcId="{31E401E2-C826-4B72-AFC8-1BE93FF16690}" destId="{A74DCFCB-A212-4B84-BFAF-7B38B396FD78}" srcOrd="0" destOrd="0" presId="urn:microsoft.com/office/officeart/2005/8/layout/hierarchy3"/>
    <dgm:cxn modelId="{01BCB741-441F-4F25-92C7-B0B7F9781374}" srcId="{D8E7CB9F-E8B5-435E-9C1A-36F779F6F5BA}" destId="{E1274C1F-FF92-4196-AA79-572EB6B4C45D}" srcOrd="0" destOrd="0" parTransId="{62272347-6288-4C03-AE03-151F778AE5BF}" sibTransId="{865DF7B4-088C-480C-9C5B-45A9DEADA03F}"/>
    <dgm:cxn modelId="{368D7163-8C7A-4261-A52C-BDD49A7D3491}" srcId="{E1274C1F-FF92-4196-AA79-572EB6B4C45D}" destId="{6A917090-1237-4BC4-B9FE-E43C80DE1824}" srcOrd="5" destOrd="0" parTransId="{8DF454EE-AE44-4C57-9FE8-6EB7548E81E3}" sibTransId="{EF901193-478E-4AE1-9845-465A4EBA53FC}"/>
    <dgm:cxn modelId="{D2E1A348-1BBE-424F-9977-64AA16AF31FF}" type="presOf" srcId="{6A917090-1237-4BC4-B9FE-E43C80DE1824}" destId="{099079E7-1E0F-4CFC-8010-ECF7F0E8620C}" srcOrd="0" destOrd="0" presId="urn:microsoft.com/office/officeart/2005/8/layout/hierarchy3"/>
    <dgm:cxn modelId="{22165A4A-2E9C-4E2B-9B46-7F862801FAB2}" type="presOf" srcId="{A30C5835-FD67-4D2B-B664-69661B941E66}" destId="{D0B40B8E-B4C5-4FB9-8F64-7BF1C5C24B13}" srcOrd="0" destOrd="0" presId="urn:microsoft.com/office/officeart/2005/8/layout/hierarchy3"/>
    <dgm:cxn modelId="{2276116C-A2A5-4877-B068-5360772965D2}" type="presOf" srcId="{0CC55E9E-A6B2-435E-8B47-3C9104FE1279}" destId="{D06F6E00-8E5B-4743-98C1-943FC76480AE}" srcOrd="0" destOrd="0" presId="urn:microsoft.com/office/officeart/2005/8/layout/hierarchy3"/>
    <dgm:cxn modelId="{997B6854-502C-44A1-90BC-E9E032140B86}" type="presOf" srcId="{D1B06383-7F4E-4D32-8BD9-12DFE2896302}" destId="{B9C1BF8C-66FD-4B22-BB84-2CD1CA1E1CEE}" srcOrd="0" destOrd="0" presId="urn:microsoft.com/office/officeart/2005/8/layout/hierarchy3"/>
    <dgm:cxn modelId="{26C95B79-CC89-4F09-8406-C193450519B5}" type="presOf" srcId="{8DF454EE-AE44-4C57-9FE8-6EB7548E81E3}" destId="{227C3A0D-5599-444E-A6D4-8928CAD3422C}" srcOrd="0" destOrd="0" presId="urn:microsoft.com/office/officeart/2005/8/layout/hierarchy3"/>
    <dgm:cxn modelId="{63E2FC79-BFB9-461F-A8F6-5E4DF64BCC02}" srcId="{E1274C1F-FF92-4196-AA79-572EB6B4C45D}" destId="{54D5A3B7-7181-4937-B627-35B3472AE6DB}" srcOrd="6" destOrd="0" parTransId="{31E401E2-C826-4B72-AFC8-1BE93FF16690}" sibTransId="{2D19D8B5-ACD0-4B0D-ABEB-38FE28BA692A}"/>
    <dgm:cxn modelId="{354BE991-ADF9-4D49-B3C8-46CE34B67348}" srcId="{E1274C1F-FF92-4196-AA79-572EB6B4C45D}" destId="{D1B06383-7F4E-4D32-8BD9-12DFE2896302}" srcOrd="1" destOrd="0" parTransId="{96CF2074-E34B-4FB6-B4F3-78D46B38878F}" sibTransId="{66E73716-3026-44D4-BC6C-57ACD977B4C3}"/>
    <dgm:cxn modelId="{B6F43998-2DBF-4698-B11A-10826B9BC35F}" type="presOf" srcId="{E1274C1F-FF92-4196-AA79-572EB6B4C45D}" destId="{A1893F4C-0FD1-47E7-AC1D-F6DF72D5CB34}" srcOrd="1" destOrd="0" presId="urn:microsoft.com/office/officeart/2005/8/layout/hierarchy3"/>
    <dgm:cxn modelId="{E50D6CA0-93C0-4B3A-B728-6FAE1A23CB23}" type="presOf" srcId="{4F951FD7-C8F0-4481-9B76-CFF66335D5E8}" destId="{D0109236-21CA-4038-9769-73F3DCBFD2FC}" srcOrd="0" destOrd="0" presId="urn:microsoft.com/office/officeart/2005/8/layout/hierarchy3"/>
    <dgm:cxn modelId="{6C1862A2-5105-4198-8192-931FA3AD2B13}" type="presOf" srcId="{54D5A3B7-7181-4937-B627-35B3472AE6DB}" destId="{7E97C0A3-FB98-49F4-94C8-F1AEA313A0AD}" srcOrd="0" destOrd="0" presId="urn:microsoft.com/office/officeart/2005/8/layout/hierarchy3"/>
    <dgm:cxn modelId="{FE8C74A5-2313-449B-854C-C6281ABB789D}" srcId="{E1274C1F-FF92-4196-AA79-572EB6B4C45D}" destId="{A30C5835-FD67-4D2B-B664-69661B941E66}" srcOrd="2" destOrd="0" parTransId="{677FEF6C-1726-46DB-9AB4-9ABBD910EAEE}" sibTransId="{6BEAF7B2-FA53-4C15-BD1B-BD0DD4038306}"/>
    <dgm:cxn modelId="{800F39AE-6CAE-4045-AF6D-2E7CBDA18BC3}" type="presOf" srcId="{25F535F3-A991-4972-AF82-E790096488D9}" destId="{865A2596-46C7-4213-87C5-C49CD9F3F9C5}" srcOrd="0" destOrd="0" presId="urn:microsoft.com/office/officeart/2005/8/layout/hierarchy3"/>
    <dgm:cxn modelId="{A78DB8B1-19EE-4C9F-9947-B3BBF038075D}" srcId="{E1274C1F-FF92-4196-AA79-572EB6B4C45D}" destId="{35331B0D-CA86-4CB1-B5AE-9AEAF0853113}" srcOrd="0" destOrd="0" parTransId="{B997B3A4-C074-467B-B28F-00F23F5F7DB8}" sibTransId="{E69C58C3-8326-464D-978C-724BDE631EFD}"/>
    <dgm:cxn modelId="{39893DB9-1312-4438-8D61-7ABF23E6B9A4}" type="presOf" srcId="{43498322-9C44-4988-8D41-C52FBAFF1754}" destId="{6A5872AA-F88B-48B3-9E2D-3E8AE37DB5CF}" srcOrd="0" destOrd="0" presId="urn:microsoft.com/office/officeart/2005/8/layout/hierarchy3"/>
    <dgm:cxn modelId="{65D97CC5-12D0-44A6-83E1-3C0291AEEDB7}" type="presOf" srcId="{803DBA8E-9115-418D-B332-A155D856FA82}" destId="{86F53E82-B96A-4E36-8802-68AB6AC8B075}" srcOrd="0" destOrd="0" presId="urn:microsoft.com/office/officeart/2005/8/layout/hierarchy3"/>
    <dgm:cxn modelId="{0B1BB0C7-D527-4A7B-8ED2-3B9A8A3529E2}" type="presOf" srcId="{677FEF6C-1726-46DB-9AB4-9ABBD910EAEE}" destId="{10E063EA-12FB-422D-A6E6-799BA178E6E9}" srcOrd="0" destOrd="0" presId="urn:microsoft.com/office/officeart/2005/8/layout/hierarchy3"/>
    <dgm:cxn modelId="{9A9C74D3-2B57-46BB-B0C3-EFA1C82EAC70}" srcId="{E1274C1F-FF92-4196-AA79-572EB6B4C45D}" destId="{50799E2A-ED8B-488D-ADE2-448D5F9A2EE5}" srcOrd="4" destOrd="0" parTransId="{4F951FD7-C8F0-4481-9B76-CFF66335D5E8}" sibTransId="{BB7B4088-5C94-4876-B5BC-761A1DA41357}"/>
    <dgm:cxn modelId="{410E9CDB-F07A-41EC-BCD8-9FFD1BC5167F}" type="presOf" srcId="{E1274C1F-FF92-4196-AA79-572EB6B4C45D}" destId="{8066B7BA-3392-4B72-A32C-6AB13CB0869F}" srcOrd="0" destOrd="0" presId="urn:microsoft.com/office/officeart/2005/8/layout/hierarchy3"/>
    <dgm:cxn modelId="{B9CB64F5-7441-4E4A-9C6A-A475812D99BE}" type="presOf" srcId="{96CF2074-E34B-4FB6-B4F3-78D46B38878F}" destId="{AD309EC4-BD88-4DAA-AC84-D6C585F39098}" srcOrd="0" destOrd="0" presId="urn:microsoft.com/office/officeart/2005/8/layout/hierarchy3"/>
    <dgm:cxn modelId="{59AD92FB-AD39-4C01-9C54-39789AF5DF71}" type="presParOf" srcId="{57F0D603-6BB7-41A7-9B4A-03CC6808B335}" destId="{535E096C-E4BB-4EBC-A9A4-C3B8E9186AA6}" srcOrd="0" destOrd="0" presId="urn:microsoft.com/office/officeart/2005/8/layout/hierarchy3"/>
    <dgm:cxn modelId="{9BBAC300-9C52-428E-815F-B7B2312A8390}" type="presParOf" srcId="{535E096C-E4BB-4EBC-A9A4-C3B8E9186AA6}" destId="{442BEDD4-9DBF-48F7-8E57-1F6C82B4F0FA}" srcOrd="0" destOrd="0" presId="urn:microsoft.com/office/officeart/2005/8/layout/hierarchy3"/>
    <dgm:cxn modelId="{AB0012E2-08F7-4064-8A56-513E9F963D2F}" type="presParOf" srcId="{442BEDD4-9DBF-48F7-8E57-1F6C82B4F0FA}" destId="{8066B7BA-3392-4B72-A32C-6AB13CB0869F}" srcOrd="0" destOrd="0" presId="urn:microsoft.com/office/officeart/2005/8/layout/hierarchy3"/>
    <dgm:cxn modelId="{FC209332-3C34-438C-91A7-2C28FBBC5BA4}" type="presParOf" srcId="{442BEDD4-9DBF-48F7-8E57-1F6C82B4F0FA}" destId="{A1893F4C-0FD1-47E7-AC1D-F6DF72D5CB34}" srcOrd="1" destOrd="0" presId="urn:microsoft.com/office/officeart/2005/8/layout/hierarchy3"/>
    <dgm:cxn modelId="{67D748AA-6AD9-4C50-A251-2ED5D2587638}" type="presParOf" srcId="{535E096C-E4BB-4EBC-A9A4-C3B8E9186AA6}" destId="{FA23EBC8-39D4-42D6-A7CC-8ACFF630764E}" srcOrd="1" destOrd="0" presId="urn:microsoft.com/office/officeart/2005/8/layout/hierarchy3"/>
    <dgm:cxn modelId="{5D0E9F8C-CD3E-4460-B24E-815563F10879}" type="presParOf" srcId="{FA23EBC8-39D4-42D6-A7CC-8ACFF630764E}" destId="{14D50DFB-D7B1-459A-BC7C-E0D3DFD702EF}" srcOrd="0" destOrd="0" presId="urn:microsoft.com/office/officeart/2005/8/layout/hierarchy3"/>
    <dgm:cxn modelId="{3DB1A083-577E-4CBB-8A01-A7BCFDEAB6EE}" type="presParOf" srcId="{FA23EBC8-39D4-42D6-A7CC-8ACFF630764E}" destId="{E4B15C22-AC56-4C0B-A715-E249CEA40854}" srcOrd="1" destOrd="0" presId="urn:microsoft.com/office/officeart/2005/8/layout/hierarchy3"/>
    <dgm:cxn modelId="{1E30A09E-E5C1-4BA3-AB40-15254BDC5779}" type="presParOf" srcId="{FA23EBC8-39D4-42D6-A7CC-8ACFF630764E}" destId="{AD309EC4-BD88-4DAA-AC84-D6C585F39098}" srcOrd="2" destOrd="0" presId="urn:microsoft.com/office/officeart/2005/8/layout/hierarchy3"/>
    <dgm:cxn modelId="{586776FF-99AA-4628-BE9D-F860F65AB0AB}" type="presParOf" srcId="{FA23EBC8-39D4-42D6-A7CC-8ACFF630764E}" destId="{B9C1BF8C-66FD-4B22-BB84-2CD1CA1E1CEE}" srcOrd="3" destOrd="0" presId="urn:microsoft.com/office/officeart/2005/8/layout/hierarchy3"/>
    <dgm:cxn modelId="{5F559033-CE0B-4F0D-B659-0FDCF23FD877}" type="presParOf" srcId="{FA23EBC8-39D4-42D6-A7CC-8ACFF630764E}" destId="{10E063EA-12FB-422D-A6E6-799BA178E6E9}" srcOrd="4" destOrd="0" presId="urn:microsoft.com/office/officeart/2005/8/layout/hierarchy3"/>
    <dgm:cxn modelId="{D6D1AA26-B2EE-4334-827E-ACE4F3232BE9}" type="presParOf" srcId="{FA23EBC8-39D4-42D6-A7CC-8ACFF630764E}" destId="{D0B40B8E-B4C5-4FB9-8F64-7BF1C5C24B13}" srcOrd="5" destOrd="0" presId="urn:microsoft.com/office/officeart/2005/8/layout/hierarchy3"/>
    <dgm:cxn modelId="{118D9704-FE0C-478B-B573-62F5C124BFA5}" type="presParOf" srcId="{FA23EBC8-39D4-42D6-A7CC-8ACFF630764E}" destId="{86F53E82-B96A-4E36-8802-68AB6AC8B075}" srcOrd="6" destOrd="0" presId="urn:microsoft.com/office/officeart/2005/8/layout/hierarchy3"/>
    <dgm:cxn modelId="{3FAAF0D1-F5CD-45B7-9247-1A54EEF0F0F3}" type="presParOf" srcId="{FA23EBC8-39D4-42D6-A7CC-8ACFF630764E}" destId="{6A5872AA-F88B-48B3-9E2D-3E8AE37DB5CF}" srcOrd="7" destOrd="0" presId="urn:microsoft.com/office/officeart/2005/8/layout/hierarchy3"/>
    <dgm:cxn modelId="{93633FD5-6B0C-4EB2-939E-7A188C7CF56A}" type="presParOf" srcId="{FA23EBC8-39D4-42D6-A7CC-8ACFF630764E}" destId="{D0109236-21CA-4038-9769-73F3DCBFD2FC}" srcOrd="8" destOrd="0" presId="urn:microsoft.com/office/officeart/2005/8/layout/hierarchy3"/>
    <dgm:cxn modelId="{0368602B-6622-4520-9E0E-F2418B48D767}" type="presParOf" srcId="{FA23EBC8-39D4-42D6-A7CC-8ACFF630764E}" destId="{5219E8A7-97FD-4961-94FF-2ABF354ECAF9}" srcOrd="9" destOrd="0" presId="urn:microsoft.com/office/officeart/2005/8/layout/hierarchy3"/>
    <dgm:cxn modelId="{45B9DD9B-FE66-4752-9C32-7B3887B1461A}" type="presParOf" srcId="{FA23EBC8-39D4-42D6-A7CC-8ACFF630764E}" destId="{227C3A0D-5599-444E-A6D4-8928CAD3422C}" srcOrd="10" destOrd="0" presId="urn:microsoft.com/office/officeart/2005/8/layout/hierarchy3"/>
    <dgm:cxn modelId="{1B6EFB11-C130-4F7F-8A80-5CF9E490F6A3}" type="presParOf" srcId="{FA23EBC8-39D4-42D6-A7CC-8ACFF630764E}" destId="{099079E7-1E0F-4CFC-8010-ECF7F0E8620C}" srcOrd="11" destOrd="0" presId="urn:microsoft.com/office/officeart/2005/8/layout/hierarchy3"/>
    <dgm:cxn modelId="{03D1A8EF-7BB4-4B2B-920F-493721E8AC3D}" type="presParOf" srcId="{FA23EBC8-39D4-42D6-A7CC-8ACFF630764E}" destId="{A74DCFCB-A212-4B84-BFAF-7B38B396FD78}" srcOrd="12" destOrd="0" presId="urn:microsoft.com/office/officeart/2005/8/layout/hierarchy3"/>
    <dgm:cxn modelId="{E096EC97-E870-4A28-9F7C-D9206BA96D29}" type="presParOf" srcId="{FA23EBC8-39D4-42D6-A7CC-8ACFF630764E}" destId="{7E97C0A3-FB98-49F4-94C8-F1AEA313A0AD}" srcOrd="13" destOrd="0" presId="urn:microsoft.com/office/officeart/2005/8/layout/hierarchy3"/>
    <dgm:cxn modelId="{9DDEB46A-DB64-4555-B088-8CEB99A028D2}" type="presParOf" srcId="{FA23EBC8-39D4-42D6-A7CC-8ACFF630764E}" destId="{F845696D-7BEB-4C54-A561-2D74E262F189}" srcOrd="14" destOrd="0" presId="urn:microsoft.com/office/officeart/2005/8/layout/hierarchy3"/>
    <dgm:cxn modelId="{F0026244-CD1E-4122-B40E-57C40EDEC8BF}" type="presParOf" srcId="{FA23EBC8-39D4-42D6-A7CC-8ACFF630764E}" destId="{D06F6E00-8E5B-4743-98C1-943FC76480AE}" srcOrd="15" destOrd="0" presId="urn:microsoft.com/office/officeart/2005/8/layout/hierarchy3"/>
    <dgm:cxn modelId="{1E392166-F0AC-4F48-9BA0-02BA65B7DF42}" type="presParOf" srcId="{FA23EBC8-39D4-42D6-A7CC-8ACFF630764E}" destId="{D49E1758-508B-4522-A96E-2C50501BC4C3}" srcOrd="16" destOrd="0" presId="urn:microsoft.com/office/officeart/2005/8/layout/hierarchy3"/>
    <dgm:cxn modelId="{6D432D26-096F-4662-8108-B0AC2917F15C}" type="presParOf" srcId="{FA23EBC8-39D4-42D6-A7CC-8ACFF630764E}" destId="{A8EDB339-547C-43C0-8A68-0AEB3F3CA7A0}" srcOrd="17" destOrd="0" presId="urn:microsoft.com/office/officeart/2005/8/layout/hierarchy3"/>
    <dgm:cxn modelId="{7CE7D2D4-DB08-4A0F-A8CC-B8E86CA83595}" type="presParOf" srcId="{FA23EBC8-39D4-42D6-A7CC-8ACFF630764E}" destId="{ECCF9A8F-5499-4EA9-ABF6-546CC2E8E797}" srcOrd="18" destOrd="0" presId="urn:microsoft.com/office/officeart/2005/8/layout/hierarchy3"/>
    <dgm:cxn modelId="{0EF31363-83DD-4CC7-99B7-8F52D57D7A55}" type="presParOf" srcId="{FA23EBC8-39D4-42D6-A7CC-8ACFF630764E}" destId="{865A2596-46C7-4213-87C5-C49CD9F3F9C5}" srcOrd="1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E7CB9F-E8B5-435E-9C1A-36F779F6F5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BAE9FA-31C7-49CA-A02B-70D8BE11253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564246" y="381281"/>
          <a:ext cx="2064322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1. Кизлярский район</a:t>
          </a:r>
        </a:p>
      </dgm:t>
    </dgm:pt>
    <dgm:pt modelId="{CDAD2243-B07D-41B7-83F7-DC58C1A95E40}" type="parTrans" cxnId="{CD892403-CDBB-438C-9A5A-CDD11306EA2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320257" y="305339"/>
          <a:ext cx="243988" cy="22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25"/>
              </a:lnTo>
              <a:lnTo>
                <a:pt x="270514" y="227825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5393B-10B7-41F1-80C8-90191BB7AC7B}" type="sibTrans" cxnId="{CD892403-CDBB-438C-9A5A-CDD11306EA2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8AB56-9835-4BA8-B7EA-3EC1F19AE9A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564246" y="760990"/>
          <a:ext cx="2064317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2. Хивский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87B2CF3-C909-4787-9C8D-E579876A7B1C}" type="parTrans" cxnId="{8A480F64-0455-45BD-8783-171A8C34E59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320257" y="305339"/>
          <a:ext cx="243988" cy="607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34"/>
              </a:lnTo>
              <a:lnTo>
                <a:pt x="270514" y="607534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ED313-FACF-4485-BAF2-BA46F453C89A}" type="sibTrans" cxnId="{8A480F64-0455-45BD-8783-171A8C34E59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0D7E4-5E3A-413D-8239-34571C88F00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564246" y="1140698"/>
          <a:ext cx="2064317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Курахский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CB7AC78-2DF8-443C-88C0-91E53984E824}" type="parTrans" cxnId="{AD297EEC-1121-41D3-93CE-1A46A9A422B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320257" y="305339"/>
          <a:ext cx="243988" cy="98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242"/>
              </a:lnTo>
              <a:lnTo>
                <a:pt x="270514" y="987242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B6800-4E27-46CB-B8CA-1D0300CD7021}" type="sibTrans" cxnId="{AD297EEC-1121-41D3-93CE-1A46A9A422B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F713A-1197-4763-9017-B660894BAF9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564246" y="1900116"/>
          <a:ext cx="2064317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Бабаюртовский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1547B38-DCBE-4737-81A3-CE2A755E3D92}" type="parTrans" cxnId="{7E975AB5-FBD1-4B95-995D-3E2C1D9D5913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320257" y="305339"/>
          <a:ext cx="243988" cy="1746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660"/>
              </a:lnTo>
              <a:lnTo>
                <a:pt x="270514" y="1746660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20CBB-2A69-47A6-A590-4245C61F2300}" type="sibTrans" cxnId="{7E975AB5-FBD1-4B95-995D-3E2C1D9D591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CD2BD-2E18-428B-84BD-4A053C27DC0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564246" y="2279825"/>
          <a:ext cx="2064317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Дербенский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BFF5BEC-7F58-45D9-AA47-1E8D1C804A15}" type="parTrans" cxnId="{27861D37-7C5E-4F1F-8040-45E2F5F5DD2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320257" y="305339"/>
          <a:ext cx="243988" cy="2126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369"/>
              </a:lnTo>
              <a:lnTo>
                <a:pt x="270514" y="2126369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1B6CA-B0E1-4B04-88A1-A0BF0A098EE3}" type="sibTrans" cxnId="{27861D37-7C5E-4F1F-8040-45E2F5F5DD2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20945-BC40-4B0D-ADC4-E420E6F6147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564246" y="2659534"/>
          <a:ext cx="2064317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7. г. Избербаш</a:t>
          </a:r>
        </a:p>
      </dgm:t>
    </dgm:pt>
    <dgm:pt modelId="{8FFAC3C9-626C-42B1-8261-A4ADBAE210EA}" type="parTrans" cxnId="{B9105F7C-9C93-4811-AFF8-1E00EB2B8AD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320257" y="305339"/>
          <a:ext cx="243988" cy="250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077"/>
              </a:lnTo>
              <a:lnTo>
                <a:pt x="270514" y="2506077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5DDF5-16EE-4EA6-8FCA-74518C7CDF74}" type="sibTrans" cxnId="{B9105F7C-9C93-4811-AFF8-1E00EB2B8AD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D1C6B-88F7-457E-B460-57971AE5FE4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564246" y="3039242"/>
          <a:ext cx="2064317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8. Табасаранский район</a:t>
          </a:r>
        </a:p>
      </dgm:t>
    </dgm:pt>
    <dgm:pt modelId="{64FCD9BE-D30B-470D-B34F-D25C0F2EF83C}" type="parTrans" cxnId="{6FA17AE4-4308-4D59-9B1F-3D8B71DDA45D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320257" y="305339"/>
          <a:ext cx="243988" cy="2885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786"/>
              </a:lnTo>
              <a:lnTo>
                <a:pt x="270514" y="2885786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37EC6-0EF6-41E4-9CB9-77E22F1BA127}" type="sibTrans" cxnId="{6FA17AE4-4308-4D59-9B1F-3D8B71DDA45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FD02E-2586-4CDE-B1F5-E1F9EC259F5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564246" y="3418951"/>
          <a:ext cx="2064317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9. г. Южно-Сухокумск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19F95CF-27BC-46DC-986C-367B5C553E08}" type="parTrans" cxnId="{80A7A904-FA87-4C2C-8013-8D0B66DE2C9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320257" y="305339"/>
          <a:ext cx="243988" cy="3265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5495"/>
              </a:lnTo>
              <a:lnTo>
                <a:pt x="270514" y="3265495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19F78-DD43-49EC-A7DE-07D3F4F98071}" type="sibTrans" cxnId="{80A7A904-FA87-4C2C-8013-8D0B66DE2C9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20F19-EC7A-4458-BEFD-E2184ABF0F9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564246" y="3798660"/>
          <a:ext cx="2064317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Новолакский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9AFB502-301B-4C06-8506-011C8E43EBE7}" type="parTrans" cxnId="{34B42936-A95D-4FBA-BA47-116B551BE1A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320257" y="305339"/>
          <a:ext cx="243988" cy="3645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5204"/>
              </a:lnTo>
              <a:lnTo>
                <a:pt x="270514" y="3645204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C4B313-9076-49CF-B6F0-2208781C7F21}" type="sibTrans" cxnId="{34B42936-A95D-4FBA-BA47-116B551BE1A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F360A-D278-4C32-BE99-91F512DB0FDE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3076269" y="1572"/>
          <a:ext cx="2439886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shade val="51000"/>
                <a:satMod val="130000"/>
              </a:srgbClr>
            </a:gs>
            <a:gs pos="80000">
              <a:srgbClr val="C0504D">
                <a:shade val="93000"/>
                <a:satMod val="130000"/>
              </a:srgbClr>
            </a:gs>
            <a:gs pos="100000">
              <a:srgbClr val="C0504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Территории – аутсайдеры</a:t>
          </a:r>
          <a:endParaRPr lang="ru-RU" sz="16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1A819B0-902B-4F74-9C69-0BFECFFCBC44}" type="sibTrans" cxnId="{C51AA282-C3B6-438C-847C-793453999A1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5C7F9-4B70-46C9-8903-23B4B704E264}" type="parTrans" cxnId="{C51AA282-C3B6-438C-847C-793453999A1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286F8-7CA9-4014-8A7C-329BF47C426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564246" y="1520407"/>
          <a:ext cx="2064317" cy="30376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l"/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4. </a:t>
          </a:r>
          <a:r>
            <a:rPr lang="ru-RU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Докузпаринский</a:t>
          </a:r>
          <a:r>
            <a:rPr lang="ru-RU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3830F3A-E7E7-4BCB-8013-6B967640110B}" type="sibTrans" cxnId="{B40019EB-B250-426D-B5B7-40BC4ACB6BF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25E0C-5A99-4754-AEAE-72A392ADF6BA}" type="parTrans" cxnId="{B40019EB-B250-426D-B5B7-40BC4ACB6BF0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320257" y="305339"/>
          <a:ext cx="243988" cy="1366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951"/>
              </a:lnTo>
              <a:lnTo>
                <a:pt x="270514" y="1366951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0D603-6BB7-41A7-9B4A-03CC6808B335}" type="pres">
      <dgm:prSet presAssocID="{D8E7CB9F-E8B5-435E-9C1A-36F779F6F5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1F3B65-EA87-470F-8C19-326D9B3271ED}" type="pres">
      <dgm:prSet presAssocID="{81CF360A-D278-4C32-BE99-91F512DB0FDE}" presName="root" presStyleCnt="0"/>
      <dgm:spPr/>
    </dgm:pt>
    <dgm:pt modelId="{34514627-1614-43A2-99CB-EB97B372311B}" type="pres">
      <dgm:prSet presAssocID="{81CF360A-D278-4C32-BE99-91F512DB0FDE}" presName="rootComposite" presStyleCnt="0"/>
      <dgm:spPr/>
    </dgm:pt>
    <dgm:pt modelId="{3D5A111A-F133-4950-8D0C-2BF14881B147}" type="pres">
      <dgm:prSet presAssocID="{81CF360A-D278-4C32-BE99-91F512DB0FDE}" presName="rootText" presStyleLbl="node1" presStyleIdx="0" presStyleCnt="1" custScaleX="453893" custScaleY="181905" custLinFactNeighborX="8380" custLinFactNeighborY="-20292"/>
      <dgm:spPr>
        <a:prstGeom prst="roundRect">
          <a:avLst>
            <a:gd name="adj" fmla="val 10000"/>
          </a:avLst>
        </a:prstGeom>
      </dgm:spPr>
    </dgm:pt>
    <dgm:pt modelId="{0DBD55A0-3C05-461A-9EE0-0C38071654D2}" type="pres">
      <dgm:prSet presAssocID="{81CF360A-D278-4C32-BE99-91F512DB0FDE}" presName="rootConnector" presStyleLbl="node1" presStyleIdx="0" presStyleCnt="1"/>
      <dgm:spPr/>
    </dgm:pt>
    <dgm:pt modelId="{582D87EA-AA78-4D2A-ADC5-9FFA26CAFCB5}" type="pres">
      <dgm:prSet presAssocID="{81CF360A-D278-4C32-BE99-91F512DB0FDE}" presName="childShape" presStyleCnt="0"/>
      <dgm:spPr/>
    </dgm:pt>
    <dgm:pt modelId="{F78C3524-9154-42B4-90AB-872255970ADD}" type="pres">
      <dgm:prSet presAssocID="{CDAD2243-B07D-41B7-83F7-DC58C1A95E40}" presName="Name13" presStyleLbl="parChTrans1D2" presStyleIdx="0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25"/>
              </a:lnTo>
              <a:lnTo>
                <a:pt x="270514" y="227825"/>
              </a:lnTo>
            </a:path>
          </a:pathLst>
        </a:custGeom>
      </dgm:spPr>
    </dgm:pt>
    <dgm:pt modelId="{21475874-74B4-47CA-99AA-3CE289825381}" type="pres">
      <dgm:prSet presAssocID="{C4BAE9FA-31C7-49CA-A02B-70D8BE112533}" presName="childText" presStyleLbl="bgAcc1" presStyleIdx="0" presStyleCnt="10" custScaleX="48243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82A20C5-E985-4C87-B444-9F35993E928D}" type="pres">
      <dgm:prSet presAssocID="{887B2CF3-C909-4787-9C8D-E579876A7B1C}" presName="Name13" presStyleLbl="parChTrans1D2" presStyleIdx="1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34"/>
              </a:lnTo>
              <a:lnTo>
                <a:pt x="270514" y="607534"/>
              </a:lnTo>
            </a:path>
          </a:pathLst>
        </a:custGeom>
      </dgm:spPr>
    </dgm:pt>
    <dgm:pt modelId="{289E662C-D318-4E19-9D4D-AC881F272EEE}" type="pres">
      <dgm:prSet presAssocID="{BA38AB56-9835-4BA8-B7EA-3EC1F19AE9A5}" presName="childText" presStyleLbl="bgAcc1" presStyleIdx="1" presStyleCnt="10" custScaleX="48243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118DED5-1BF8-4081-89AA-A491BB75F667}" type="pres">
      <dgm:prSet presAssocID="{8CB7AC78-2DF8-443C-88C0-91E53984E824}" presName="Name13" presStyleLbl="parChTrans1D2" presStyleIdx="2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242"/>
              </a:lnTo>
              <a:lnTo>
                <a:pt x="270514" y="987242"/>
              </a:lnTo>
            </a:path>
          </a:pathLst>
        </a:custGeom>
      </dgm:spPr>
    </dgm:pt>
    <dgm:pt modelId="{9CF94964-2029-4B06-8FB2-DE70B86329BC}" type="pres">
      <dgm:prSet presAssocID="{68B0D7E4-5E3A-413D-8239-34571C88F007}" presName="childText" presStyleLbl="bgAcc1" presStyleIdx="2" presStyleCnt="10" custScaleX="48243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1C71EE2-FE9F-4011-80DE-A5A91C83D623}" type="pres">
      <dgm:prSet presAssocID="{82725E0C-5A99-4754-AEAE-72A392ADF6BA}" presName="Name13" presStyleLbl="parChTrans1D2" presStyleIdx="3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951"/>
              </a:lnTo>
              <a:lnTo>
                <a:pt x="270514" y="1366951"/>
              </a:lnTo>
            </a:path>
          </a:pathLst>
        </a:custGeom>
      </dgm:spPr>
    </dgm:pt>
    <dgm:pt modelId="{550617AD-DDF0-4BEB-9A35-9ED5935F31B0}" type="pres">
      <dgm:prSet presAssocID="{C7F286F8-7CA9-4014-8A7C-329BF47C4266}" presName="childText" presStyleLbl="bgAcc1" presStyleIdx="3" presStyleCnt="10" custScaleX="48243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6787A0D6-CD00-4856-AF94-2A2A1C4A0E06}" type="pres">
      <dgm:prSet presAssocID="{E1547B38-DCBE-4737-81A3-CE2A755E3D92}" presName="Name13" presStyleLbl="parChTrans1D2" presStyleIdx="4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660"/>
              </a:lnTo>
              <a:lnTo>
                <a:pt x="270514" y="1746660"/>
              </a:lnTo>
            </a:path>
          </a:pathLst>
        </a:custGeom>
      </dgm:spPr>
    </dgm:pt>
    <dgm:pt modelId="{3E2826C7-6578-4EEC-8A88-FEA24CD16319}" type="pres">
      <dgm:prSet presAssocID="{65CF713A-1197-4763-9017-B660894BAF92}" presName="childText" presStyleLbl="bgAcc1" presStyleIdx="4" presStyleCnt="10" custScaleX="48243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2C189A2-7205-48C1-A330-A3F0651CEEC3}" type="pres">
      <dgm:prSet presAssocID="{9BFF5BEC-7F58-45D9-AA47-1E8D1C804A15}" presName="Name13" presStyleLbl="parChTrans1D2" presStyleIdx="5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369"/>
              </a:lnTo>
              <a:lnTo>
                <a:pt x="270514" y="2126369"/>
              </a:lnTo>
            </a:path>
          </a:pathLst>
        </a:custGeom>
      </dgm:spPr>
    </dgm:pt>
    <dgm:pt modelId="{A048DA7D-6494-47F1-8E94-3B1D31A84D92}" type="pres">
      <dgm:prSet presAssocID="{738CD2BD-2E18-428B-84BD-4A053C27DC0A}" presName="childText" presStyleLbl="bgAcc1" presStyleIdx="5" presStyleCnt="10" custScaleX="48243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2DC1F05-A8A7-4BBF-8C30-7EE3DE172F20}" type="pres">
      <dgm:prSet presAssocID="{8FFAC3C9-626C-42B1-8261-A4ADBAE210EA}" presName="Name13" presStyleLbl="parChTrans1D2" presStyleIdx="6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077"/>
              </a:lnTo>
              <a:lnTo>
                <a:pt x="270514" y="2506077"/>
              </a:lnTo>
            </a:path>
          </a:pathLst>
        </a:custGeom>
      </dgm:spPr>
    </dgm:pt>
    <dgm:pt modelId="{F01F92E5-979F-4FB1-B45D-339FE77D803E}" type="pres">
      <dgm:prSet presAssocID="{AB020945-BC40-4B0D-ADC4-E420E6F61476}" presName="childText" presStyleLbl="bgAcc1" presStyleIdx="6" presStyleCnt="10" custScaleX="48243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400E78B-690D-455F-9305-D038037BEA66}" type="pres">
      <dgm:prSet presAssocID="{64FCD9BE-D30B-470D-B34F-D25C0F2EF83C}" presName="Name13" presStyleLbl="parChTrans1D2" presStyleIdx="7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786"/>
              </a:lnTo>
              <a:lnTo>
                <a:pt x="270514" y="2885786"/>
              </a:lnTo>
            </a:path>
          </a:pathLst>
        </a:custGeom>
      </dgm:spPr>
    </dgm:pt>
    <dgm:pt modelId="{FF6C4DE5-43A7-4A70-93E8-1FE5D59C98D6}" type="pres">
      <dgm:prSet presAssocID="{3FCD1C6B-88F7-457E-B460-57971AE5FE42}" presName="childText" presStyleLbl="bgAcc1" presStyleIdx="7" presStyleCnt="10" custScaleX="48243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BAEF962-6004-4468-B105-FE09D0F87B20}" type="pres">
      <dgm:prSet presAssocID="{C19F95CF-27BC-46DC-986C-367B5C553E08}" presName="Name13" presStyleLbl="parChTrans1D2" presStyleIdx="8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5495"/>
              </a:lnTo>
              <a:lnTo>
                <a:pt x="270514" y="3265495"/>
              </a:lnTo>
            </a:path>
          </a:pathLst>
        </a:custGeom>
      </dgm:spPr>
    </dgm:pt>
    <dgm:pt modelId="{400FECEA-0E09-4426-B995-F2FD355AF4CB}" type="pres">
      <dgm:prSet presAssocID="{A4BFD02E-2586-4CDE-B1F5-E1F9EC259F56}" presName="childText" presStyleLbl="bgAcc1" presStyleIdx="8" presStyleCnt="10" custScaleX="48243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D62E568-7FBA-4D3D-9F58-7C9ECC41CCF5}" type="pres">
      <dgm:prSet presAssocID="{F9AFB502-301B-4C06-8506-011C8E43EBE7}" presName="Name13" presStyleLbl="parChTrans1D2" presStyleIdx="9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5204"/>
              </a:lnTo>
              <a:lnTo>
                <a:pt x="270514" y="3645204"/>
              </a:lnTo>
            </a:path>
          </a:pathLst>
        </a:custGeom>
      </dgm:spPr>
    </dgm:pt>
    <dgm:pt modelId="{308529D0-0F3A-454D-BB00-E0FE175C9883}" type="pres">
      <dgm:prSet presAssocID="{30A20F19-EC7A-4458-BEFD-E2184ABF0F91}" presName="childText" presStyleLbl="bgAcc1" presStyleIdx="9" presStyleCnt="10" custScaleX="48243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CD892403-CDBB-438C-9A5A-CDD11306EA22}" srcId="{81CF360A-D278-4C32-BE99-91F512DB0FDE}" destId="{C4BAE9FA-31C7-49CA-A02B-70D8BE112533}" srcOrd="0" destOrd="0" parTransId="{CDAD2243-B07D-41B7-83F7-DC58C1A95E40}" sibTransId="{5185393B-10B7-41F1-80C8-90191BB7AC7B}"/>
    <dgm:cxn modelId="{80A7A904-FA87-4C2C-8013-8D0B66DE2C9F}" srcId="{81CF360A-D278-4C32-BE99-91F512DB0FDE}" destId="{A4BFD02E-2586-4CDE-B1F5-E1F9EC259F56}" srcOrd="8" destOrd="0" parTransId="{C19F95CF-27BC-46DC-986C-367B5C553E08}" sibTransId="{EB219F78-DD43-49EC-A7DE-07D3F4F98071}"/>
    <dgm:cxn modelId="{A5618F0A-1E35-41A7-96BF-4CB27F51616B}" type="presOf" srcId="{C19F95CF-27BC-46DC-986C-367B5C553E08}" destId="{5BAEF962-6004-4468-B105-FE09D0F87B20}" srcOrd="0" destOrd="0" presId="urn:microsoft.com/office/officeart/2005/8/layout/hierarchy3"/>
    <dgm:cxn modelId="{86661816-94FD-4A29-BAC8-9CA5BF168868}" type="presOf" srcId="{D8E7CB9F-E8B5-435E-9C1A-36F779F6F5BA}" destId="{57F0D603-6BB7-41A7-9B4A-03CC6808B335}" srcOrd="0" destOrd="0" presId="urn:microsoft.com/office/officeart/2005/8/layout/hierarchy3"/>
    <dgm:cxn modelId="{20192C1E-44F5-4956-B94C-2F1814C43A99}" type="presOf" srcId="{64FCD9BE-D30B-470D-B34F-D25C0F2EF83C}" destId="{C400E78B-690D-455F-9305-D038037BEA66}" srcOrd="0" destOrd="0" presId="urn:microsoft.com/office/officeart/2005/8/layout/hierarchy3"/>
    <dgm:cxn modelId="{A03AE820-5979-4922-81A1-D24F64E6FCE4}" type="presOf" srcId="{A4BFD02E-2586-4CDE-B1F5-E1F9EC259F56}" destId="{400FECEA-0E09-4426-B995-F2FD355AF4CB}" srcOrd="0" destOrd="0" presId="urn:microsoft.com/office/officeart/2005/8/layout/hierarchy3"/>
    <dgm:cxn modelId="{71DD6729-063E-486B-A338-2FDE4AC07931}" type="presOf" srcId="{8CB7AC78-2DF8-443C-88C0-91E53984E824}" destId="{1118DED5-1BF8-4081-89AA-A491BB75F667}" srcOrd="0" destOrd="0" presId="urn:microsoft.com/office/officeart/2005/8/layout/hierarchy3"/>
    <dgm:cxn modelId="{34B42936-A95D-4FBA-BA47-116B551BE1A6}" srcId="{81CF360A-D278-4C32-BE99-91F512DB0FDE}" destId="{30A20F19-EC7A-4458-BEFD-E2184ABF0F91}" srcOrd="9" destOrd="0" parTransId="{F9AFB502-301B-4C06-8506-011C8E43EBE7}" sibTransId="{73C4B313-9076-49CF-B6F0-2208781C7F21}"/>
    <dgm:cxn modelId="{27861D37-7C5E-4F1F-8040-45E2F5F5DD2C}" srcId="{81CF360A-D278-4C32-BE99-91F512DB0FDE}" destId="{738CD2BD-2E18-428B-84BD-4A053C27DC0A}" srcOrd="5" destOrd="0" parTransId="{9BFF5BEC-7F58-45D9-AA47-1E8D1C804A15}" sibTransId="{6861B6CA-B0E1-4B04-88A1-A0BF0A098EE3}"/>
    <dgm:cxn modelId="{573DC43E-353F-4018-99BD-A34CFA2A4F1C}" type="presOf" srcId="{65CF713A-1197-4763-9017-B660894BAF92}" destId="{3E2826C7-6578-4EEC-8A88-FEA24CD16319}" srcOrd="0" destOrd="0" presId="urn:microsoft.com/office/officeart/2005/8/layout/hierarchy3"/>
    <dgm:cxn modelId="{8A480F64-0455-45BD-8783-171A8C34E596}" srcId="{81CF360A-D278-4C32-BE99-91F512DB0FDE}" destId="{BA38AB56-9835-4BA8-B7EA-3EC1F19AE9A5}" srcOrd="1" destOrd="0" parTransId="{887B2CF3-C909-4787-9C8D-E579876A7B1C}" sibTransId="{08FED313-FACF-4485-BAF2-BA46F453C89A}"/>
    <dgm:cxn modelId="{DFAB9845-2AE7-4D91-B912-5103939F32AA}" type="presOf" srcId="{AB020945-BC40-4B0D-ADC4-E420E6F61476}" destId="{F01F92E5-979F-4FB1-B45D-339FE77D803E}" srcOrd="0" destOrd="0" presId="urn:microsoft.com/office/officeart/2005/8/layout/hierarchy3"/>
    <dgm:cxn modelId="{20E1A168-4375-463D-8371-DB797C6D6C5C}" type="presOf" srcId="{738CD2BD-2E18-428B-84BD-4A053C27DC0A}" destId="{A048DA7D-6494-47F1-8E94-3B1D31A84D92}" srcOrd="0" destOrd="0" presId="urn:microsoft.com/office/officeart/2005/8/layout/hierarchy3"/>
    <dgm:cxn modelId="{64D55F4D-9BB6-40C3-8696-65E915B3E1A3}" type="presOf" srcId="{3FCD1C6B-88F7-457E-B460-57971AE5FE42}" destId="{FF6C4DE5-43A7-4A70-93E8-1FE5D59C98D6}" srcOrd="0" destOrd="0" presId="urn:microsoft.com/office/officeart/2005/8/layout/hierarchy3"/>
    <dgm:cxn modelId="{C633F873-3AA0-4B67-A3BB-60F03EAFA637}" type="presOf" srcId="{F9AFB502-301B-4C06-8506-011C8E43EBE7}" destId="{1D62E568-7FBA-4D3D-9F58-7C9ECC41CCF5}" srcOrd="0" destOrd="0" presId="urn:microsoft.com/office/officeart/2005/8/layout/hierarchy3"/>
    <dgm:cxn modelId="{B9105F7C-9C93-4811-AFF8-1E00EB2B8AD7}" srcId="{81CF360A-D278-4C32-BE99-91F512DB0FDE}" destId="{AB020945-BC40-4B0D-ADC4-E420E6F61476}" srcOrd="6" destOrd="0" parTransId="{8FFAC3C9-626C-42B1-8261-A4ADBAE210EA}" sibTransId="{28C5DDF5-16EE-4EA6-8FCA-74518C7CDF74}"/>
    <dgm:cxn modelId="{C51AA282-C3B6-438C-847C-793453999A16}" srcId="{D8E7CB9F-E8B5-435E-9C1A-36F779F6F5BA}" destId="{81CF360A-D278-4C32-BE99-91F512DB0FDE}" srcOrd="0" destOrd="0" parTransId="{DEA5C7F9-4B70-46C9-8903-23B4B704E264}" sibTransId="{B1A819B0-902B-4F74-9C69-0BFECFFCBC44}"/>
    <dgm:cxn modelId="{BD30B782-BA14-49EF-BD29-A6A312955DD5}" type="presOf" srcId="{CDAD2243-B07D-41B7-83F7-DC58C1A95E40}" destId="{F78C3524-9154-42B4-90AB-872255970ADD}" srcOrd="0" destOrd="0" presId="urn:microsoft.com/office/officeart/2005/8/layout/hierarchy3"/>
    <dgm:cxn modelId="{612EDE8B-D99C-47C3-9E1F-1C058153715D}" type="presOf" srcId="{E1547B38-DCBE-4737-81A3-CE2A755E3D92}" destId="{6787A0D6-CD00-4856-AF94-2A2A1C4A0E06}" srcOrd="0" destOrd="0" presId="urn:microsoft.com/office/officeart/2005/8/layout/hierarchy3"/>
    <dgm:cxn modelId="{3791D98C-B715-45C1-A44F-1CB6B1CB0B12}" type="presOf" srcId="{887B2CF3-C909-4787-9C8D-E579876A7B1C}" destId="{182A20C5-E985-4C87-B444-9F35993E928D}" srcOrd="0" destOrd="0" presId="urn:microsoft.com/office/officeart/2005/8/layout/hierarchy3"/>
    <dgm:cxn modelId="{6F9B2594-9D74-48BF-8D70-619C37FD5A9D}" type="presOf" srcId="{C4BAE9FA-31C7-49CA-A02B-70D8BE112533}" destId="{21475874-74B4-47CA-99AA-3CE289825381}" srcOrd="0" destOrd="0" presId="urn:microsoft.com/office/officeart/2005/8/layout/hierarchy3"/>
    <dgm:cxn modelId="{A2F0E699-C549-4D41-8FF9-ED7BC8760162}" type="presOf" srcId="{C7F286F8-7CA9-4014-8A7C-329BF47C4266}" destId="{550617AD-DDF0-4BEB-9A35-9ED5935F31B0}" srcOrd="0" destOrd="0" presId="urn:microsoft.com/office/officeart/2005/8/layout/hierarchy3"/>
    <dgm:cxn modelId="{7E975AB5-FBD1-4B95-995D-3E2C1D9D5913}" srcId="{81CF360A-D278-4C32-BE99-91F512DB0FDE}" destId="{65CF713A-1197-4763-9017-B660894BAF92}" srcOrd="4" destOrd="0" parTransId="{E1547B38-DCBE-4737-81A3-CE2A755E3D92}" sibTransId="{EAE20CBB-2A69-47A6-A590-4245C61F2300}"/>
    <dgm:cxn modelId="{BE03F4B7-55A8-4655-B923-4F0E08591520}" type="presOf" srcId="{8FFAC3C9-626C-42B1-8261-A4ADBAE210EA}" destId="{D2DC1F05-A8A7-4BBF-8C30-7EE3DE172F20}" srcOrd="0" destOrd="0" presId="urn:microsoft.com/office/officeart/2005/8/layout/hierarchy3"/>
    <dgm:cxn modelId="{191B96B9-A110-499B-ADB7-F99F6D3E4134}" type="presOf" srcId="{81CF360A-D278-4C32-BE99-91F512DB0FDE}" destId="{0DBD55A0-3C05-461A-9EE0-0C38071654D2}" srcOrd="1" destOrd="0" presId="urn:microsoft.com/office/officeart/2005/8/layout/hierarchy3"/>
    <dgm:cxn modelId="{CED49ABD-ADCF-4BE5-91B0-F073C36D496C}" type="presOf" srcId="{82725E0C-5A99-4754-AEAE-72A392ADF6BA}" destId="{71C71EE2-FE9F-4011-80DE-A5A91C83D623}" srcOrd="0" destOrd="0" presId="urn:microsoft.com/office/officeart/2005/8/layout/hierarchy3"/>
    <dgm:cxn modelId="{DA908EDD-5336-472A-8C67-655A30A5E961}" type="presOf" srcId="{68B0D7E4-5E3A-413D-8239-34571C88F007}" destId="{9CF94964-2029-4B06-8FB2-DE70B86329BC}" srcOrd="0" destOrd="0" presId="urn:microsoft.com/office/officeart/2005/8/layout/hierarchy3"/>
    <dgm:cxn modelId="{09A704E2-33FF-4490-8E06-623BC171AE31}" type="presOf" srcId="{30A20F19-EC7A-4458-BEFD-E2184ABF0F91}" destId="{308529D0-0F3A-454D-BB00-E0FE175C9883}" srcOrd="0" destOrd="0" presId="urn:microsoft.com/office/officeart/2005/8/layout/hierarchy3"/>
    <dgm:cxn modelId="{6FA17AE4-4308-4D59-9B1F-3D8B71DDA45D}" srcId="{81CF360A-D278-4C32-BE99-91F512DB0FDE}" destId="{3FCD1C6B-88F7-457E-B460-57971AE5FE42}" srcOrd="7" destOrd="0" parTransId="{64FCD9BE-D30B-470D-B34F-D25C0F2EF83C}" sibTransId="{93937EC6-0EF6-41E4-9CB9-77E22F1BA127}"/>
    <dgm:cxn modelId="{B40019EB-B250-426D-B5B7-40BC4ACB6BF0}" srcId="{81CF360A-D278-4C32-BE99-91F512DB0FDE}" destId="{C7F286F8-7CA9-4014-8A7C-329BF47C4266}" srcOrd="3" destOrd="0" parTransId="{82725E0C-5A99-4754-AEAE-72A392ADF6BA}" sibTransId="{93830F3A-E7E7-4BCB-8013-6B967640110B}"/>
    <dgm:cxn modelId="{AD297EEC-1121-41D3-93CE-1A46A9A422B3}" srcId="{81CF360A-D278-4C32-BE99-91F512DB0FDE}" destId="{68B0D7E4-5E3A-413D-8239-34571C88F007}" srcOrd="2" destOrd="0" parTransId="{8CB7AC78-2DF8-443C-88C0-91E53984E824}" sibTransId="{E4DB6800-4E27-46CB-B8CA-1D0300CD7021}"/>
    <dgm:cxn modelId="{DAC90DED-AD03-4FDF-AA25-1D1F0D7869C2}" type="presOf" srcId="{81CF360A-D278-4C32-BE99-91F512DB0FDE}" destId="{3D5A111A-F133-4950-8D0C-2BF14881B147}" srcOrd="0" destOrd="0" presId="urn:microsoft.com/office/officeart/2005/8/layout/hierarchy3"/>
    <dgm:cxn modelId="{6DB9E4EF-F8BE-454C-9395-2603FA0433AC}" type="presOf" srcId="{9BFF5BEC-7F58-45D9-AA47-1E8D1C804A15}" destId="{12C189A2-7205-48C1-A330-A3F0651CEEC3}" srcOrd="0" destOrd="0" presId="urn:microsoft.com/office/officeart/2005/8/layout/hierarchy3"/>
    <dgm:cxn modelId="{17DD9EF9-3E38-493B-9CFF-23D061452D62}" type="presOf" srcId="{BA38AB56-9835-4BA8-B7EA-3EC1F19AE9A5}" destId="{289E662C-D318-4E19-9D4D-AC881F272EEE}" srcOrd="0" destOrd="0" presId="urn:microsoft.com/office/officeart/2005/8/layout/hierarchy3"/>
    <dgm:cxn modelId="{66DE8668-2E6B-412F-BE75-ADBDFA7D4D0C}" type="presParOf" srcId="{57F0D603-6BB7-41A7-9B4A-03CC6808B335}" destId="{A21F3B65-EA87-470F-8C19-326D9B3271ED}" srcOrd="0" destOrd="0" presId="urn:microsoft.com/office/officeart/2005/8/layout/hierarchy3"/>
    <dgm:cxn modelId="{0F3F8899-6E60-45B1-960D-DBD86484D2A7}" type="presParOf" srcId="{A21F3B65-EA87-470F-8C19-326D9B3271ED}" destId="{34514627-1614-43A2-99CB-EB97B372311B}" srcOrd="0" destOrd="0" presId="urn:microsoft.com/office/officeart/2005/8/layout/hierarchy3"/>
    <dgm:cxn modelId="{816D518D-D565-45F6-B630-3BD7D85C261E}" type="presParOf" srcId="{34514627-1614-43A2-99CB-EB97B372311B}" destId="{3D5A111A-F133-4950-8D0C-2BF14881B147}" srcOrd="0" destOrd="0" presId="urn:microsoft.com/office/officeart/2005/8/layout/hierarchy3"/>
    <dgm:cxn modelId="{F44D3E8E-D180-48F5-9F75-F799FC5DA89D}" type="presParOf" srcId="{34514627-1614-43A2-99CB-EB97B372311B}" destId="{0DBD55A0-3C05-461A-9EE0-0C38071654D2}" srcOrd="1" destOrd="0" presId="urn:microsoft.com/office/officeart/2005/8/layout/hierarchy3"/>
    <dgm:cxn modelId="{F16D9A77-4B42-45DB-A3D5-E9A26D6C0B35}" type="presParOf" srcId="{A21F3B65-EA87-470F-8C19-326D9B3271ED}" destId="{582D87EA-AA78-4D2A-ADC5-9FFA26CAFCB5}" srcOrd="1" destOrd="0" presId="urn:microsoft.com/office/officeart/2005/8/layout/hierarchy3"/>
    <dgm:cxn modelId="{52BBAB81-8B36-4BDB-A400-031A315A3A32}" type="presParOf" srcId="{582D87EA-AA78-4D2A-ADC5-9FFA26CAFCB5}" destId="{F78C3524-9154-42B4-90AB-872255970ADD}" srcOrd="0" destOrd="0" presId="urn:microsoft.com/office/officeart/2005/8/layout/hierarchy3"/>
    <dgm:cxn modelId="{C9B246E2-1B00-45C8-83CB-1A44F2670B84}" type="presParOf" srcId="{582D87EA-AA78-4D2A-ADC5-9FFA26CAFCB5}" destId="{21475874-74B4-47CA-99AA-3CE289825381}" srcOrd="1" destOrd="0" presId="urn:microsoft.com/office/officeart/2005/8/layout/hierarchy3"/>
    <dgm:cxn modelId="{A9296969-6F17-4FB6-9E4F-5B0D9B3D6B95}" type="presParOf" srcId="{582D87EA-AA78-4D2A-ADC5-9FFA26CAFCB5}" destId="{182A20C5-E985-4C87-B444-9F35993E928D}" srcOrd="2" destOrd="0" presId="urn:microsoft.com/office/officeart/2005/8/layout/hierarchy3"/>
    <dgm:cxn modelId="{F3B6F29D-2CA0-42E3-AA58-F9A585B0C2DF}" type="presParOf" srcId="{582D87EA-AA78-4D2A-ADC5-9FFA26CAFCB5}" destId="{289E662C-D318-4E19-9D4D-AC881F272EEE}" srcOrd="3" destOrd="0" presId="urn:microsoft.com/office/officeart/2005/8/layout/hierarchy3"/>
    <dgm:cxn modelId="{56F68F1E-5CA1-4325-BE76-C4462893C56A}" type="presParOf" srcId="{582D87EA-AA78-4D2A-ADC5-9FFA26CAFCB5}" destId="{1118DED5-1BF8-4081-89AA-A491BB75F667}" srcOrd="4" destOrd="0" presId="urn:microsoft.com/office/officeart/2005/8/layout/hierarchy3"/>
    <dgm:cxn modelId="{DB6DAF1A-7E2C-4F71-A198-D2350CF4EDC3}" type="presParOf" srcId="{582D87EA-AA78-4D2A-ADC5-9FFA26CAFCB5}" destId="{9CF94964-2029-4B06-8FB2-DE70B86329BC}" srcOrd="5" destOrd="0" presId="urn:microsoft.com/office/officeart/2005/8/layout/hierarchy3"/>
    <dgm:cxn modelId="{D547110B-1452-4E1A-B930-FF5481A7FAF7}" type="presParOf" srcId="{582D87EA-AA78-4D2A-ADC5-9FFA26CAFCB5}" destId="{71C71EE2-FE9F-4011-80DE-A5A91C83D623}" srcOrd="6" destOrd="0" presId="urn:microsoft.com/office/officeart/2005/8/layout/hierarchy3"/>
    <dgm:cxn modelId="{29DFB31E-0964-4BC6-8FDC-7570564B74D3}" type="presParOf" srcId="{582D87EA-AA78-4D2A-ADC5-9FFA26CAFCB5}" destId="{550617AD-DDF0-4BEB-9A35-9ED5935F31B0}" srcOrd="7" destOrd="0" presId="urn:microsoft.com/office/officeart/2005/8/layout/hierarchy3"/>
    <dgm:cxn modelId="{1C099C34-9483-4C4D-9830-33DCA811EE86}" type="presParOf" srcId="{582D87EA-AA78-4D2A-ADC5-9FFA26CAFCB5}" destId="{6787A0D6-CD00-4856-AF94-2A2A1C4A0E06}" srcOrd="8" destOrd="0" presId="urn:microsoft.com/office/officeart/2005/8/layout/hierarchy3"/>
    <dgm:cxn modelId="{0BB2A4F6-1FFE-4FE5-BAFC-CBC90968FFE3}" type="presParOf" srcId="{582D87EA-AA78-4D2A-ADC5-9FFA26CAFCB5}" destId="{3E2826C7-6578-4EEC-8A88-FEA24CD16319}" srcOrd="9" destOrd="0" presId="urn:microsoft.com/office/officeart/2005/8/layout/hierarchy3"/>
    <dgm:cxn modelId="{E503AB5B-B507-4ECE-8913-9CBE0F73F59E}" type="presParOf" srcId="{582D87EA-AA78-4D2A-ADC5-9FFA26CAFCB5}" destId="{12C189A2-7205-48C1-A330-A3F0651CEEC3}" srcOrd="10" destOrd="0" presId="urn:microsoft.com/office/officeart/2005/8/layout/hierarchy3"/>
    <dgm:cxn modelId="{C72CD519-F215-4993-AE13-A90E821A12CF}" type="presParOf" srcId="{582D87EA-AA78-4D2A-ADC5-9FFA26CAFCB5}" destId="{A048DA7D-6494-47F1-8E94-3B1D31A84D92}" srcOrd="11" destOrd="0" presId="urn:microsoft.com/office/officeart/2005/8/layout/hierarchy3"/>
    <dgm:cxn modelId="{B23F199B-108A-4A68-B649-E915C85AEB34}" type="presParOf" srcId="{582D87EA-AA78-4D2A-ADC5-9FFA26CAFCB5}" destId="{D2DC1F05-A8A7-4BBF-8C30-7EE3DE172F20}" srcOrd="12" destOrd="0" presId="urn:microsoft.com/office/officeart/2005/8/layout/hierarchy3"/>
    <dgm:cxn modelId="{92B0F69F-0975-4920-80E4-BF00F45D8DB4}" type="presParOf" srcId="{582D87EA-AA78-4D2A-ADC5-9FFA26CAFCB5}" destId="{F01F92E5-979F-4FB1-B45D-339FE77D803E}" srcOrd="13" destOrd="0" presId="urn:microsoft.com/office/officeart/2005/8/layout/hierarchy3"/>
    <dgm:cxn modelId="{FB74E60E-24D8-486A-8F78-0B58BD4A9A4B}" type="presParOf" srcId="{582D87EA-AA78-4D2A-ADC5-9FFA26CAFCB5}" destId="{C400E78B-690D-455F-9305-D038037BEA66}" srcOrd="14" destOrd="0" presId="urn:microsoft.com/office/officeart/2005/8/layout/hierarchy3"/>
    <dgm:cxn modelId="{B336A17C-3BBA-4D87-8D34-7C575C1003E9}" type="presParOf" srcId="{582D87EA-AA78-4D2A-ADC5-9FFA26CAFCB5}" destId="{FF6C4DE5-43A7-4A70-93E8-1FE5D59C98D6}" srcOrd="15" destOrd="0" presId="urn:microsoft.com/office/officeart/2005/8/layout/hierarchy3"/>
    <dgm:cxn modelId="{838C6733-A846-4510-B0DF-823CCEAC1165}" type="presParOf" srcId="{582D87EA-AA78-4D2A-ADC5-9FFA26CAFCB5}" destId="{5BAEF962-6004-4468-B105-FE09D0F87B20}" srcOrd="16" destOrd="0" presId="urn:microsoft.com/office/officeart/2005/8/layout/hierarchy3"/>
    <dgm:cxn modelId="{9AA95C33-7270-46B9-A9B0-EE73181C8B72}" type="presParOf" srcId="{582D87EA-AA78-4D2A-ADC5-9FFA26CAFCB5}" destId="{400FECEA-0E09-4426-B995-F2FD355AF4CB}" srcOrd="17" destOrd="0" presId="urn:microsoft.com/office/officeart/2005/8/layout/hierarchy3"/>
    <dgm:cxn modelId="{0964058A-41EF-4BD5-9ADE-63A80BEF9D22}" type="presParOf" srcId="{582D87EA-AA78-4D2A-ADC5-9FFA26CAFCB5}" destId="{1D62E568-7FBA-4D3D-9F58-7C9ECC41CCF5}" srcOrd="18" destOrd="0" presId="urn:microsoft.com/office/officeart/2005/8/layout/hierarchy3"/>
    <dgm:cxn modelId="{BB6E38BC-27EB-475F-8172-AEEE29B689AE}" type="presParOf" srcId="{582D87EA-AA78-4D2A-ADC5-9FFA26CAFCB5}" destId="{308529D0-0F3A-454D-BB00-E0FE175C9883}" srcOrd="1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85BB8-744D-4642-BE18-5E68708086DA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6418F46-9435-4D7A-B9AD-62742AF130CD}">
      <dgm:prSet phldrT="[Текст]" custT="1"/>
      <dgm:spPr>
        <a:solidFill>
          <a:schemeClr val="accent1">
            <a:lumMod val="40000"/>
            <a:lumOff val="6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ru-RU" alt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  <a:endParaRPr lang="ru-RU" sz="1400" b="0" dirty="0">
            <a:solidFill>
              <a:schemeClr val="tx1"/>
            </a:solidFill>
          </a:endParaRPr>
        </a:p>
      </dgm:t>
    </dgm:pt>
    <dgm:pt modelId="{265C1AB2-57EA-468A-AF87-643710609A45}" type="parTrans" cxnId="{10F91E73-F7D3-448B-A11D-C6CF51866AD0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F9A69FF-0482-4DED-88AF-1BF4F217CA56}" type="sibTrans" cxnId="{10F91E73-F7D3-448B-A11D-C6CF51866AD0}">
      <dgm:prSet/>
      <dgm:spPr/>
      <dgm:t>
        <a:bodyPr/>
        <a:lstStyle/>
        <a:p>
          <a:endParaRPr lang="ru-RU"/>
        </a:p>
      </dgm:t>
    </dgm:pt>
    <dgm:pt modelId="{535F0C2D-C97F-4F50-906B-98BBB2FD13FA}">
      <dgm:prSet phldrT="[Текст]" custT="1"/>
      <dgm:spPr>
        <a:solidFill>
          <a:schemeClr val="accent1">
            <a:lumMod val="40000"/>
            <a:lumOff val="6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ru-RU" alt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</a:t>
          </a:r>
          <a:r>
            <a:rPr lang="ru-RU" altLang="ru-RU" sz="1400" b="0" dirty="0">
              <a:solidFill>
                <a:schemeClr val="tx1"/>
              </a:solidFill>
              <a:cs typeface="Times New Roman" panose="02020603050405020304" pitchFamily="18" charset="0"/>
            </a:rPr>
            <a:t> </a:t>
          </a:r>
          <a:r>
            <a:rPr lang="ru-RU" alt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1400" b="0" dirty="0">
            <a:solidFill>
              <a:schemeClr val="tx1"/>
            </a:solidFill>
          </a:endParaRPr>
        </a:p>
      </dgm:t>
    </dgm:pt>
    <dgm:pt modelId="{B258319F-FC04-4655-8DA3-AD30AC54BDF8}" type="parTrans" cxnId="{252F5915-35D9-43E3-946E-F5759B603207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DBD907B-D55A-4E02-B990-159E8525E71E}" type="sibTrans" cxnId="{252F5915-35D9-43E3-946E-F5759B603207}">
      <dgm:prSet/>
      <dgm:spPr/>
      <dgm:t>
        <a:bodyPr/>
        <a:lstStyle/>
        <a:p>
          <a:endParaRPr lang="ru-RU"/>
        </a:p>
      </dgm:t>
    </dgm:pt>
    <dgm:pt modelId="{A54AA2EE-6320-4148-A2B6-96E8A74F850B}">
      <dgm:prSet phldrT="[Текст]" custT="1"/>
      <dgm:spPr>
        <a:solidFill>
          <a:schemeClr val="accent1">
            <a:lumMod val="40000"/>
            <a:lumOff val="6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ru-RU" alt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</a:t>
          </a:r>
          <a:endParaRPr lang="ru-RU" sz="1400" b="0" dirty="0">
            <a:solidFill>
              <a:schemeClr val="tx1"/>
            </a:solidFill>
          </a:endParaRPr>
        </a:p>
      </dgm:t>
    </dgm:pt>
    <dgm:pt modelId="{7F8261BD-589D-436E-9D07-A3480A209319}" type="parTrans" cxnId="{F110E864-F6D8-4B19-950B-4251A65E3182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7CFFBE4-1003-4A7D-9E6D-AFF997169584}" type="sibTrans" cxnId="{F110E864-F6D8-4B19-950B-4251A65E3182}">
      <dgm:prSet/>
      <dgm:spPr/>
      <dgm:t>
        <a:bodyPr/>
        <a:lstStyle/>
        <a:p>
          <a:endParaRPr lang="ru-RU"/>
        </a:p>
      </dgm:t>
    </dgm:pt>
    <dgm:pt modelId="{652B2B2B-047A-431F-A2C4-8E03CC0EAC81}">
      <dgm:prSet custT="1"/>
      <dgm:spPr>
        <a:solidFill>
          <a:schemeClr val="accent1">
            <a:lumMod val="40000"/>
            <a:lumOff val="6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ru-RU" alt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 в сфере культуры</a:t>
          </a:r>
          <a:endParaRPr lang="ru-RU" sz="1400" b="0" dirty="0">
            <a:solidFill>
              <a:schemeClr val="tx1"/>
            </a:solidFill>
          </a:endParaRPr>
        </a:p>
      </dgm:t>
    </dgm:pt>
    <dgm:pt modelId="{5DB3493D-325E-4E6B-9C71-4DC4E990732F}" type="parTrans" cxnId="{917D7C18-81B6-447D-BDE8-9EC663AAF8D0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49A24D7-1503-4830-B810-45E325B364EC}" type="sibTrans" cxnId="{917D7C18-81B6-447D-BDE8-9EC663AAF8D0}">
      <dgm:prSet/>
      <dgm:spPr/>
      <dgm:t>
        <a:bodyPr/>
        <a:lstStyle/>
        <a:p>
          <a:endParaRPr lang="ru-RU"/>
        </a:p>
      </dgm:t>
    </dgm:pt>
    <dgm:pt modelId="{5E92E76D-5F14-4EC3-8079-C550ED5F99AE}">
      <dgm:prSet custT="1"/>
      <dgm:spPr>
        <a:solidFill>
          <a:schemeClr val="accent1">
            <a:lumMod val="40000"/>
            <a:lumOff val="60000"/>
          </a:schemeClr>
        </a:solidFill>
        <a:ln w="3175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alt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 в сфере жилищно-коммунального хозяйства</a:t>
          </a:r>
          <a:endParaRPr lang="ru-RU" sz="1400" b="0" dirty="0">
            <a:solidFill>
              <a:schemeClr val="tx1"/>
            </a:solidFill>
          </a:endParaRPr>
        </a:p>
      </dgm:t>
    </dgm:pt>
    <dgm:pt modelId="{4E508FB8-53D5-481A-85C7-11C22D6B46E6}" type="parTrans" cxnId="{E15973D4-B8A4-4649-8878-D05A79A3C981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9CCF656-E8BF-4161-940E-F675431A6ABD}" type="sibTrans" cxnId="{E15973D4-B8A4-4649-8878-D05A79A3C981}">
      <dgm:prSet/>
      <dgm:spPr/>
      <dgm:t>
        <a:bodyPr/>
        <a:lstStyle/>
        <a:p>
          <a:endParaRPr lang="ru-RU"/>
        </a:p>
      </dgm:t>
    </dgm:pt>
    <dgm:pt modelId="{481B7E8B-157D-4043-8D69-8090DF73DBC2}">
      <dgm:prSet phldrT="[Текст]" custT="1"/>
      <dgm:spPr>
        <a:solidFill>
          <a:schemeClr val="bg1"/>
        </a:solidFill>
        <a:ln w="25400">
          <a:noFill/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социологических опросов  для определения уровня  удовлетворенности населения  деятельностью  органов местного самоуправления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9AFE9-BAEE-4BBE-82A5-314CEA28A428}" type="sibTrans" cxnId="{F9F72737-B5C4-43A7-98CD-533011D5851E}">
      <dgm:prSet/>
      <dgm:spPr/>
      <dgm:t>
        <a:bodyPr/>
        <a:lstStyle/>
        <a:p>
          <a:endParaRPr lang="ru-RU"/>
        </a:p>
      </dgm:t>
    </dgm:pt>
    <dgm:pt modelId="{A3A155D3-CEB3-4AB8-A29C-34A652174774}" type="parTrans" cxnId="{F9F72737-B5C4-43A7-98CD-533011D5851E}">
      <dgm:prSet/>
      <dgm:spPr/>
      <dgm:t>
        <a:bodyPr/>
        <a:lstStyle/>
        <a:p>
          <a:endParaRPr lang="ru-RU"/>
        </a:p>
      </dgm:t>
    </dgm:pt>
    <dgm:pt modelId="{E3711BFA-AAB1-41F6-853B-45F8D055F9A9}" type="pres">
      <dgm:prSet presAssocID="{6DA85BB8-744D-4642-BE18-5E68708086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BC15E7-0281-45B6-BA75-DFA8CD65F7D8}" type="pres">
      <dgm:prSet presAssocID="{481B7E8B-157D-4043-8D69-8090DF73DBC2}" presName="hierRoot1" presStyleCnt="0">
        <dgm:presLayoutVars>
          <dgm:hierBranch val="hang"/>
        </dgm:presLayoutVars>
      </dgm:prSet>
      <dgm:spPr/>
    </dgm:pt>
    <dgm:pt modelId="{EAF3A441-9E9A-48BB-A6DB-A7AE867DEEE3}" type="pres">
      <dgm:prSet presAssocID="{481B7E8B-157D-4043-8D69-8090DF73DBC2}" presName="rootComposite1" presStyleCnt="0"/>
      <dgm:spPr/>
    </dgm:pt>
    <dgm:pt modelId="{FC47BAE0-88B5-41BB-8AF3-5666D3A707B6}" type="pres">
      <dgm:prSet presAssocID="{481B7E8B-157D-4043-8D69-8090DF73DBC2}" presName="rootText1" presStyleLbl="node0" presStyleIdx="0" presStyleCnt="1" custScaleX="1036655" custScaleY="128191" custLinFactNeighborX="4947" custLinFactNeighborY="-69">
        <dgm:presLayoutVars>
          <dgm:chPref val="3"/>
        </dgm:presLayoutVars>
      </dgm:prSet>
      <dgm:spPr/>
    </dgm:pt>
    <dgm:pt modelId="{24E43521-74A2-44A5-8D9B-3AC8845978F1}" type="pres">
      <dgm:prSet presAssocID="{481B7E8B-157D-4043-8D69-8090DF73DBC2}" presName="rootConnector1" presStyleLbl="node1" presStyleIdx="0" presStyleCnt="0"/>
      <dgm:spPr/>
    </dgm:pt>
    <dgm:pt modelId="{04285BA2-5617-4F6E-BDAA-10EA0645E28B}" type="pres">
      <dgm:prSet presAssocID="{481B7E8B-157D-4043-8D69-8090DF73DBC2}" presName="hierChild2" presStyleCnt="0"/>
      <dgm:spPr/>
    </dgm:pt>
    <dgm:pt modelId="{EDB1A77F-52AB-43EF-A0E0-60E698117130}" type="pres">
      <dgm:prSet presAssocID="{265C1AB2-57EA-468A-AF87-643710609A45}" presName="Name48" presStyleLbl="parChTrans1D2" presStyleIdx="0" presStyleCnt="5"/>
      <dgm:spPr/>
    </dgm:pt>
    <dgm:pt modelId="{C89FCE54-9178-4A8B-BDCE-2A0A20C15FC4}" type="pres">
      <dgm:prSet presAssocID="{76418F46-9435-4D7A-B9AD-62742AF130CD}" presName="hierRoot2" presStyleCnt="0">
        <dgm:presLayoutVars>
          <dgm:hierBranch val="init"/>
        </dgm:presLayoutVars>
      </dgm:prSet>
      <dgm:spPr/>
    </dgm:pt>
    <dgm:pt modelId="{8846987E-FF1E-4C82-81C7-C22E56C49119}" type="pres">
      <dgm:prSet presAssocID="{76418F46-9435-4D7A-B9AD-62742AF130CD}" presName="rootComposite" presStyleCnt="0"/>
      <dgm:spPr/>
    </dgm:pt>
    <dgm:pt modelId="{674B40D5-C6A3-4DD5-8BE4-2343B1BF68B4}" type="pres">
      <dgm:prSet presAssocID="{76418F46-9435-4D7A-B9AD-62742AF130CD}" presName="rootText" presStyleLbl="node2" presStyleIdx="0" presStyleCnt="5" custScaleX="300628" custScaleY="61943" custLinFactNeighborX="72330" custLinFactNeighborY="-5801">
        <dgm:presLayoutVars>
          <dgm:chPref val="3"/>
        </dgm:presLayoutVars>
      </dgm:prSet>
      <dgm:spPr/>
    </dgm:pt>
    <dgm:pt modelId="{5BEA662D-6F56-4AEE-95B3-CE7B9A5DFE6D}" type="pres">
      <dgm:prSet presAssocID="{76418F46-9435-4D7A-B9AD-62742AF130CD}" presName="rootConnector" presStyleLbl="node2" presStyleIdx="0" presStyleCnt="5"/>
      <dgm:spPr/>
    </dgm:pt>
    <dgm:pt modelId="{96122A5A-74EC-4700-A0E7-E53A7BCEE9C9}" type="pres">
      <dgm:prSet presAssocID="{76418F46-9435-4D7A-B9AD-62742AF130CD}" presName="hierChild4" presStyleCnt="0"/>
      <dgm:spPr/>
    </dgm:pt>
    <dgm:pt modelId="{2FDEB096-50B7-4FF5-A327-DABF19E5CFBF}" type="pres">
      <dgm:prSet presAssocID="{76418F46-9435-4D7A-B9AD-62742AF130CD}" presName="hierChild5" presStyleCnt="0"/>
      <dgm:spPr/>
    </dgm:pt>
    <dgm:pt modelId="{C236E875-06EA-43E9-AC89-F9230CE87A0D}" type="pres">
      <dgm:prSet presAssocID="{B258319F-FC04-4655-8DA3-AD30AC54BDF8}" presName="Name48" presStyleLbl="parChTrans1D2" presStyleIdx="1" presStyleCnt="5"/>
      <dgm:spPr/>
    </dgm:pt>
    <dgm:pt modelId="{27EBF732-3899-452B-97E6-3CA33CFC4A44}" type="pres">
      <dgm:prSet presAssocID="{535F0C2D-C97F-4F50-906B-98BBB2FD13FA}" presName="hierRoot2" presStyleCnt="0">
        <dgm:presLayoutVars>
          <dgm:hierBranch val="init"/>
        </dgm:presLayoutVars>
      </dgm:prSet>
      <dgm:spPr/>
    </dgm:pt>
    <dgm:pt modelId="{2C2BB74C-6DF8-47A5-9873-33E8C0E0DC5B}" type="pres">
      <dgm:prSet presAssocID="{535F0C2D-C97F-4F50-906B-98BBB2FD13FA}" presName="rootComposite" presStyleCnt="0"/>
      <dgm:spPr/>
    </dgm:pt>
    <dgm:pt modelId="{4240F0D1-1AFF-4E62-82DB-83ADDFD133EB}" type="pres">
      <dgm:prSet presAssocID="{535F0C2D-C97F-4F50-906B-98BBB2FD13FA}" presName="rootText" presStyleLbl="node2" presStyleIdx="1" presStyleCnt="5" custScaleX="246384" custScaleY="51745" custLinFactX="-114682" custLinFactNeighborX="-200000" custLinFactNeighborY="74468">
        <dgm:presLayoutVars>
          <dgm:chPref val="3"/>
        </dgm:presLayoutVars>
      </dgm:prSet>
      <dgm:spPr/>
    </dgm:pt>
    <dgm:pt modelId="{B4D7660E-D2E6-492E-8824-77BA3E6ACD11}" type="pres">
      <dgm:prSet presAssocID="{535F0C2D-C97F-4F50-906B-98BBB2FD13FA}" presName="rootConnector" presStyleLbl="node2" presStyleIdx="1" presStyleCnt="5"/>
      <dgm:spPr/>
    </dgm:pt>
    <dgm:pt modelId="{769B24CD-641B-4B88-A120-A2551684C6FF}" type="pres">
      <dgm:prSet presAssocID="{535F0C2D-C97F-4F50-906B-98BBB2FD13FA}" presName="hierChild4" presStyleCnt="0"/>
      <dgm:spPr/>
    </dgm:pt>
    <dgm:pt modelId="{004BD0BB-4AA1-41C2-8B85-D7FB021CD071}" type="pres">
      <dgm:prSet presAssocID="{535F0C2D-C97F-4F50-906B-98BBB2FD13FA}" presName="hierChild5" presStyleCnt="0"/>
      <dgm:spPr/>
    </dgm:pt>
    <dgm:pt modelId="{A9917733-5767-4E49-9491-34861CED368D}" type="pres">
      <dgm:prSet presAssocID="{7F8261BD-589D-436E-9D07-A3480A209319}" presName="Name48" presStyleLbl="parChTrans1D2" presStyleIdx="2" presStyleCnt="5"/>
      <dgm:spPr/>
    </dgm:pt>
    <dgm:pt modelId="{D50F842B-48E9-4EB9-B368-460802AF107C}" type="pres">
      <dgm:prSet presAssocID="{A54AA2EE-6320-4148-A2B6-96E8A74F850B}" presName="hierRoot2" presStyleCnt="0">
        <dgm:presLayoutVars>
          <dgm:hierBranch val="init"/>
        </dgm:presLayoutVars>
      </dgm:prSet>
      <dgm:spPr/>
    </dgm:pt>
    <dgm:pt modelId="{BAB21319-36A7-4194-A553-C37C21336807}" type="pres">
      <dgm:prSet presAssocID="{A54AA2EE-6320-4148-A2B6-96E8A74F850B}" presName="rootComposite" presStyleCnt="0"/>
      <dgm:spPr/>
    </dgm:pt>
    <dgm:pt modelId="{A3797A11-0264-463E-BD11-4C28ECB485C4}" type="pres">
      <dgm:prSet presAssocID="{A54AA2EE-6320-4148-A2B6-96E8A74F850B}" presName="rootText" presStyleLbl="node2" presStyleIdx="2" presStyleCnt="5" custScaleX="317828" custScaleY="55374" custLinFactNeighborX="53677" custLinFactNeighborY="38279">
        <dgm:presLayoutVars>
          <dgm:chPref val="3"/>
        </dgm:presLayoutVars>
      </dgm:prSet>
      <dgm:spPr/>
    </dgm:pt>
    <dgm:pt modelId="{9B155DA0-0CF3-40B6-AE25-FF3A3B027967}" type="pres">
      <dgm:prSet presAssocID="{A54AA2EE-6320-4148-A2B6-96E8A74F850B}" presName="rootConnector" presStyleLbl="node2" presStyleIdx="2" presStyleCnt="5"/>
      <dgm:spPr/>
    </dgm:pt>
    <dgm:pt modelId="{A899A39A-3859-4F86-873B-452181CF11DE}" type="pres">
      <dgm:prSet presAssocID="{A54AA2EE-6320-4148-A2B6-96E8A74F850B}" presName="hierChild4" presStyleCnt="0"/>
      <dgm:spPr/>
    </dgm:pt>
    <dgm:pt modelId="{8F05B24D-2EE7-4648-8FB2-E40024825DB8}" type="pres">
      <dgm:prSet presAssocID="{A54AA2EE-6320-4148-A2B6-96E8A74F850B}" presName="hierChild5" presStyleCnt="0"/>
      <dgm:spPr/>
    </dgm:pt>
    <dgm:pt modelId="{AEB45535-708C-4145-8B98-A03902E41AC1}" type="pres">
      <dgm:prSet presAssocID="{5DB3493D-325E-4E6B-9C71-4DC4E990732F}" presName="Name48" presStyleLbl="parChTrans1D2" presStyleIdx="3" presStyleCnt="5"/>
      <dgm:spPr/>
    </dgm:pt>
    <dgm:pt modelId="{FFE9D029-8C60-4CBA-AB00-CE26C8BB7487}" type="pres">
      <dgm:prSet presAssocID="{652B2B2B-047A-431F-A2C4-8E03CC0EAC81}" presName="hierRoot2" presStyleCnt="0">
        <dgm:presLayoutVars>
          <dgm:hierBranch val="init"/>
        </dgm:presLayoutVars>
      </dgm:prSet>
      <dgm:spPr/>
    </dgm:pt>
    <dgm:pt modelId="{34B6C846-DF48-4F5F-95DF-FBB6AC888821}" type="pres">
      <dgm:prSet presAssocID="{652B2B2B-047A-431F-A2C4-8E03CC0EAC81}" presName="rootComposite" presStyleCnt="0"/>
      <dgm:spPr/>
    </dgm:pt>
    <dgm:pt modelId="{E7CB5BD9-A8F8-43C7-8BD4-40C73D9DD7DE}" type="pres">
      <dgm:prSet presAssocID="{652B2B2B-047A-431F-A2C4-8E03CC0EAC81}" presName="rootText" presStyleLbl="node2" presStyleIdx="3" presStyleCnt="5" custScaleX="409153" custScaleY="49433" custLinFactNeighborX="52551" custLinFactNeighborY="-4668">
        <dgm:presLayoutVars>
          <dgm:chPref val="3"/>
        </dgm:presLayoutVars>
      </dgm:prSet>
      <dgm:spPr/>
    </dgm:pt>
    <dgm:pt modelId="{F5F445D5-73F5-47E7-840A-D3812E740C2A}" type="pres">
      <dgm:prSet presAssocID="{652B2B2B-047A-431F-A2C4-8E03CC0EAC81}" presName="rootConnector" presStyleLbl="node2" presStyleIdx="3" presStyleCnt="5"/>
      <dgm:spPr/>
    </dgm:pt>
    <dgm:pt modelId="{C3D9DF42-12C1-487B-AE87-C9786FA58F41}" type="pres">
      <dgm:prSet presAssocID="{652B2B2B-047A-431F-A2C4-8E03CC0EAC81}" presName="hierChild4" presStyleCnt="0"/>
      <dgm:spPr/>
    </dgm:pt>
    <dgm:pt modelId="{1BABDB2C-9165-4C65-AC7A-C76E177E3CB9}" type="pres">
      <dgm:prSet presAssocID="{652B2B2B-047A-431F-A2C4-8E03CC0EAC81}" presName="hierChild5" presStyleCnt="0"/>
      <dgm:spPr/>
    </dgm:pt>
    <dgm:pt modelId="{D74CD40B-3369-4BED-82A6-DFE0FDFC4BA0}" type="pres">
      <dgm:prSet presAssocID="{4E508FB8-53D5-481A-85C7-11C22D6B46E6}" presName="Name48" presStyleLbl="parChTrans1D2" presStyleIdx="4" presStyleCnt="5"/>
      <dgm:spPr/>
    </dgm:pt>
    <dgm:pt modelId="{8832F866-FBAD-4BA3-BF54-0D6699F4F6AC}" type="pres">
      <dgm:prSet presAssocID="{5E92E76D-5F14-4EC3-8079-C550ED5F99AE}" presName="hierRoot2" presStyleCnt="0">
        <dgm:presLayoutVars>
          <dgm:hierBranch val="init"/>
        </dgm:presLayoutVars>
      </dgm:prSet>
      <dgm:spPr/>
    </dgm:pt>
    <dgm:pt modelId="{ED468593-90B3-4577-97D0-EC5B68EDF850}" type="pres">
      <dgm:prSet presAssocID="{5E92E76D-5F14-4EC3-8079-C550ED5F99AE}" presName="rootComposite" presStyleCnt="0"/>
      <dgm:spPr/>
    </dgm:pt>
    <dgm:pt modelId="{8052198B-B6AE-4AA4-9E46-A203B6A69F60}" type="pres">
      <dgm:prSet presAssocID="{5E92E76D-5F14-4EC3-8079-C550ED5F99AE}" presName="rootText" presStyleLbl="node2" presStyleIdx="4" presStyleCnt="5" custScaleX="419402" custScaleY="85074" custLinFactX="200000" custLinFactY="-100000" custLinFactNeighborX="288907" custLinFactNeighborY="-105715">
        <dgm:presLayoutVars>
          <dgm:chPref val="3"/>
        </dgm:presLayoutVars>
      </dgm:prSet>
      <dgm:spPr/>
    </dgm:pt>
    <dgm:pt modelId="{1A3729BF-FC4A-475E-B538-345A7AABF608}" type="pres">
      <dgm:prSet presAssocID="{5E92E76D-5F14-4EC3-8079-C550ED5F99AE}" presName="rootConnector" presStyleLbl="node2" presStyleIdx="4" presStyleCnt="5"/>
      <dgm:spPr/>
    </dgm:pt>
    <dgm:pt modelId="{9EE5C17B-FC3C-4237-B4D7-3EEBCB5ECC6E}" type="pres">
      <dgm:prSet presAssocID="{5E92E76D-5F14-4EC3-8079-C550ED5F99AE}" presName="hierChild4" presStyleCnt="0"/>
      <dgm:spPr/>
    </dgm:pt>
    <dgm:pt modelId="{B9773013-085A-407B-AC80-8AD224C03B35}" type="pres">
      <dgm:prSet presAssocID="{5E92E76D-5F14-4EC3-8079-C550ED5F99AE}" presName="hierChild5" presStyleCnt="0"/>
      <dgm:spPr/>
    </dgm:pt>
    <dgm:pt modelId="{9FBAD046-E469-4B4F-BEE7-80114789F3D5}" type="pres">
      <dgm:prSet presAssocID="{481B7E8B-157D-4043-8D69-8090DF73DBC2}" presName="hierChild3" presStyleCnt="0"/>
      <dgm:spPr/>
    </dgm:pt>
  </dgm:ptLst>
  <dgm:cxnLst>
    <dgm:cxn modelId="{7F831004-1599-4B3C-9FD5-4E1603657578}" type="presOf" srcId="{76418F46-9435-4D7A-B9AD-62742AF130CD}" destId="{5BEA662D-6F56-4AEE-95B3-CE7B9A5DFE6D}" srcOrd="1" destOrd="0" presId="urn:microsoft.com/office/officeart/2005/8/layout/orgChart1"/>
    <dgm:cxn modelId="{252F5915-35D9-43E3-946E-F5759B603207}" srcId="{481B7E8B-157D-4043-8D69-8090DF73DBC2}" destId="{535F0C2D-C97F-4F50-906B-98BBB2FD13FA}" srcOrd="1" destOrd="0" parTransId="{B258319F-FC04-4655-8DA3-AD30AC54BDF8}" sibTransId="{0DBD907B-D55A-4E02-B990-159E8525E71E}"/>
    <dgm:cxn modelId="{917D7C18-81B6-447D-BDE8-9EC663AAF8D0}" srcId="{481B7E8B-157D-4043-8D69-8090DF73DBC2}" destId="{652B2B2B-047A-431F-A2C4-8E03CC0EAC81}" srcOrd="3" destOrd="0" parTransId="{5DB3493D-325E-4E6B-9C71-4DC4E990732F}" sibTransId="{949A24D7-1503-4830-B810-45E325B364EC}"/>
    <dgm:cxn modelId="{F9F72737-B5C4-43A7-98CD-533011D5851E}" srcId="{6DA85BB8-744D-4642-BE18-5E68708086DA}" destId="{481B7E8B-157D-4043-8D69-8090DF73DBC2}" srcOrd="0" destOrd="0" parTransId="{A3A155D3-CEB3-4AB8-A29C-34A652174774}" sibTransId="{84F9AFE9-BAEE-4BBE-82A5-314CEA28A428}"/>
    <dgm:cxn modelId="{4A7E6C39-EE56-45EE-997A-50B5DAA17D69}" type="presOf" srcId="{5DB3493D-325E-4E6B-9C71-4DC4E990732F}" destId="{AEB45535-708C-4145-8B98-A03902E41AC1}" srcOrd="0" destOrd="0" presId="urn:microsoft.com/office/officeart/2005/8/layout/orgChart1"/>
    <dgm:cxn modelId="{62AD3B5C-E476-4FEC-8470-6B73B432F4D3}" type="presOf" srcId="{6DA85BB8-744D-4642-BE18-5E68708086DA}" destId="{E3711BFA-AAB1-41F6-853B-45F8D055F9A9}" srcOrd="0" destOrd="0" presId="urn:microsoft.com/office/officeart/2005/8/layout/orgChart1"/>
    <dgm:cxn modelId="{3A3E9441-FF3B-4547-A5B7-2381378CA2E7}" type="presOf" srcId="{7F8261BD-589D-436E-9D07-A3480A209319}" destId="{A9917733-5767-4E49-9491-34861CED368D}" srcOrd="0" destOrd="0" presId="urn:microsoft.com/office/officeart/2005/8/layout/orgChart1"/>
    <dgm:cxn modelId="{4F4C4862-8487-49EB-8384-D6D03C0DFE38}" type="presOf" srcId="{481B7E8B-157D-4043-8D69-8090DF73DBC2}" destId="{24E43521-74A2-44A5-8D9B-3AC8845978F1}" srcOrd="1" destOrd="0" presId="urn:microsoft.com/office/officeart/2005/8/layout/orgChart1"/>
    <dgm:cxn modelId="{D15BA942-0FAA-41C5-B0AC-581E6209574C}" type="presOf" srcId="{652B2B2B-047A-431F-A2C4-8E03CC0EAC81}" destId="{E7CB5BD9-A8F8-43C7-8BD4-40C73D9DD7DE}" srcOrd="0" destOrd="0" presId="urn:microsoft.com/office/officeart/2005/8/layout/orgChart1"/>
    <dgm:cxn modelId="{FF4B0163-F8E9-4B24-A3DD-A388C350DB60}" type="presOf" srcId="{B258319F-FC04-4655-8DA3-AD30AC54BDF8}" destId="{C236E875-06EA-43E9-AC89-F9230CE87A0D}" srcOrd="0" destOrd="0" presId="urn:microsoft.com/office/officeart/2005/8/layout/orgChart1"/>
    <dgm:cxn modelId="{F110E864-F6D8-4B19-950B-4251A65E3182}" srcId="{481B7E8B-157D-4043-8D69-8090DF73DBC2}" destId="{A54AA2EE-6320-4148-A2B6-96E8A74F850B}" srcOrd="2" destOrd="0" parTransId="{7F8261BD-589D-436E-9D07-A3480A209319}" sibTransId="{37CFFBE4-1003-4A7D-9E6D-AFF997169584}"/>
    <dgm:cxn modelId="{3286E74A-44C9-4797-85CB-50785C61974A}" type="presOf" srcId="{A54AA2EE-6320-4148-A2B6-96E8A74F850B}" destId="{9B155DA0-0CF3-40B6-AE25-FF3A3B027967}" srcOrd="1" destOrd="0" presId="urn:microsoft.com/office/officeart/2005/8/layout/orgChart1"/>
    <dgm:cxn modelId="{6A27A570-FCC5-472F-B4C1-535888663864}" type="presOf" srcId="{481B7E8B-157D-4043-8D69-8090DF73DBC2}" destId="{FC47BAE0-88B5-41BB-8AF3-5666D3A707B6}" srcOrd="0" destOrd="0" presId="urn:microsoft.com/office/officeart/2005/8/layout/orgChart1"/>
    <dgm:cxn modelId="{0B1ED252-FD67-4FFF-9F63-2872A72BBDB4}" type="presOf" srcId="{4E508FB8-53D5-481A-85C7-11C22D6B46E6}" destId="{D74CD40B-3369-4BED-82A6-DFE0FDFC4BA0}" srcOrd="0" destOrd="0" presId="urn:microsoft.com/office/officeart/2005/8/layout/orgChart1"/>
    <dgm:cxn modelId="{10F91E73-F7D3-448B-A11D-C6CF51866AD0}" srcId="{481B7E8B-157D-4043-8D69-8090DF73DBC2}" destId="{76418F46-9435-4D7A-B9AD-62742AF130CD}" srcOrd="0" destOrd="0" parTransId="{265C1AB2-57EA-468A-AF87-643710609A45}" sibTransId="{9F9A69FF-0482-4DED-88AF-1BF4F217CA56}"/>
    <dgm:cxn modelId="{0382E193-9C8A-447A-BEE4-7E781558EE89}" type="presOf" srcId="{5E92E76D-5F14-4EC3-8079-C550ED5F99AE}" destId="{8052198B-B6AE-4AA4-9E46-A203B6A69F60}" srcOrd="0" destOrd="0" presId="urn:microsoft.com/office/officeart/2005/8/layout/orgChart1"/>
    <dgm:cxn modelId="{E25DBA9A-313F-4668-B0FD-5D24653DA2F7}" type="presOf" srcId="{265C1AB2-57EA-468A-AF87-643710609A45}" destId="{EDB1A77F-52AB-43EF-A0E0-60E698117130}" srcOrd="0" destOrd="0" presId="urn:microsoft.com/office/officeart/2005/8/layout/orgChart1"/>
    <dgm:cxn modelId="{876D80AC-F204-482E-A50D-9F69385CCDE2}" type="presOf" srcId="{76418F46-9435-4D7A-B9AD-62742AF130CD}" destId="{674B40D5-C6A3-4DD5-8BE4-2343B1BF68B4}" srcOrd="0" destOrd="0" presId="urn:microsoft.com/office/officeart/2005/8/layout/orgChart1"/>
    <dgm:cxn modelId="{2273D1D1-357B-4D56-86DB-AC90DB7E4988}" type="presOf" srcId="{652B2B2B-047A-431F-A2C4-8E03CC0EAC81}" destId="{F5F445D5-73F5-47E7-840A-D3812E740C2A}" srcOrd="1" destOrd="0" presId="urn:microsoft.com/office/officeart/2005/8/layout/orgChart1"/>
    <dgm:cxn modelId="{E15973D4-B8A4-4649-8878-D05A79A3C981}" srcId="{481B7E8B-157D-4043-8D69-8090DF73DBC2}" destId="{5E92E76D-5F14-4EC3-8079-C550ED5F99AE}" srcOrd="4" destOrd="0" parTransId="{4E508FB8-53D5-481A-85C7-11C22D6B46E6}" sibTransId="{09CCF656-E8BF-4161-940E-F675431A6ABD}"/>
    <dgm:cxn modelId="{A3CE47D6-7A9E-444B-9530-47260477EC20}" type="presOf" srcId="{5E92E76D-5F14-4EC3-8079-C550ED5F99AE}" destId="{1A3729BF-FC4A-475E-B538-345A7AABF608}" srcOrd="1" destOrd="0" presId="urn:microsoft.com/office/officeart/2005/8/layout/orgChart1"/>
    <dgm:cxn modelId="{AF060DE2-1CDC-4921-A7E6-58C686B7ADA9}" type="presOf" srcId="{535F0C2D-C97F-4F50-906B-98BBB2FD13FA}" destId="{B4D7660E-D2E6-492E-8824-77BA3E6ACD11}" srcOrd="1" destOrd="0" presId="urn:microsoft.com/office/officeart/2005/8/layout/orgChart1"/>
    <dgm:cxn modelId="{DF4526E3-73D2-47B8-BFA2-844C9015B58D}" type="presOf" srcId="{535F0C2D-C97F-4F50-906B-98BBB2FD13FA}" destId="{4240F0D1-1AFF-4E62-82DB-83ADDFD133EB}" srcOrd="0" destOrd="0" presId="urn:microsoft.com/office/officeart/2005/8/layout/orgChart1"/>
    <dgm:cxn modelId="{7DE5DBF8-D79A-4D3C-99E5-931AF991413C}" type="presOf" srcId="{A54AA2EE-6320-4148-A2B6-96E8A74F850B}" destId="{A3797A11-0264-463E-BD11-4C28ECB485C4}" srcOrd="0" destOrd="0" presId="urn:microsoft.com/office/officeart/2005/8/layout/orgChart1"/>
    <dgm:cxn modelId="{04E7FA64-BEE6-4BC0-BDC9-23ECB1CF3AFE}" type="presParOf" srcId="{E3711BFA-AAB1-41F6-853B-45F8D055F9A9}" destId="{B8BC15E7-0281-45B6-BA75-DFA8CD65F7D8}" srcOrd="0" destOrd="0" presId="urn:microsoft.com/office/officeart/2005/8/layout/orgChart1"/>
    <dgm:cxn modelId="{BDE45C11-03FA-4A4F-88A2-4E125FBDAF53}" type="presParOf" srcId="{B8BC15E7-0281-45B6-BA75-DFA8CD65F7D8}" destId="{EAF3A441-9E9A-48BB-A6DB-A7AE867DEEE3}" srcOrd="0" destOrd="0" presId="urn:microsoft.com/office/officeart/2005/8/layout/orgChart1"/>
    <dgm:cxn modelId="{A97A86D1-48B4-462A-A65E-8F41495710AD}" type="presParOf" srcId="{EAF3A441-9E9A-48BB-A6DB-A7AE867DEEE3}" destId="{FC47BAE0-88B5-41BB-8AF3-5666D3A707B6}" srcOrd="0" destOrd="0" presId="urn:microsoft.com/office/officeart/2005/8/layout/orgChart1"/>
    <dgm:cxn modelId="{873A23CD-31B9-45EF-9218-81B7E8069EA2}" type="presParOf" srcId="{EAF3A441-9E9A-48BB-A6DB-A7AE867DEEE3}" destId="{24E43521-74A2-44A5-8D9B-3AC8845978F1}" srcOrd="1" destOrd="0" presId="urn:microsoft.com/office/officeart/2005/8/layout/orgChart1"/>
    <dgm:cxn modelId="{E1004DB5-92A6-4CBF-BF0B-0F7F54A3F030}" type="presParOf" srcId="{B8BC15E7-0281-45B6-BA75-DFA8CD65F7D8}" destId="{04285BA2-5617-4F6E-BDAA-10EA0645E28B}" srcOrd="1" destOrd="0" presId="urn:microsoft.com/office/officeart/2005/8/layout/orgChart1"/>
    <dgm:cxn modelId="{4DE3B73D-25B6-497F-AAB0-23FE800B3C4D}" type="presParOf" srcId="{04285BA2-5617-4F6E-BDAA-10EA0645E28B}" destId="{EDB1A77F-52AB-43EF-A0E0-60E698117130}" srcOrd="0" destOrd="0" presId="urn:microsoft.com/office/officeart/2005/8/layout/orgChart1"/>
    <dgm:cxn modelId="{1DCE5270-77C8-41D5-91C3-E7B328D85708}" type="presParOf" srcId="{04285BA2-5617-4F6E-BDAA-10EA0645E28B}" destId="{C89FCE54-9178-4A8B-BDCE-2A0A20C15FC4}" srcOrd="1" destOrd="0" presId="urn:microsoft.com/office/officeart/2005/8/layout/orgChart1"/>
    <dgm:cxn modelId="{09513389-3792-4FA4-A6FD-18E0DDA3D2EC}" type="presParOf" srcId="{C89FCE54-9178-4A8B-BDCE-2A0A20C15FC4}" destId="{8846987E-FF1E-4C82-81C7-C22E56C49119}" srcOrd="0" destOrd="0" presId="urn:microsoft.com/office/officeart/2005/8/layout/orgChart1"/>
    <dgm:cxn modelId="{5F136D3D-66A5-41E4-8101-A1BC4B464A69}" type="presParOf" srcId="{8846987E-FF1E-4C82-81C7-C22E56C49119}" destId="{674B40D5-C6A3-4DD5-8BE4-2343B1BF68B4}" srcOrd="0" destOrd="0" presId="urn:microsoft.com/office/officeart/2005/8/layout/orgChart1"/>
    <dgm:cxn modelId="{C400EF29-864F-49A8-9B36-0EAEA69F9D16}" type="presParOf" srcId="{8846987E-FF1E-4C82-81C7-C22E56C49119}" destId="{5BEA662D-6F56-4AEE-95B3-CE7B9A5DFE6D}" srcOrd="1" destOrd="0" presId="urn:microsoft.com/office/officeart/2005/8/layout/orgChart1"/>
    <dgm:cxn modelId="{BBAACC5D-1C3A-4E1C-88EF-920AA1B5991E}" type="presParOf" srcId="{C89FCE54-9178-4A8B-BDCE-2A0A20C15FC4}" destId="{96122A5A-74EC-4700-A0E7-E53A7BCEE9C9}" srcOrd="1" destOrd="0" presId="urn:microsoft.com/office/officeart/2005/8/layout/orgChart1"/>
    <dgm:cxn modelId="{09480013-0433-4203-9D1B-478DBB8AE640}" type="presParOf" srcId="{C89FCE54-9178-4A8B-BDCE-2A0A20C15FC4}" destId="{2FDEB096-50B7-4FF5-A327-DABF19E5CFBF}" srcOrd="2" destOrd="0" presId="urn:microsoft.com/office/officeart/2005/8/layout/orgChart1"/>
    <dgm:cxn modelId="{DA7CC659-FE49-4F9A-9ED4-6D5471865772}" type="presParOf" srcId="{04285BA2-5617-4F6E-BDAA-10EA0645E28B}" destId="{C236E875-06EA-43E9-AC89-F9230CE87A0D}" srcOrd="2" destOrd="0" presId="urn:microsoft.com/office/officeart/2005/8/layout/orgChart1"/>
    <dgm:cxn modelId="{484D2C75-4C38-4E14-832B-26ABEDDAC569}" type="presParOf" srcId="{04285BA2-5617-4F6E-BDAA-10EA0645E28B}" destId="{27EBF732-3899-452B-97E6-3CA33CFC4A44}" srcOrd="3" destOrd="0" presId="urn:microsoft.com/office/officeart/2005/8/layout/orgChart1"/>
    <dgm:cxn modelId="{07158578-1513-4E4B-B771-A1CF8887BE31}" type="presParOf" srcId="{27EBF732-3899-452B-97E6-3CA33CFC4A44}" destId="{2C2BB74C-6DF8-47A5-9873-33E8C0E0DC5B}" srcOrd="0" destOrd="0" presId="urn:microsoft.com/office/officeart/2005/8/layout/orgChart1"/>
    <dgm:cxn modelId="{50A46277-3DCB-4165-B5C0-8AAA71D879DE}" type="presParOf" srcId="{2C2BB74C-6DF8-47A5-9873-33E8C0E0DC5B}" destId="{4240F0D1-1AFF-4E62-82DB-83ADDFD133EB}" srcOrd="0" destOrd="0" presId="urn:microsoft.com/office/officeart/2005/8/layout/orgChart1"/>
    <dgm:cxn modelId="{13D26CB9-FFA0-4BA0-A92A-0D267880EC5D}" type="presParOf" srcId="{2C2BB74C-6DF8-47A5-9873-33E8C0E0DC5B}" destId="{B4D7660E-D2E6-492E-8824-77BA3E6ACD11}" srcOrd="1" destOrd="0" presId="urn:microsoft.com/office/officeart/2005/8/layout/orgChart1"/>
    <dgm:cxn modelId="{5A2BB6AB-2B2B-4B67-A7E8-E565CD734952}" type="presParOf" srcId="{27EBF732-3899-452B-97E6-3CA33CFC4A44}" destId="{769B24CD-641B-4B88-A120-A2551684C6FF}" srcOrd="1" destOrd="0" presId="urn:microsoft.com/office/officeart/2005/8/layout/orgChart1"/>
    <dgm:cxn modelId="{B5C08FA8-9405-4A2F-80B0-4C52AB9D3BD5}" type="presParOf" srcId="{27EBF732-3899-452B-97E6-3CA33CFC4A44}" destId="{004BD0BB-4AA1-41C2-8B85-D7FB021CD071}" srcOrd="2" destOrd="0" presId="urn:microsoft.com/office/officeart/2005/8/layout/orgChart1"/>
    <dgm:cxn modelId="{4656C5AE-896D-4B45-AF9B-D5933E28DC65}" type="presParOf" srcId="{04285BA2-5617-4F6E-BDAA-10EA0645E28B}" destId="{A9917733-5767-4E49-9491-34861CED368D}" srcOrd="4" destOrd="0" presId="urn:microsoft.com/office/officeart/2005/8/layout/orgChart1"/>
    <dgm:cxn modelId="{B1E767F0-DDC1-4EFB-BDC5-D48DD7497C6E}" type="presParOf" srcId="{04285BA2-5617-4F6E-BDAA-10EA0645E28B}" destId="{D50F842B-48E9-4EB9-B368-460802AF107C}" srcOrd="5" destOrd="0" presId="urn:microsoft.com/office/officeart/2005/8/layout/orgChart1"/>
    <dgm:cxn modelId="{32E57786-11E9-490E-84AF-6DFA6983F737}" type="presParOf" srcId="{D50F842B-48E9-4EB9-B368-460802AF107C}" destId="{BAB21319-36A7-4194-A553-C37C21336807}" srcOrd="0" destOrd="0" presId="urn:microsoft.com/office/officeart/2005/8/layout/orgChart1"/>
    <dgm:cxn modelId="{77D01614-0772-46F6-A616-1BA91F379362}" type="presParOf" srcId="{BAB21319-36A7-4194-A553-C37C21336807}" destId="{A3797A11-0264-463E-BD11-4C28ECB485C4}" srcOrd="0" destOrd="0" presId="urn:microsoft.com/office/officeart/2005/8/layout/orgChart1"/>
    <dgm:cxn modelId="{26767266-8E12-42AD-93BE-78DA7337C8F2}" type="presParOf" srcId="{BAB21319-36A7-4194-A553-C37C21336807}" destId="{9B155DA0-0CF3-40B6-AE25-FF3A3B027967}" srcOrd="1" destOrd="0" presId="urn:microsoft.com/office/officeart/2005/8/layout/orgChart1"/>
    <dgm:cxn modelId="{BC392162-FD65-4187-B9A9-B381719B6C17}" type="presParOf" srcId="{D50F842B-48E9-4EB9-B368-460802AF107C}" destId="{A899A39A-3859-4F86-873B-452181CF11DE}" srcOrd="1" destOrd="0" presId="urn:microsoft.com/office/officeart/2005/8/layout/orgChart1"/>
    <dgm:cxn modelId="{46BF56E7-A046-4216-8B6F-7A53499E0900}" type="presParOf" srcId="{D50F842B-48E9-4EB9-B368-460802AF107C}" destId="{8F05B24D-2EE7-4648-8FB2-E40024825DB8}" srcOrd="2" destOrd="0" presId="urn:microsoft.com/office/officeart/2005/8/layout/orgChart1"/>
    <dgm:cxn modelId="{1F3F10FA-A352-4CB5-824F-66A75B6485A6}" type="presParOf" srcId="{04285BA2-5617-4F6E-BDAA-10EA0645E28B}" destId="{AEB45535-708C-4145-8B98-A03902E41AC1}" srcOrd="6" destOrd="0" presId="urn:microsoft.com/office/officeart/2005/8/layout/orgChart1"/>
    <dgm:cxn modelId="{E7926452-8C76-4969-9FFD-FB35D11BA77C}" type="presParOf" srcId="{04285BA2-5617-4F6E-BDAA-10EA0645E28B}" destId="{FFE9D029-8C60-4CBA-AB00-CE26C8BB7487}" srcOrd="7" destOrd="0" presId="urn:microsoft.com/office/officeart/2005/8/layout/orgChart1"/>
    <dgm:cxn modelId="{6C1C2CFA-70DF-4938-AAD1-C154545DE176}" type="presParOf" srcId="{FFE9D029-8C60-4CBA-AB00-CE26C8BB7487}" destId="{34B6C846-DF48-4F5F-95DF-FBB6AC888821}" srcOrd="0" destOrd="0" presId="urn:microsoft.com/office/officeart/2005/8/layout/orgChart1"/>
    <dgm:cxn modelId="{7EC62D5B-1121-4E4E-AA1C-C2F8C77E571B}" type="presParOf" srcId="{34B6C846-DF48-4F5F-95DF-FBB6AC888821}" destId="{E7CB5BD9-A8F8-43C7-8BD4-40C73D9DD7DE}" srcOrd="0" destOrd="0" presId="urn:microsoft.com/office/officeart/2005/8/layout/orgChart1"/>
    <dgm:cxn modelId="{3BF5AC2A-35E5-47D7-8B5F-83ECC4447980}" type="presParOf" srcId="{34B6C846-DF48-4F5F-95DF-FBB6AC888821}" destId="{F5F445D5-73F5-47E7-840A-D3812E740C2A}" srcOrd="1" destOrd="0" presId="urn:microsoft.com/office/officeart/2005/8/layout/orgChart1"/>
    <dgm:cxn modelId="{33A88BAA-3B1B-40DD-BD47-CB3A99406165}" type="presParOf" srcId="{FFE9D029-8C60-4CBA-AB00-CE26C8BB7487}" destId="{C3D9DF42-12C1-487B-AE87-C9786FA58F41}" srcOrd="1" destOrd="0" presId="urn:microsoft.com/office/officeart/2005/8/layout/orgChart1"/>
    <dgm:cxn modelId="{0EB4D9B6-C865-4AAE-B058-E1E6C4CBC49E}" type="presParOf" srcId="{FFE9D029-8C60-4CBA-AB00-CE26C8BB7487}" destId="{1BABDB2C-9165-4C65-AC7A-C76E177E3CB9}" srcOrd="2" destOrd="0" presId="urn:microsoft.com/office/officeart/2005/8/layout/orgChart1"/>
    <dgm:cxn modelId="{661E92A9-A629-4C80-B015-184624CCA486}" type="presParOf" srcId="{04285BA2-5617-4F6E-BDAA-10EA0645E28B}" destId="{D74CD40B-3369-4BED-82A6-DFE0FDFC4BA0}" srcOrd="8" destOrd="0" presId="urn:microsoft.com/office/officeart/2005/8/layout/orgChart1"/>
    <dgm:cxn modelId="{39A04C1D-7A49-4850-ADB9-5CD3203E7D3A}" type="presParOf" srcId="{04285BA2-5617-4F6E-BDAA-10EA0645E28B}" destId="{8832F866-FBAD-4BA3-BF54-0D6699F4F6AC}" srcOrd="9" destOrd="0" presId="urn:microsoft.com/office/officeart/2005/8/layout/orgChart1"/>
    <dgm:cxn modelId="{DDF2DD47-1887-44A3-96FC-3C5024CA63A8}" type="presParOf" srcId="{8832F866-FBAD-4BA3-BF54-0D6699F4F6AC}" destId="{ED468593-90B3-4577-97D0-EC5B68EDF850}" srcOrd="0" destOrd="0" presId="urn:microsoft.com/office/officeart/2005/8/layout/orgChart1"/>
    <dgm:cxn modelId="{144EAD85-0496-482E-8E14-0A5DA9C4168E}" type="presParOf" srcId="{ED468593-90B3-4577-97D0-EC5B68EDF850}" destId="{8052198B-B6AE-4AA4-9E46-A203B6A69F60}" srcOrd="0" destOrd="0" presId="urn:microsoft.com/office/officeart/2005/8/layout/orgChart1"/>
    <dgm:cxn modelId="{C92AD380-147E-44C9-80AA-1D915DBEBB37}" type="presParOf" srcId="{ED468593-90B3-4577-97D0-EC5B68EDF850}" destId="{1A3729BF-FC4A-475E-B538-345A7AABF608}" srcOrd="1" destOrd="0" presId="urn:microsoft.com/office/officeart/2005/8/layout/orgChart1"/>
    <dgm:cxn modelId="{A240BD6F-8FAF-4A4F-A3D1-34C7EE091C0F}" type="presParOf" srcId="{8832F866-FBAD-4BA3-BF54-0D6699F4F6AC}" destId="{9EE5C17B-FC3C-4237-B4D7-3EEBCB5ECC6E}" srcOrd="1" destOrd="0" presId="urn:microsoft.com/office/officeart/2005/8/layout/orgChart1"/>
    <dgm:cxn modelId="{539A0B59-9EC4-41E8-B83F-7D5ADA5533D3}" type="presParOf" srcId="{8832F866-FBAD-4BA3-BF54-0D6699F4F6AC}" destId="{B9773013-085A-407B-AC80-8AD224C03B35}" srcOrd="2" destOrd="0" presId="urn:microsoft.com/office/officeart/2005/8/layout/orgChart1"/>
    <dgm:cxn modelId="{F4D8FFA2-CA79-4606-AE9B-22BFCE41CBA7}" type="presParOf" srcId="{B8BC15E7-0281-45B6-BA75-DFA8CD65F7D8}" destId="{9FBAD046-E469-4B4F-BEE7-80114789F3D5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6B7BA-3392-4B72-A32C-6AB13CB0869F}">
      <dsp:nvSpPr>
        <dsp:cNvPr id="0" name=""/>
        <dsp:cNvSpPr/>
      </dsp:nvSpPr>
      <dsp:spPr>
        <a:xfrm>
          <a:off x="214999" y="4148"/>
          <a:ext cx="3101625" cy="589091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Территории – лидеры</a:t>
          </a:r>
          <a:endParaRPr lang="ru-RU" sz="16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2253" y="21402"/>
        <a:ext cx="3067117" cy="554583"/>
      </dsp:txXfrm>
    </dsp:sp>
    <dsp:sp modelId="{14D50DFB-D7B1-459A-BC7C-E0D3DFD702EF}">
      <dsp:nvSpPr>
        <dsp:cNvPr id="0" name=""/>
        <dsp:cNvSpPr/>
      </dsp:nvSpPr>
      <dsp:spPr>
        <a:xfrm>
          <a:off x="525162" y="593239"/>
          <a:ext cx="294491" cy="371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25"/>
              </a:lnTo>
              <a:lnTo>
                <a:pt x="272761" y="227825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E4B15C22-AC56-4C0B-A715-E249CEA40854}">
      <dsp:nvSpPr>
        <dsp:cNvPr id="0" name=""/>
        <dsp:cNvSpPr/>
      </dsp:nvSpPr>
      <dsp:spPr>
        <a:xfrm>
          <a:off x="819653" y="4150820"/>
          <a:ext cx="2429036" cy="31015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Чародинский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28737" y="4159904"/>
        <a:ext cx="2410868" cy="291982"/>
      </dsp:txXfrm>
    </dsp:sp>
    <dsp:sp modelId="{AD309EC4-BD88-4DAA-AC84-D6C585F39098}">
      <dsp:nvSpPr>
        <dsp:cNvPr id="0" name=""/>
        <dsp:cNvSpPr/>
      </dsp:nvSpPr>
      <dsp:spPr>
        <a:xfrm>
          <a:off x="525162" y="593239"/>
          <a:ext cx="294491" cy="618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34"/>
              </a:lnTo>
              <a:lnTo>
                <a:pt x="272761" y="607534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B9C1BF8C-66FD-4B22-BB84-2CD1CA1E1CEE}">
      <dsp:nvSpPr>
        <dsp:cNvPr id="0" name=""/>
        <dsp:cNvSpPr/>
      </dsp:nvSpPr>
      <dsp:spPr>
        <a:xfrm>
          <a:off x="819653" y="1056793"/>
          <a:ext cx="2429041" cy="31015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Шамильский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</a:p>
      </dsp:txBody>
      <dsp:txXfrm>
        <a:off x="828737" y="1065877"/>
        <a:ext cx="2410873" cy="291982"/>
      </dsp:txXfrm>
    </dsp:sp>
    <dsp:sp modelId="{10E063EA-12FB-422D-A6E6-799BA178E6E9}">
      <dsp:nvSpPr>
        <dsp:cNvPr id="0" name=""/>
        <dsp:cNvSpPr/>
      </dsp:nvSpPr>
      <dsp:spPr>
        <a:xfrm>
          <a:off x="525162" y="593239"/>
          <a:ext cx="294491" cy="1006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242"/>
              </a:lnTo>
              <a:lnTo>
                <a:pt x="272761" y="987242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D0B40B8E-B4C5-4FB9-8F64-7BF1C5C24B13}">
      <dsp:nvSpPr>
        <dsp:cNvPr id="0" name=""/>
        <dsp:cNvSpPr/>
      </dsp:nvSpPr>
      <dsp:spPr>
        <a:xfrm>
          <a:off x="819653" y="1444482"/>
          <a:ext cx="2429041" cy="31015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Левашинский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</a:p>
      </dsp:txBody>
      <dsp:txXfrm>
        <a:off x="828737" y="1453566"/>
        <a:ext cx="2410873" cy="291982"/>
      </dsp:txXfrm>
    </dsp:sp>
    <dsp:sp modelId="{86F53E82-B96A-4E36-8802-68AB6AC8B075}">
      <dsp:nvSpPr>
        <dsp:cNvPr id="0" name=""/>
        <dsp:cNvSpPr/>
      </dsp:nvSpPr>
      <dsp:spPr>
        <a:xfrm>
          <a:off x="525162" y="593239"/>
          <a:ext cx="294491" cy="1394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951"/>
              </a:lnTo>
              <a:lnTo>
                <a:pt x="272761" y="1366951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6A5872AA-F88B-48B3-9E2D-3E8AE37DB5CF}">
      <dsp:nvSpPr>
        <dsp:cNvPr id="0" name=""/>
        <dsp:cNvSpPr/>
      </dsp:nvSpPr>
      <dsp:spPr>
        <a:xfrm>
          <a:off x="819653" y="1832170"/>
          <a:ext cx="2420446" cy="31015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Хунзахский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28737" y="1841254"/>
        <a:ext cx="2402278" cy="291982"/>
      </dsp:txXfrm>
    </dsp:sp>
    <dsp:sp modelId="{D0109236-21CA-4038-9769-73F3DCBFD2FC}">
      <dsp:nvSpPr>
        <dsp:cNvPr id="0" name=""/>
        <dsp:cNvSpPr/>
      </dsp:nvSpPr>
      <dsp:spPr>
        <a:xfrm>
          <a:off x="525162" y="593239"/>
          <a:ext cx="294491" cy="1781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660"/>
              </a:lnTo>
              <a:lnTo>
                <a:pt x="272761" y="1746660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5219E8A7-97FD-4961-94FF-2ABF354ECAF9}">
      <dsp:nvSpPr>
        <dsp:cNvPr id="0" name=""/>
        <dsp:cNvSpPr/>
      </dsp:nvSpPr>
      <dsp:spPr>
        <a:xfrm>
          <a:off x="819653" y="2219859"/>
          <a:ext cx="2429041" cy="31015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5. Рутульский район</a:t>
          </a:r>
        </a:p>
      </dsp:txBody>
      <dsp:txXfrm>
        <a:off x="828737" y="2228943"/>
        <a:ext cx="2410873" cy="291982"/>
      </dsp:txXfrm>
    </dsp:sp>
    <dsp:sp modelId="{227C3A0D-5599-444E-A6D4-8928CAD3422C}">
      <dsp:nvSpPr>
        <dsp:cNvPr id="0" name=""/>
        <dsp:cNvSpPr/>
      </dsp:nvSpPr>
      <dsp:spPr>
        <a:xfrm>
          <a:off x="525162" y="593239"/>
          <a:ext cx="294491" cy="2169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369"/>
              </a:lnTo>
              <a:lnTo>
                <a:pt x="272761" y="2126369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099079E7-1E0F-4CFC-8010-ECF7F0E8620C}">
      <dsp:nvSpPr>
        <dsp:cNvPr id="0" name=""/>
        <dsp:cNvSpPr/>
      </dsp:nvSpPr>
      <dsp:spPr>
        <a:xfrm>
          <a:off x="819653" y="2607547"/>
          <a:ext cx="2402844" cy="31015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6. Ахвахский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28737" y="2616631"/>
        <a:ext cx="2384676" cy="291982"/>
      </dsp:txXfrm>
    </dsp:sp>
    <dsp:sp modelId="{A74DCFCB-A212-4B84-BFAF-7B38B396FD78}">
      <dsp:nvSpPr>
        <dsp:cNvPr id="0" name=""/>
        <dsp:cNvSpPr/>
      </dsp:nvSpPr>
      <dsp:spPr>
        <a:xfrm>
          <a:off x="525162" y="593239"/>
          <a:ext cx="294491" cy="2557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077"/>
              </a:lnTo>
              <a:lnTo>
                <a:pt x="272761" y="2506077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7E97C0A3-FB98-49F4-94C8-F1AEA313A0AD}">
      <dsp:nvSpPr>
        <dsp:cNvPr id="0" name=""/>
        <dsp:cNvSpPr/>
      </dsp:nvSpPr>
      <dsp:spPr>
        <a:xfrm>
          <a:off x="819653" y="2995236"/>
          <a:ext cx="2429041" cy="31015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Казбековский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</a:p>
      </dsp:txBody>
      <dsp:txXfrm>
        <a:off x="828737" y="3004320"/>
        <a:ext cx="2410873" cy="291982"/>
      </dsp:txXfrm>
    </dsp:sp>
    <dsp:sp modelId="{F845696D-7BEB-4C54-A561-2D74E262F189}">
      <dsp:nvSpPr>
        <dsp:cNvPr id="0" name=""/>
        <dsp:cNvSpPr/>
      </dsp:nvSpPr>
      <dsp:spPr>
        <a:xfrm>
          <a:off x="525162" y="593239"/>
          <a:ext cx="294491" cy="2944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786"/>
              </a:lnTo>
              <a:lnTo>
                <a:pt x="272761" y="2885786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D06F6E00-8E5B-4743-98C1-943FC76480AE}">
      <dsp:nvSpPr>
        <dsp:cNvPr id="0" name=""/>
        <dsp:cNvSpPr/>
      </dsp:nvSpPr>
      <dsp:spPr>
        <a:xfrm>
          <a:off x="819653" y="3382924"/>
          <a:ext cx="2429041" cy="31015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Кайтагский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28737" y="3392008"/>
        <a:ext cx="2410873" cy="291982"/>
      </dsp:txXfrm>
    </dsp:sp>
    <dsp:sp modelId="{D49E1758-508B-4522-A96E-2C50501BC4C3}">
      <dsp:nvSpPr>
        <dsp:cNvPr id="0" name=""/>
        <dsp:cNvSpPr/>
      </dsp:nvSpPr>
      <dsp:spPr>
        <a:xfrm>
          <a:off x="525162" y="593239"/>
          <a:ext cx="294491" cy="242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5495"/>
              </a:lnTo>
              <a:lnTo>
                <a:pt x="272761" y="3265495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A8EDB339-547C-43C0-8A68-0AEB3F3CA7A0}">
      <dsp:nvSpPr>
        <dsp:cNvPr id="0" name=""/>
        <dsp:cNvSpPr/>
      </dsp:nvSpPr>
      <dsp:spPr>
        <a:xfrm>
          <a:off x="819653" y="680540"/>
          <a:ext cx="2429041" cy="31015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1. Лакский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28737" y="689624"/>
        <a:ext cx="2410873" cy="291982"/>
      </dsp:txXfrm>
    </dsp:sp>
    <dsp:sp modelId="{ECCF9A8F-5499-4EA9-ABF6-546CC2E8E797}">
      <dsp:nvSpPr>
        <dsp:cNvPr id="0" name=""/>
        <dsp:cNvSpPr/>
      </dsp:nvSpPr>
      <dsp:spPr>
        <a:xfrm>
          <a:off x="525162" y="593239"/>
          <a:ext cx="294491" cy="3338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5204"/>
              </a:lnTo>
              <a:lnTo>
                <a:pt x="272761" y="3645204"/>
              </a:lnTo>
            </a:path>
          </a:pathLst>
        </a:custGeom>
        <a:noFill/>
        <a:ln w="25400" cap="flat" cmpd="sng" algn="ctr">
          <a:solidFill>
            <a:srgbClr val="9BBB59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865A2596-46C7-4213-87C5-C49CD9F3F9C5}">
      <dsp:nvSpPr>
        <dsp:cNvPr id="0" name=""/>
        <dsp:cNvSpPr/>
      </dsp:nvSpPr>
      <dsp:spPr>
        <a:xfrm>
          <a:off x="819653" y="3776884"/>
          <a:ext cx="2429041" cy="31015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Тляратинский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28737" y="3785968"/>
        <a:ext cx="2410873" cy="291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A111A-F133-4950-8D0C-2BF14881B147}">
      <dsp:nvSpPr>
        <dsp:cNvPr id="0" name=""/>
        <dsp:cNvSpPr/>
      </dsp:nvSpPr>
      <dsp:spPr>
        <a:xfrm>
          <a:off x="226745" y="0"/>
          <a:ext cx="2832298" cy="567544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shade val="51000"/>
                <a:satMod val="130000"/>
              </a:srgbClr>
            </a:gs>
            <a:gs pos="80000">
              <a:srgbClr val="C0504D">
                <a:shade val="93000"/>
                <a:satMod val="130000"/>
              </a:srgbClr>
            </a:gs>
            <a:gs pos="100000">
              <a:srgbClr val="C0504D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Территории – аутсайдеры</a:t>
          </a:r>
          <a:endParaRPr lang="ru-RU" sz="16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3368" y="16623"/>
        <a:ext cx="2799052" cy="534298"/>
      </dsp:txXfrm>
    </dsp:sp>
    <dsp:sp modelId="{F78C3524-9154-42B4-90AB-872255970ADD}">
      <dsp:nvSpPr>
        <dsp:cNvPr id="0" name=""/>
        <dsp:cNvSpPr/>
      </dsp:nvSpPr>
      <dsp:spPr>
        <a:xfrm>
          <a:off x="509975" y="567544"/>
          <a:ext cx="230938" cy="235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25"/>
              </a:lnTo>
              <a:lnTo>
                <a:pt x="270514" y="227825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21475874-74B4-47CA-99AA-3CE289825381}">
      <dsp:nvSpPr>
        <dsp:cNvPr id="0" name=""/>
        <dsp:cNvSpPr/>
      </dsp:nvSpPr>
      <dsp:spPr>
        <a:xfrm>
          <a:off x="740914" y="647232"/>
          <a:ext cx="2408311" cy="31200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1. Кизлярский район</a:t>
          </a:r>
        </a:p>
      </dsp:txBody>
      <dsp:txXfrm>
        <a:off x="750052" y="656370"/>
        <a:ext cx="2390035" cy="293724"/>
      </dsp:txXfrm>
    </dsp:sp>
    <dsp:sp modelId="{182A20C5-E985-4C87-B444-9F35993E928D}">
      <dsp:nvSpPr>
        <dsp:cNvPr id="0" name=""/>
        <dsp:cNvSpPr/>
      </dsp:nvSpPr>
      <dsp:spPr>
        <a:xfrm>
          <a:off x="509975" y="567544"/>
          <a:ext cx="230938" cy="625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34"/>
              </a:lnTo>
              <a:lnTo>
                <a:pt x="270514" y="607534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289E662C-D318-4E19-9D4D-AC881F272EEE}">
      <dsp:nvSpPr>
        <dsp:cNvPr id="0" name=""/>
        <dsp:cNvSpPr/>
      </dsp:nvSpPr>
      <dsp:spPr>
        <a:xfrm>
          <a:off x="740914" y="1037233"/>
          <a:ext cx="2408306" cy="31200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2. Хивский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50052" y="1046371"/>
        <a:ext cx="2390030" cy="293724"/>
      </dsp:txXfrm>
    </dsp:sp>
    <dsp:sp modelId="{1118DED5-1BF8-4081-89AA-A491BB75F667}">
      <dsp:nvSpPr>
        <dsp:cNvPr id="0" name=""/>
        <dsp:cNvSpPr/>
      </dsp:nvSpPr>
      <dsp:spPr>
        <a:xfrm>
          <a:off x="509975" y="567544"/>
          <a:ext cx="230938" cy="101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242"/>
              </a:lnTo>
              <a:lnTo>
                <a:pt x="270514" y="987242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9CF94964-2029-4B06-8FB2-DE70B86329BC}">
      <dsp:nvSpPr>
        <dsp:cNvPr id="0" name=""/>
        <dsp:cNvSpPr/>
      </dsp:nvSpPr>
      <dsp:spPr>
        <a:xfrm>
          <a:off x="740914" y="1427234"/>
          <a:ext cx="2408306" cy="31200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Курахский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50052" y="1436372"/>
        <a:ext cx="2390030" cy="293724"/>
      </dsp:txXfrm>
    </dsp:sp>
    <dsp:sp modelId="{71C71EE2-FE9F-4011-80DE-A5A91C83D623}">
      <dsp:nvSpPr>
        <dsp:cNvPr id="0" name=""/>
        <dsp:cNvSpPr/>
      </dsp:nvSpPr>
      <dsp:spPr>
        <a:xfrm>
          <a:off x="509975" y="567544"/>
          <a:ext cx="230938" cy="1405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951"/>
              </a:lnTo>
              <a:lnTo>
                <a:pt x="270514" y="1366951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550617AD-DDF0-4BEB-9A35-9ED5935F31B0}">
      <dsp:nvSpPr>
        <dsp:cNvPr id="0" name=""/>
        <dsp:cNvSpPr/>
      </dsp:nvSpPr>
      <dsp:spPr>
        <a:xfrm>
          <a:off x="740914" y="1817235"/>
          <a:ext cx="2408306" cy="31200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Докузпаринский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50052" y="1826373"/>
        <a:ext cx="2390030" cy="293724"/>
      </dsp:txXfrm>
    </dsp:sp>
    <dsp:sp modelId="{6787A0D6-CD00-4856-AF94-2A2A1C4A0E06}">
      <dsp:nvSpPr>
        <dsp:cNvPr id="0" name=""/>
        <dsp:cNvSpPr/>
      </dsp:nvSpPr>
      <dsp:spPr>
        <a:xfrm>
          <a:off x="509975" y="567544"/>
          <a:ext cx="230938" cy="179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660"/>
              </a:lnTo>
              <a:lnTo>
                <a:pt x="270514" y="1746660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3E2826C7-6578-4EEC-8A88-FEA24CD16319}">
      <dsp:nvSpPr>
        <dsp:cNvPr id="0" name=""/>
        <dsp:cNvSpPr/>
      </dsp:nvSpPr>
      <dsp:spPr>
        <a:xfrm>
          <a:off x="740914" y="2207236"/>
          <a:ext cx="2408306" cy="31200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Бабаюртовский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50052" y="2216374"/>
        <a:ext cx="2390030" cy="293724"/>
      </dsp:txXfrm>
    </dsp:sp>
    <dsp:sp modelId="{12C189A2-7205-48C1-A330-A3F0651CEEC3}">
      <dsp:nvSpPr>
        <dsp:cNvPr id="0" name=""/>
        <dsp:cNvSpPr/>
      </dsp:nvSpPr>
      <dsp:spPr>
        <a:xfrm>
          <a:off x="509975" y="567544"/>
          <a:ext cx="230938" cy="2185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369"/>
              </a:lnTo>
              <a:lnTo>
                <a:pt x="270514" y="2126369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A048DA7D-6494-47F1-8E94-3B1D31A84D92}">
      <dsp:nvSpPr>
        <dsp:cNvPr id="0" name=""/>
        <dsp:cNvSpPr/>
      </dsp:nvSpPr>
      <dsp:spPr>
        <a:xfrm>
          <a:off x="740914" y="2597237"/>
          <a:ext cx="2408306" cy="31200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Дербенский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50052" y="2606375"/>
        <a:ext cx="2390030" cy="293724"/>
      </dsp:txXfrm>
    </dsp:sp>
    <dsp:sp modelId="{D2DC1F05-A8A7-4BBF-8C30-7EE3DE172F20}">
      <dsp:nvSpPr>
        <dsp:cNvPr id="0" name=""/>
        <dsp:cNvSpPr/>
      </dsp:nvSpPr>
      <dsp:spPr>
        <a:xfrm>
          <a:off x="509975" y="567544"/>
          <a:ext cx="230938" cy="257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077"/>
              </a:lnTo>
              <a:lnTo>
                <a:pt x="270514" y="2506077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F01F92E5-979F-4FB1-B45D-339FE77D803E}">
      <dsp:nvSpPr>
        <dsp:cNvPr id="0" name=""/>
        <dsp:cNvSpPr/>
      </dsp:nvSpPr>
      <dsp:spPr>
        <a:xfrm>
          <a:off x="740914" y="2987238"/>
          <a:ext cx="2408306" cy="31200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7. г. Избербаш</a:t>
          </a:r>
        </a:p>
      </dsp:txBody>
      <dsp:txXfrm>
        <a:off x="750052" y="2996376"/>
        <a:ext cx="2390030" cy="293724"/>
      </dsp:txXfrm>
    </dsp:sp>
    <dsp:sp modelId="{C400E78B-690D-455F-9305-D038037BEA66}">
      <dsp:nvSpPr>
        <dsp:cNvPr id="0" name=""/>
        <dsp:cNvSpPr/>
      </dsp:nvSpPr>
      <dsp:spPr>
        <a:xfrm>
          <a:off x="509975" y="567544"/>
          <a:ext cx="230938" cy="2965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786"/>
              </a:lnTo>
              <a:lnTo>
                <a:pt x="270514" y="2885786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FF6C4DE5-43A7-4A70-93E8-1FE5D59C98D6}">
      <dsp:nvSpPr>
        <dsp:cNvPr id="0" name=""/>
        <dsp:cNvSpPr/>
      </dsp:nvSpPr>
      <dsp:spPr>
        <a:xfrm>
          <a:off x="740914" y="3377238"/>
          <a:ext cx="2408306" cy="31200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8. Табасаранский район</a:t>
          </a:r>
        </a:p>
      </dsp:txBody>
      <dsp:txXfrm>
        <a:off x="750052" y="3386376"/>
        <a:ext cx="2390030" cy="293724"/>
      </dsp:txXfrm>
    </dsp:sp>
    <dsp:sp modelId="{5BAEF962-6004-4468-B105-FE09D0F87B20}">
      <dsp:nvSpPr>
        <dsp:cNvPr id="0" name=""/>
        <dsp:cNvSpPr/>
      </dsp:nvSpPr>
      <dsp:spPr>
        <a:xfrm>
          <a:off x="509975" y="567544"/>
          <a:ext cx="230938" cy="3355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5495"/>
              </a:lnTo>
              <a:lnTo>
                <a:pt x="270514" y="3265495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400FECEA-0E09-4426-B995-F2FD355AF4CB}">
      <dsp:nvSpPr>
        <dsp:cNvPr id="0" name=""/>
        <dsp:cNvSpPr/>
      </dsp:nvSpPr>
      <dsp:spPr>
        <a:xfrm>
          <a:off x="740914" y="3767239"/>
          <a:ext cx="2408306" cy="31200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9. г. Южно-Сухокумск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50052" y="3776377"/>
        <a:ext cx="2390030" cy="293724"/>
      </dsp:txXfrm>
    </dsp:sp>
    <dsp:sp modelId="{1D62E568-7FBA-4D3D-9F58-7C9ECC41CCF5}">
      <dsp:nvSpPr>
        <dsp:cNvPr id="0" name=""/>
        <dsp:cNvSpPr/>
      </dsp:nvSpPr>
      <dsp:spPr>
        <a:xfrm>
          <a:off x="509975" y="567544"/>
          <a:ext cx="230938" cy="3745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5204"/>
              </a:lnTo>
              <a:lnTo>
                <a:pt x="270514" y="3645204"/>
              </a:lnTo>
            </a:path>
          </a:pathLst>
        </a:custGeom>
        <a:noFill/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308529D0-0F3A-454D-BB00-E0FE175C9883}">
      <dsp:nvSpPr>
        <dsp:cNvPr id="0" name=""/>
        <dsp:cNvSpPr/>
      </dsp:nvSpPr>
      <dsp:spPr>
        <a:xfrm>
          <a:off x="740914" y="4157240"/>
          <a:ext cx="2408306" cy="31200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10. </a:t>
          </a:r>
          <a:r>
            <a:rPr lang="ru-RU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Новолакский</a:t>
          </a:r>
          <a:r>
            <a:rPr lang="ru-RU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район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50052" y="4166378"/>
        <a:ext cx="2390030" cy="293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CD40B-3369-4BED-82A6-DFE0FDFC4BA0}">
      <dsp:nvSpPr>
        <dsp:cNvPr id="0" name=""/>
        <dsp:cNvSpPr/>
      </dsp:nvSpPr>
      <dsp:spPr>
        <a:xfrm>
          <a:off x="5049057" y="577779"/>
          <a:ext cx="486285" cy="36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60"/>
              </a:lnTo>
              <a:lnTo>
                <a:pt x="486285" y="36076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45535-708C-4145-8B98-A03902E41AC1}">
      <dsp:nvSpPr>
        <dsp:cNvPr id="0" name=""/>
        <dsp:cNvSpPr/>
      </dsp:nvSpPr>
      <dsp:spPr>
        <a:xfrm>
          <a:off x="5049057" y="577779"/>
          <a:ext cx="522681" cy="746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908"/>
              </a:lnTo>
              <a:lnTo>
                <a:pt x="522681" y="746908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17733-5767-4E49-9491-34861CED368D}">
      <dsp:nvSpPr>
        <dsp:cNvPr id="0" name=""/>
        <dsp:cNvSpPr/>
      </dsp:nvSpPr>
      <dsp:spPr>
        <a:xfrm>
          <a:off x="4479239" y="577779"/>
          <a:ext cx="569818" cy="953436"/>
        </a:xfrm>
        <a:custGeom>
          <a:avLst/>
          <a:gdLst/>
          <a:ahLst/>
          <a:cxnLst/>
          <a:rect l="0" t="0" r="0" b="0"/>
          <a:pathLst>
            <a:path>
              <a:moveTo>
                <a:pt x="569818" y="0"/>
              </a:moveTo>
              <a:lnTo>
                <a:pt x="569818" y="953436"/>
              </a:lnTo>
              <a:lnTo>
                <a:pt x="0" y="953436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6E875-06EA-43E9-AC89-F9230CE87A0D}">
      <dsp:nvSpPr>
        <dsp:cNvPr id="0" name=""/>
        <dsp:cNvSpPr/>
      </dsp:nvSpPr>
      <dsp:spPr>
        <a:xfrm>
          <a:off x="4484627" y="577779"/>
          <a:ext cx="564429" cy="640530"/>
        </a:xfrm>
        <a:custGeom>
          <a:avLst/>
          <a:gdLst/>
          <a:ahLst/>
          <a:cxnLst/>
          <a:rect l="0" t="0" r="0" b="0"/>
          <a:pathLst>
            <a:path>
              <a:moveTo>
                <a:pt x="564429" y="0"/>
              </a:moveTo>
              <a:lnTo>
                <a:pt x="564429" y="640530"/>
              </a:lnTo>
              <a:lnTo>
                <a:pt x="0" y="64053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1A77F-52AB-43EF-A0E0-60E698117130}">
      <dsp:nvSpPr>
        <dsp:cNvPr id="0" name=""/>
        <dsp:cNvSpPr/>
      </dsp:nvSpPr>
      <dsp:spPr>
        <a:xfrm>
          <a:off x="4492309" y="577779"/>
          <a:ext cx="556747" cy="302430"/>
        </a:xfrm>
        <a:custGeom>
          <a:avLst/>
          <a:gdLst/>
          <a:ahLst/>
          <a:cxnLst/>
          <a:rect l="0" t="0" r="0" b="0"/>
          <a:pathLst>
            <a:path>
              <a:moveTo>
                <a:pt x="556747" y="0"/>
              </a:moveTo>
              <a:lnTo>
                <a:pt x="556747" y="302430"/>
              </a:lnTo>
              <a:lnTo>
                <a:pt x="0" y="30243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7BAE0-88B5-41BB-8AF3-5666D3A707B6}">
      <dsp:nvSpPr>
        <dsp:cNvPr id="0" name=""/>
        <dsp:cNvSpPr/>
      </dsp:nvSpPr>
      <dsp:spPr>
        <a:xfrm>
          <a:off x="386382" y="1201"/>
          <a:ext cx="9325350" cy="576578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социологических опросов  для определения уровня  удовлетворенности населения  деятельностью  органов местного самоуправления</a:t>
          </a:r>
          <a:endParaRPr lang="ru-RU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382" y="1201"/>
        <a:ext cx="9325350" cy="576578"/>
      </dsp:txXfrm>
    </dsp:sp>
    <dsp:sp modelId="{674B40D5-C6A3-4DD5-8BE4-2343B1BF68B4}">
      <dsp:nvSpPr>
        <dsp:cNvPr id="0" name=""/>
        <dsp:cNvSpPr/>
      </dsp:nvSpPr>
      <dsp:spPr>
        <a:xfrm>
          <a:off x="1787975" y="740906"/>
          <a:ext cx="2704334" cy="2786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1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1787975" y="740906"/>
        <a:ext cx="2704334" cy="278607"/>
      </dsp:txXfrm>
    </dsp:sp>
    <dsp:sp modelId="{4240F0D1-1AFF-4E62-82DB-83ADDFD133EB}">
      <dsp:nvSpPr>
        <dsp:cNvPr id="0" name=""/>
        <dsp:cNvSpPr/>
      </dsp:nvSpPr>
      <dsp:spPr>
        <a:xfrm>
          <a:off x="2268251" y="1101940"/>
          <a:ext cx="2216375" cy="2327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1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</a:t>
          </a:r>
          <a:r>
            <a:rPr lang="ru-RU" altLang="ru-RU" sz="1400" b="0" kern="1200" dirty="0">
              <a:solidFill>
                <a:schemeClr val="tx1"/>
              </a:solidFill>
              <a:cs typeface="Times New Roman" panose="02020603050405020304" pitchFamily="18" charset="0"/>
            </a:rPr>
            <a:t> </a:t>
          </a:r>
          <a:r>
            <a:rPr lang="ru-RU" alt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2268251" y="1101940"/>
        <a:ext cx="2216375" cy="232739"/>
      </dsp:txXfrm>
    </dsp:sp>
    <dsp:sp modelId="{A3797A11-0264-463E-BD11-4C28ECB485C4}">
      <dsp:nvSpPr>
        <dsp:cNvPr id="0" name=""/>
        <dsp:cNvSpPr/>
      </dsp:nvSpPr>
      <dsp:spPr>
        <a:xfrm>
          <a:off x="1620180" y="1406685"/>
          <a:ext cx="2859058" cy="24906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1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1620180" y="1406685"/>
        <a:ext cx="2859058" cy="249061"/>
      </dsp:txXfrm>
    </dsp:sp>
    <dsp:sp modelId="{E7CB5BD9-A8F8-43C7-8BD4-40C73D9DD7DE}">
      <dsp:nvSpPr>
        <dsp:cNvPr id="0" name=""/>
        <dsp:cNvSpPr/>
      </dsp:nvSpPr>
      <dsp:spPr>
        <a:xfrm>
          <a:off x="5571738" y="1213517"/>
          <a:ext cx="3680583" cy="2223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1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 в сфере культуры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5571738" y="1213517"/>
        <a:ext cx="3680583" cy="222340"/>
      </dsp:txXfrm>
    </dsp:sp>
    <dsp:sp modelId="{8052198B-B6AE-4AA4-9E46-A203B6A69F60}">
      <dsp:nvSpPr>
        <dsp:cNvPr id="0" name=""/>
        <dsp:cNvSpPr/>
      </dsp:nvSpPr>
      <dsp:spPr>
        <a:xfrm>
          <a:off x="5535342" y="747216"/>
          <a:ext cx="3772779" cy="38264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175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услуг в сфере жилищно-коммунального хозяйства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5535342" y="747216"/>
        <a:ext cx="3772779" cy="382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0.15132</cdr:x>
      <cdr:y>0.04894</cdr:y>
    </cdr:from>
    <cdr:to>
      <cdr:x>0.95082</cdr:x>
      <cdr:y>0.11419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143001" y="142875"/>
          <a:ext cx="60388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tIns="49459" rIns="0" bIns="0" anchor="b">
          <a:noAutofit/>
        </a:bodyPr>
        <a:lstStyle xmlns:a="http://schemas.openxmlformats.org/drawingml/2006/main">
          <a:defPPr>
            <a:defRPr lang="ru-RU"/>
          </a:defPPr>
          <a:lvl1pPr marL="0" algn="l" defTabSz="98916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94582" algn="l" defTabSz="98916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89164" algn="l" defTabSz="98916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83746" algn="l" defTabSz="98916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78328" algn="l" defTabSz="98916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72909" algn="l" defTabSz="98916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67492" algn="l" defTabSz="98916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62074" algn="l" defTabSz="98916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956655" algn="l" defTabSz="989164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rPr>
            <a:t>Общая площадь жилых помещений, приходящаяся в среднем на одного жителя (кв. м.)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B7BCC3E-3902-48E5-AFB1-19C9F13A2E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E7420B-EC50-4108-BA3E-5C2DEDFFC1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C0F10-B596-4E95-9E19-DEBC1C1A7E7A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F85C83-ED12-4B58-882C-176E5DC0CC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B3A905-44E4-4D40-803C-5BAE5DA08B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CCF0B-FE1E-4B8E-AC48-0BA762ED1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57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446B2-4204-4DDB-8C6F-1357A9FBECC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1241425"/>
            <a:ext cx="5095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CF0FB-848D-4C07-99A2-CBE4632DC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83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CF0FB-848D-4C07-99A2-CBE4632DC11A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3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22363"/>
            <a:ext cx="887349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602038"/>
            <a:ext cx="7829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6603-D18B-4424-B805-DA11BC919AC0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5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DFD1-3F41-4A50-ACBE-C5571898FBF4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5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65125"/>
            <a:ext cx="225099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65125"/>
            <a:ext cx="6622494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6E91-77C9-4407-98D9-44638CD95683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1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499C-BB25-45FA-AE3D-99FD77DD1FF8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6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09740"/>
            <a:ext cx="900398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589465"/>
            <a:ext cx="900398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1B00-B0D5-4728-B7E2-EB50ABD23B8D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6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825625"/>
            <a:ext cx="443674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825625"/>
            <a:ext cx="443674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B0D-F981-4080-8CB5-EE33EFD98658}" type="datetime1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4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65127"/>
            <a:ext cx="900398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681163"/>
            <a:ext cx="44163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505075"/>
            <a:ext cx="441635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681163"/>
            <a:ext cx="44381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505075"/>
            <a:ext cx="443810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ACC-9A73-4712-8BCC-49432F1B34C2}" type="datetime1">
              <a:rPr lang="ru-RU" smtClean="0"/>
              <a:t>20.09.2021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9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A1F-E7E8-4298-B337-F02B311F0EEF}" type="datetime1">
              <a:rPr lang="ru-RU" smtClean="0"/>
              <a:t>20.09.2021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1565-107B-4625-822A-C4F2E9466358}" type="datetime1">
              <a:rPr lang="ru-RU" smtClean="0"/>
              <a:t>20.09.2021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4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57200"/>
            <a:ext cx="33669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987427"/>
            <a:ext cx="528494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057400"/>
            <a:ext cx="33669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E0-D7D1-46E6-907E-B01B79A40671}" type="datetime1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9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57200"/>
            <a:ext cx="33669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987427"/>
            <a:ext cx="528494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057400"/>
            <a:ext cx="33669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C299-DC0E-443A-A235-2044D3522347}" type="datetime1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6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65127"/>
            <a:ext cx="9003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825625"/>
            <a:ext cx="90039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356352"/>
            <a:ext cx="2348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BE01A-7EC3-49EE-9411-13199087E2BB}" type="datetime1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356352"/>
            <a:ext cx="3523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356352"/>
            <a:ext cx="2348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11145-0349-42FD-AE85-D0AD776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2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SVD2078\mail\Рабият\777.png">
            <a:extLst>
              <a:ext uri="{FF2B5EF4-FFF2-40B4-BE49-F238E27FC236}">
                <a16:creationId xmlns:a16="http://schemas.microsoft.com/office/drawing/2014/main" id="{46796EFA-3B5F-43C6-BB94-D9F49599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85" y="707773"/>
            <a:ext cx="4171589" cy="530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0895AC80-EDAF-472F-95AC-B8CD92B30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866902"/>
            <a:ext cx="5772150" cy="2476499"/>
          </a:xfrm>
          <a:prstGeom prst="homePlate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lIns="50984" tIns="25493" rIns="50984" bIns="25493" anchor="ctr"/>
          <a:lstStyle/>
          <a:p>
            <a:pPr algn="ctr" defTabSz="510459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ДОКЛАД</a:t>
            </a:r>
          </a:p>
          <a:p>
            <a:pPr algn="ctr" defTabSz="510459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мониторинга </a:t>
            </a:r>
          </a:p>
          <a:p>
            <a:pPr algn="ctr" defTabSz="510459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деятельности органов </a:t>
            </a:r>
          </a:p>
          <a:p>
            <a:pPr algn="ctr" defTabSz="510459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городских округов </a:t>
            </a:r>
          </a:p>
          <a:p>
            <a:pPr algn="ctr" defTabSz="510459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районов Республики Дагестан </a:t>
            </a:r>
          </a:p>
          <a:p>
            <a:pPr algn="ctr" defTabSz="510459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2020 года </a:t>
            </a:r>
          </a:p>
        </p:txBody>
      </p:sp>
    </p:spTree>
    <p:extLst>
      <p:ext uri="{BB962C8B-B14F-4D97-AF65-F5344CB8AC3E}">
        <p14:creationId xmlns:p14="http://schemas.microsoft.com/office/powerpoint/2010/main" val="305468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08AF00F-085C-42CC-829D-D32752C22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605" y="234498"/>
            <a:ext cx="9302189" cy="420292"/>
          </a:xfrm>
        </p:spPr>
        <p:txBody>
          <a:bodyPr tIns="43350">
            <a:norm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ЭКОНОМИЧЕСКОЕ РАЗВИТИЕ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27927-62C5-41B7-8AE1-5B6A8403A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21" y="722155"/>
            <a:ext cx="9708445" cy="566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7" tIns="49350" rIns="98697" bIns="49350"/>
          <a:lstStyle>
            <a:lvl1pPr indent="4508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Мониторинг эффективности деятельности органов местного самоуправления городских округов и муниципальных районов в сфере экономического развития за 2020 год осуществлен по</a:t>
            </a:r>
            <a:r>
              <a:rPr lang="en-US" altLang="ru-RU" sz="1400" dirty="0"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cs typeface="Times New Roman" panose="02020603050405020304" pitchFamily="18" charset="0"/>
              </a:rPr>
              <a:t>показателям развития ключевых отраслей экономики.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В целях реализации положений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 с 2019 года Агентством по предпринимательству и инвестициям Республики Дагестан  реализуется национальный проект «Малое и среднее предпринимательство и поддержка индивидуальной предпринимательской инициативы» (далее – Национальный проект) и входящие в его состав федеральные и региональные проекты: «Акселерация субъектов малого и среднего предпринимательства», «Популяризация предпринимательства», «Расширение доступа субъектов МСП к финансовым ресурсам, в том числе к льготному финансированию», «Улучшение условий ведения предпринимательской деятельности». 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Объем инвестиций в основной капитал в 2020 году по республике увеличился по сравнению с предыдущим годом на 13,6 % и составил 279,7 млрд. рублей. Также, в расчете на душу населения объем частных инвестиций по республике за 2020 год составил 89 тыс. руб. 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В 2020 году органами местного самоуправления городских округов и муниципальных районов Республики Дагестан продолжена работа по улучшению деятельности в сфере привлечения инвестиций, оказанию муниципальных и иных услуг, развитию института оценки регулирующего воздействия, направленной на создание благоприятных условий ведения бизнеса. 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 настоящее время в Реестре инвестиционных проектов Республики Дагестан находятся 33 крупных инвестиционных проекта, на общую сумму 25 млрд рублей. </a:t>
            </a:r>
          </a:p>
          <a:p>
            <a:pPr marL="285750" lvl="0" indent="-285750" algn="just" defTabSz="989164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/>
            </a:pPr>
            <a:r>
              <a:rPr lang="ru-RU" sz="1400" dirty="0">
                <a:cs typeface="Times New Roman" panose="02020603050405020304" pitchFamily="18" charset="0"/>
              </a:rPr>
              <a:t>В целях развития малого и среднего предпринимательства в Республике Дагестан реализуются мероприятия государственной программы Республики Дагестан «Экономическое развитие и инновационная экономика» на 2018-2020 годы. </a:t>
            </a:r>
          </a:p>
          <a:p>
            <a:pPr marL="285750" lvl="0" indent="-285750" algn="just" defTabSz="989164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/>
            </a:pPr>
            <a:r>
              <a:rPr lang="ru-RU" sz="1400" dirty="0">
                <a:cs typeface="Times New Roman" panose="02020603050405020304" pitchFamily="18" charset="0"/>
              </a:rPr>
              <a:t>Мероприятия поддержки малого и среднего предпринимательства в 2021-2023 годах будут проводиться в рамках реализации государственной программы Республики Дагестан «Экономическое развитие и инновационная экономика», утвержденной постановлением Правительства Республики Дагестан от 11 ноября 2020 года № 258.</a:t>
            </a:r>
          </a:p>
          <a:p>
            <a:pPr marL="285750" lvl="0" indent="-285750" algn="just" defTabSz="989164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/>
            </a:pPr>
            <a:endParaRPr lang="ru-RU" sz="14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ru-RU" altLang="ru-RU" sz="1400" dirty="0"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7D86BA-F348-46D0-9953-40321A3A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A77FB70-BE11-4586-BA8E-3BA54476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952" y="212832"/>
            <a:ext cx="6199494" cy="488736"/>
          </a:xfrm>
        </p:spPr>
        <p:txBody>
          <a:bodyPr vert="horz" lIns="68580" tIns="24385" rIns="68580" bIns="34290" rtlCol="0" anchor="ctr">
            <a:no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МАЛОГО И СРЕДНЕГО ПРЕДПРИНИМАТЕЛЬСТВА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B0DF892-B105-4B98-94A9-84D0DD87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56" y="803270"/>
            <a:ext cx="9369777" cy="998513"/>
          </a:xfrm>
        </p:spPr>
        <p:txBody>
          <a:bodyPr vert="horz" lIns="48769" tIns="24385" rIns="48769" bIns="24385" rtlCol="0">
            <a:noAutofit/>
          </a:bodyPr>
          <a:lstStyle/>
          <a:p>
            <a:pPr marL="0" indent="251817" algn="just">
              <a:spcBef>
                <a:spcPts val="0"/>
              </a:spcBef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в целях реализации мероприятий Подпрограммы «Развитие малого и среднего предпринимательства в Республике Дагестан» государственной программы Республики Дагестан «Экономическое развитие и инновационная экономика» бюджетом Республики Дагестан было утверждено финансирование в размере 613 412,29 тыс. рублей. </a:t>
            </a:r>
          </a:p>
          <a:p>
            <a:pPr marL="0" indent="251817" algn="just">
              <a:spcBef>
                <a:spcPts val="0"/>
              </a:spcBef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2020 года кассовый расход на государственную поддержку малого и среднего предпринимательства составил 598 471,52 тыс. рублей, в том числе 150 470,3 тыс. рублей - средства федерального бюджета </a:t>
            </a:r>
          </a:p>
          <a:p>
            <a:pPr marL="0" indent="251817" algn="just">
              <a:spcBef>
                <a:spcPts val="0"/>
              </a:spcBef>
              <a:buNone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16162E49-66A4-4392-9ADE-DABF146E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8758" y="6430956"/>
            <a:ext cx="753206" cy="215652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38789AC-5400-4458-80DE-A8E0018E4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293421"/>
              </p:ext>
            </p:extLst>
          </p:nvPr>
        </p:nvGraphicFramePr>
        <p:xfrm>
          <a:off x="428978" y="2065867"/>
          <a:ext cx="9493955" cy="398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06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0DEE49-282F-42F8-9098-B75F94BEC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726" y="186941"/>
            <a:ext cx="8187948" cy="6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62" tIns="56330" rIns="112662" bIns="5633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ЧИСЛО СУБЪЕКТОВ МАЛОГО И СРЕДНЕГО ПРЕДПРИНИМАТЕЛЬСТВА В РАСЧЕТЕ  </a:t>
            </a:r>
          </a:p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НА 10 ТЫС. ЧЕЛОВЕК НАСЕЛЕНИЯ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0251E261-F449-455F-8BA3-0C82B50F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046" y="963571"/>
            <a:ext cx="5101406" cy="456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47" tIns="49423" rIns="98847" bIns="49423"/>
          <a:lstStyle>
            <a:lvl1pPr indent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400" b="1" dirty="0">
                <a:ea typeface="Segoe UI" panose="020B0502040204020203" pitchFamily="34" charset="0"/>
                <a:cs typeface="Times New Roman" panose="02020603050405020304" pitchFamily="18" charset="0"/>
              </a:rPr>
              <a:t>Число малых и средних  предприятий </a:t>
            </a:r>
            <a:r>
              <a:rPr lang="ru-RU" altLang="ru-RU" sz="1400" dirty="0">
                <a:ea typeface="Segoe UI" panose="020B0502040204020203" pitchFamily="34" charset="0"/>
                <a:cs typeface="Times New Roman" panose="02020603050405020304" pitchFamily="18" charset="0"/>
              </a:rPr>
              <a:t>в 2020 году по Республике Дагестан составило 64627 единиц</a:t>
            </a:r>
            <a:r>
              <a:rPr lang="ru-RU" altLang="ru-RU" sz="1400" b="1" dirty="0"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400" dirty="0">
                <a:ea typeface="Segoe UI" panose="020B0502040204020203" pitchFamily="34" charset="0"/>
                <a:cs typeface="Times New Roman" panose="02020603050405020304" pitchFamily="18" charset="0"/>
              </a:rPr>
              <a:t>что на 11,4% меньше  показателя прошлого года. </a:t>
            </a: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ea typeface="Segoe UI" panose="020B0502040204020203" pitchFamily="34" charset="0"/>
                <a:cs typeface="Times New Roman" panose="02020603050405020304" pitchFamily="18" charset="0"/>
              </a:rPr>
              <a:t>Показатель «число субъектов малого предпринимательства  в расчете на 10 тыс. человек населения»  в разрезе муниципальных образований рассчитан исходя из численности субъектов малого предпринимательства, фактически осуществляющих свою деятельность и  уплачивающих налоги. Данный показатель в 2020 году вырос в 15  муниципальных районах и 2 городских  округах.</a:t>
            </a: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ea typeface="Segoe UI" panose="020B0502040204020203" pitchFamily="34" charset="0"/>
                <a:cs typeface="Times New Roman" panose="02020603050405020304" pitchFamily="18" charset="0"/>
              </a:rPr>
              <a:t>Наибольшее увеличение достигнуто в МО «город Каспийск» - на 52,3 ед., «Казбековский район» - на 28,1 ед., «</a:t>
            </a:r>
            <a:r>
              <a:rPr lang="ru-RU" altLang="ru-RU" sz="1400" dirty="0" err="1">
                <a:ea typeface="Segoe UI" panose="020B0502040204020203" pitchFamily="34" charset="0"/>
                <a:cs typeface="Times New Roman" panose="02020603050405020304" pitchFamily="18" charset="0"/>
              </a:rPr>
              <a:t>Левашинский</a:t>
            </a:r>
            <a:r>
              <a:rPr lang="ru-RU" altLang="ru-RU" sz="1400" dirty="0">
                <a:ea typeface="Segoe UI" panose="020B0502040204020203" pitchFamily="34" charset="0"/>
                <a:cs typeface="Times New Roman" panose="02020603050405020304" pitchFamily="18" charset="0"/>
              </a:rPr>
              <a:t> район», «</a:t>
            </a:r>
            <a:r>
              <a:rPr lang="ru-RU" altLang="ru-RU" sz="1400" dirty="0" err="1">
                <a:ea typeface="Segoe UI" panose="020B0502040204020203" pitchFamily="34" charset="0"/>
                <a:cs typeface="Times New Roman" panose="02020603050405020304" pitchFamily="18" charset="0"/>
              </a:rPr>
              <a:t>Унцукульский</a:t>
            </a:r>
            <a:r>
              <a:rPr lang="ru-RU" altLang="ru-RU" sz="1400" dirty="0">
                <a:ea typeface="Segoe UI" panose="020B0502040204020203" pitchFamily="34" charset="0"/>
                <a:cs typeface="Times New Roman" panose="02020603050405020304" pitchFamily="18" charset="0"/>
              </a:rPr>
              <a:t> район» – на 18,1 ед. и «Агульский район» – на 16,1 ед. Увеличение показателя  в указанных муниципальных образованиях связано с проведением в них мероприятий по легализации предпринимательской деятельности, а также поддержке и развитию деятельности малого и среднего предпринимательства.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ea typeface="Segoe UI" panose="020B0502040204020203" pitchFamily="34" charset="0"/>
                <a:cs typeface="Times New Roman" panose="02020603050405020304" pitchFamily="18" charset="0"/>
              </a:rPr>
              <a:t>В 35 муниципальных районах и городских округах указанный показатель снизился.  Наиболее значительно в МО «Рутульский район» -  на 48,9%, «Хасавюртовский район» - на 48,5%, «</a:t>
            </a:r>
            <a:r>
              <a:rPr lang="ru-RU" altLang="ru-RU" sz="1400" dirty="0" err="1">
                <a:ea typeface="Segoe UI" panose="020B0502040204020203" pitchFamily="34" charset="0"/>
                <a:cs typeface="Times New Roman" panose="02020603050405020304" pitchFamily="18" charset="0"/>
              </a:rPr>
              <a:t>Новолакский</a:t>
            </a:r>
            <a:r>
              <a:rPr lang="ru-RU" altLang="ru-RU" sz="1400" dirty="0">
                <a:ea typeface="Segoe UI" panose="020B0502040204020203" pitchFamily="34" charset="0"/>
                <a:cs typeface="Times New Roman" panose="02020603050405020304" pitchFamily="18" charset="0"/>
              </a:rPr>
              <a:t> район» - на 46,4%, «Ахвахский район» -  на 42,9%.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altLang="ru-RU" sz="1400" dirty="0">
              <a:solidFill>
                <a:srgbClr val="000000"/>
              </a:solidFill>
              <a:highlight>
                <a:srgbClr val="FFFF00"/>
              </a:highlight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altLang="ru-RU" sz="1400" dirty="0">
              <a:solidFill>
                <a:srgbClr val="000000"/>
              </a:solidFill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7CEE07-C662-42A0-955A-5CF3356AA256}"/>
              </a:ext>
            </a:extLst>
          </p:cNvPr>
          <p:cNvSpPr/>
          <p:nvPr/>
        </p:nvSpPr>
        <p:spPr>
          <a:xfrm>
            <a:off x="4848046" y="5531619"/>
            <a:ext cx="5101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44958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едином реестре субъектов малого и среднего предпринимательства по состоянию на 10.01.2021 г. зарегистрировано 36037 субъектов МСП, что на 1,4 % меньше аналогичного показателя 2019 года (36569 ед.)</a:t>
            </a:r>
            <a:endParaRPr lang="ru-RU" sz="1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DC5DFEF-6234-4C13-80EF-67B5170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12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BC285A-9EBE-4B6C-B92B-99DEEC0BF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3" t="23631" r="71574" b="15844"/>
          <a:stretch/>
        </p:blipFill>
        <p:spPr>
          <a:xfrm>
            <a:off x="489949" y="963571"/>
            <a:ext cx="3777251" cy="5366302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2D8691F-5E8B-4B43-A06B-6A5E1F9AF479}"/>
              </a:ext>
            </a:extLst>
          </p:cNvPr>
          <p:cNvSpPr/>
          <p:nvPr/>
        </p:nvSpPr>
        <p:spPr>
          <a:xfrm>
            <a:off x="3341324" y="1236392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67F8C-8676-4C06-B83E-8B3206B6DF2A}"/>
              </a:ext>
            </a:extLst>
          </p:cNvPr>
          <p:cNvSpPr txBox="1"/>
          <p:nvPr/>
        </p:nvSpPr>
        <p:spPr>
          <a:xfrm>
            <a:off x="3411262" y="1183028"/>
            <a:ext cx="6094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250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EBF9868-1EEF-42EC-96F3-0D6B4FE1F5BF}"/>
              </a:ext>
            </a:extLst>
          </p:cNvPr>
          <p:cNvSpPr/>
          <p:nvPr/>
        </p:nvSpPr>
        <p:spPr>
          <a:xfrm>
            <a:off x="3341321" y="1358657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BC7CCD-A2CF-4E74-BD9D-FCE6009F74CC}"/>
              </a:ext>
            </a:extLst>
          </p:cNvPr>
          <p:cNvSpPr/>
          <p:nvPr/>
        </p:nvSpPr>
        <p:spPr>
          <a:xfrm>
            <a:off x="3341321" y="1474421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2423220-33A2-41FD-94A4-006E1061BA1E}"/>
              </a:ext>
            </a:extLst>
          </p:cNvPr>
          <p:cNvSpPr/>
          <p:nvPr/>
        </p:nvSpPr>
        <p:spPr>
          <a:xfrm>
            <a:off x="3342758" y="1590185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FEF7C-BD20-4C86-9AC4-53F19E9E877C}"/>
              </a:ext>
            </a:extLst>
          </p:cNvPr>
          <p:cNvSpPr txBox="1"/>
          <p:nvPr/>
        </p:nvSpPr>
        <p:spPr>
          <a:xfrm>
            <a:off x="3414644" y="1294593"/>
            <a:ext cx="769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150 до 250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CE32D-13F9-4FB2-B4B0-0217FC81487A}"/>
              </a:ext>
            </a:extLst>
          </p:cNvPr>
          <p:cNvSpPr txBox="1"/>
          <p:nvPr/>
        </p:nvSpPr>
        <p:spPr>
          <a:xfrm>
            <a:off x="3411952" y="1410357"/>
            <a:ext cx="769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100 до 150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3DB89E-F96C-400F-804C-05B846EBAC6E}"/>
              </a:ext>
            </a:extLst>
          </p:cNvPr>
          <p:cNvSpPr txBox="1"/>
          <p:nvPr/>
        </p:nvSpPr>
        <p:spPr>
          <a:xfrm>
            <a:off x="3421506" y="1528629"/>
            <a:ext cx="619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100</a:t>
            </a:r>
          </a:p>
        </p:txBody>
      </p:sp>
    </p:spTree>
    <p:extLst>
      <p:ext uri="{BB962C8B-B14F-4D97-AF65-F5344CB8AC3E}">
        <p14:creationId xmlns:p14="http://schemas.microsoft.com/office/powerpoint/2010/main" val="375035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E4E2B58-5356-4DF6-9DFD-EEC48E96C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7" y="226484"/>
            <a:ext cx="8696325" cy="6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ДОЛЯ СРЕДНЕСПИСОЧНОЙ ЧИСЛЕННОСТИ РАБОТНИКОВ МАЛЫХ И СРЕДНИХ ПРЕДПРИЯТИЙ </a:t>
            </a:r>
          </a:p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СРЕДНЕСПИСОЧНОЙ ЧИСЛЕННОСТИ РАБОТНИКОВ ВСЕХ ПРЕДПРИЯТИЙ И ОРГАНИЗАЦИЙ</a:t>
            </a:r>
          </a:p>
        </p:txBody>
      </p:sp>
      <p:sp>
        <p:nvSpPr>
          <p:cNvPr id="6" name="Rectangle 92">
            <a:extLst>
              <a:ext uri="{FF2B5EF4-FFF2-40B4-BE49-F238E27FC236}">
                <a16:creationId xmlns:a16="http://schemas.microsoft.com/office/drawing/2014/main" id="{951F8A7D-21C6-4796-AC3E-AC128BC4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889" y="829893"/>
            <a:ext cx="5700685" cy="566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/>
          <a:lstStyle/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работников на предприятиях малого и среднего предпринимательства (включая микропредприятия) (без внешних совместителей)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Дагестан в 2020 году составила 67,3 тыс. человек (в 2019 году – 65,3 тыс. человек).</a:t>
            </a: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занятых на малых  и средних предприятиях выросла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 муниципальных образованиях, при этом наибольшее увеличение достигнуто в МО «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Гумбетовский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– на 3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«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Курахский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- на 2,9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«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Докузпаринский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– на 1,7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 20 МО значение данного показателя  в 2020 году  не изменилось.</a:t>
            </a: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14 муниципальных  районах доля занятого населения на малых предприятиях  сократилась, максимальное сокращение  отмечено в МО «Ахвахский район» - на 4,9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«Ахтынский район» - на 4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«город Дагестанские Огни» – на 3,8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Агентством по предпринимательству и инвестициям Республики Дагестан мероприятий Подпрограммы «Развитие малого и среднего предпринимательства в Республике Дагестан» государственной программы Республики Дагестан «Экономическое развитие и инновационная экономика» в 2020 году создано 839 новых рабочих мест.</a:t>
            </a: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Национального проекта «Малое и среднее предпринимательство и поддержка индивидуальной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предприни-мательской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инициативы» предусмотрено увеличение к 2030 году численности занятых в сфере малого и среднего предпринимательства, включая индивидуальных предпринимателей и самозанятых, до 25 млн человек. В Республике Дагестан значение данного показателя должно составить к 2030 году 108,1 тыс. человек. План на 2020 год был установлен на уровне 82 043 человек. Фактически достигнутое значение за 2020 год составляет 85 858 человек, что на 4,7 % больше установленного планового значения.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E3576D-1FEB-45AE-BDD8-4E07BEF9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A350EC-FF4C-4B60-BDA4-67DE09D32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" t="24365" r="71326" b="15845"/>
          <a:stretch/>
        </p:blipFill>
        <p:spPr>
          <a:xfrm>
            <a:off x="477583" y="1208010"/>
            <a:ext cx="3438861" cy="491093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586D70-1A77-425C-AC96-7E773B0C2057}"/>
              </a:ext>
            </a:extLst>
          </p:cNvPr>
          <p:cNvSpPr/>
          <p:nvPr/>
        </p:nvSpPr>
        <p:spPr>
          <a:xfrm>
            <a:off x="3027895" y="1248318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77F46-95C9-40A9-8A3A-CFA38ED0010D}"/>
              </a:ext>
            </a:extLst>
          </p:cNvPr>
          <p:cNvSpPr txBox="1"/>
          <p:nvPr/>
        </p:nvSpPr>
        <p:spPr>
          <a:xfrm>
            <a:off x="3097833" y="1194954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E98C85-18B4-4EAA-BC17-CB77C00A82FE}"/>
              </a:ext>
            </a:extLst>
          </p:cNvPr>
          <p:cNvSpPr/>
          <p:nvPr/>
        </p:nvSpPr>
        <p:spPr>
          <a:xfrm>
            <a:off x="3027892" y="1370583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C8319C-8C82-4D70-9ABB-18AB08902590}"/>
              </a:ext>
            </a:extLst>
          </p:cNvPr>
          <p:cNvSpPr/>
          <p:nvPr/>
        </p:nvSpPr>
        <p:spPr>
          <a:xfrm>
            <a:off x="3027892" y="1486347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0045FD-838C-4DCF-8C07-3177A5D5D658}"/>
              </a:ext>
            </a:extLst>
          </p:cNvPr>
          <p:cNvSpPr/>
          <p:nvPr/>
        </p:nvSpPr>
        <p:spPr>
          <a:xfrm>
            <a:off x="3029329" y="1602111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3E68F5-D618-41EF-B671-DA2CAFA3861E}"/>
              </a:ext>
            </a:extLst>
          </p:cNvPr>
          <p:cNvSpPr txBox="1"/>
          <p:nvPr/>
        </p:nvSpPr>
        <p:spPr>
          <a:xfrm>
            <a:off x="3101215" y="1306519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20 до 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3FCA6-2F9C-43DC-AD85-D1E7CA92B3C4}"/>
              </a:ext>
            </a:extLst>
          </p:cNvPr>
          <p:cNvSpPr txBox="1"/>
          <p:nvPr/>
        </p:nvSpPr>
        <p:spPr>
          <a:xfrm>
            <a:off x="3098523" y="1422283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10 до 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E65555-B834-4760-B889-A7E5F65920C5}"/>
              </a:ext>
            </a:extLst>
          </p:cNvPr>
          <p:cNvSpPr txBox="1"/>
          <p:nvPr/>
        </p:nvSpPr>
        <p:spPr>
          <a:xfrm>
            <a:off x="3108077" y="1540555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10</a:t>
            </a:r>
          </a:p>
        </p:txBody>
      </p:sp>
    </p:spTree>
    <p:extLst>
      <p:ext uri="{BB962C8B-B14F-4D97-AF65-F5344CB8AC3E}">
        <p14:creationId xmlns:p14="http://schemas.microsoft.com/office/powerpoint/2010/main" val="72504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84999-1568-4DF8-A0D0-EDF1F822C639}"/>
              </a:ext>
            </a:extLst>
          </p:cNvPr>
          <p:cNvSpPr txBox="1"/>
          <p:nvPr/>
        </p:nvSpPr>
        <p:spPr>
          <a:xfrm>
            <a:off x="1513475" y="300445"/>
            <a:ext cx="7412449" cy="530771"/>
          </a:xfrm>
          <a:prstGeom prst="rect">
            <a:avLst/>
          </a:prstGeom>
          <a:noFill/>
        </p:spPr>
        <p:txBody>
          <a:bodyPr wrap="square" lIns="98916" tIns="49459" rIns="98916" bIns="49459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</a:t>
            </a:r>
          </a:p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ИСКЛЮЧЕНИЕМ БЮДЖЕТНЫХ СРЕДСТВ) В РАСЧЕТЕ НА 1 ЖИТЕЛЯ (РУБ.)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39F24F-5DA0-406E-B36E-3CAE97841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650826"/>
              </p:ext>
            </p:extLst>
          </p:nvPr>
        </p:nvGraphicFramePr>
        <p:xfrm>
          <a:off x="698500" y="2276476"/>
          <a:ext cx="9023191" cy="428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7277B7-6C61-4A90-8AD4-C7C44EDF26CF}"/>
              </a:ext>
            </a:extLst>
          </p:cNvPr>
          <p:cNvSpPr/>
          <p:nvPr/>
        </p:nvSpPr>
        <p:spPr>
          <a:xfrm>
            <a:off x="781050" y="1158447"/>
            <a:ext cx="8940641" cy="95410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мероприятий подпрограммы «Социально-экономическое развитие Республики Дагестан на 2016-2025 годы» государственной программы Российской Федерации «Развитие Северо-Кавказского федерального округа» в 2019-2020 гг. инвестиционные проекты Республики Дагестан получили государственную поддержку.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B88D8CE-061E-4F9C-AB71-D9531163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5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68223946-AB01-4419-B2FB-3ED31ABDF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53593"/>
            <a:ext cx="9144000" cy="6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ОБЪЕМ ИНВЕСТИЦИЙ В ОСНОВНОЙ КАПИТАЛ (ЗА ИСКЛЮЧЕНИЕМ БЮДЖЕТНЫХ СРЕДСТВ)</a:t>
            </a:r>
          </a:p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В РАСЧЕТЕ НА ОДНОГО  ЖИТЕЛЯ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8F4DEE3-27B1-4FEE-B2F2-5A8C80D6D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194" y="1380204"/>
            <a:ext cx="5429956" cy="41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16" tIns="49459" rIns="98916" bIns="49459">
            <a:spAutoFit/>
          </a:bodyPr>
          <a:lstStyle>
            <a:lvl1pPr indent="265113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В 2020 году объем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инвестиций в основной капитал, за исключением бюджетных средств,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 по сравнению с 2019 годом в целом по республике увеличился на 16,4% и составил 238,6 млрд. рублей. </a:t>
            </a: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В 2020  году объём инвестиций в основной капитал, за исключением бюджетных средств, в расчете на 1 жителя  увеличился  в 23 муниципальных образованиях. Из них наиболее значительно данный показатель возрос в МО «город Дербент», «</a:t>
            </a:r>
            <a:r>
              <a:rPr lang="ru-RU" alt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Гунибский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район», «город Хасавюрт» и «город Кизилюрт».  Наибольшее  значение   показателя  «объём инвестиций в основной капитал (за исключением бюджетных средств) в расчете на одного  жителя»  достигнуто в МО «город Дербент» и составляет 60,9 тыс. руб.</a:t>
            </a: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В 25 МО  значение показателя относительно 2019 года ухудшилось, наиболее значительно в МО «Дахадаевский район» – на 99,9% (в 2019 г. - 71,5 руб., в 2020 году – 0,1 руб.) и «Хасавюртовский район» - на 99,7% (в 2019 – 2873,6 руб., в 2020 году – 8,5 руб.).</a:t>
            </a: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Наименьшие значения отмечены в МО  «</a:t>
            </a:r>
            <a:r>
              <a:rPr lang="ru-RU" alt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Дахадаевский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район» (0,1 руб.), «</a:t>
            </a:r>
            <a:r>
              <a:rPr lang="ru-RU" alt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Тляратинский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район» (4 руб.), «Хасавюртовский район» (8,5 руб.) и «Цунтинский район» (9,4 руб.).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E9ABFA-1812-4154-9102-D2A51CD3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E9BC81-2C48-4E3C-8896-B556E7AE1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t="24046" r="70625" b="14802"/>
          <a:stretch/>
        </p:blipFill>
        <p:spPr>
          <a:xfrm>
            <a:off x="385665" y="1194954"/>
            <a:ext cx="3627356" cy="516139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962666-F03B-4F82-821F-750A996B93DB}"/>
              </a:ext>
            </a:extLst>
          </p:cNvPr>
          <p:cNvSpPr/>
          <p:nvPr/>
        </p:nvSpPr>
        <p:spPr>
          <a:xfrm>
            <a:off x="3027895" y="1248318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95CEC-7611-4078-8082-97E9699A7779}"/>
              </a:ext>
            </a:extLst>
          </p:cNvPr>
          <p:cNvSpPr txBox="1"/>
          <p:nvPr/>
        </p:nvSpPr>
        <p:spPr>
          <a:xfrm>
            <a:off x="3097833" y="1194954"/>
            <a:ext cx="6607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3000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3D4D0D-6E25-492D-BDB4-51EED21EEB58}"/>
              </a:ext>
            </a:extLst>
          </p:cNvPr>
          <p:cNvSpPr/>
          <p:nvPr/>
        </p:nvSpPr>
        <p:spPr>
          <a:xfrm>
            <a:off x="3027892" y="1370583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256829-9890-4D18-8499-2D1060EFEE20}"/>
              </a:ext>
            </a:extLst>
          </p:cNvPr>
          <p:cNvSpPr/>
          <p:nvPr/>
        </p:nvSpPr>
        <p:spPr>
          <a:xfrm>
            <a:off x="3027892" y="1486347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10F378D-4985-4701-84DD-57B98ACB9194}"/>
              </a:ext>
            </a:extLst>
          </p:cNvPr>
          <p:cNvSpPr/>
          <p:nvPr/>
        </p:nvSpPr>
        <p:spPr>
          <a:xfrm>
            <a:off x="3029329" y="1602111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18EBA-EA81-4D5F-9F63-2FFC4D7741FC}"/>
              </a:ext>
            </a:extLst>
          </p:cNvPr>
          <p:cNvSpPr txBox="1"/>
          <p:nvPr/>
        </p:nvSpPr>
        <p:spPr>
          <a:xfrm>
            <a:off x="3101215" y="1306519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1000 до 3000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96C14-9790-4914-9E2B-718F1F44E6DA}"/>
              </a:ext>
            </a:extLst>
          </p:cNvPr>
          <p:cNvSpPr txBox="1"/>
          <p:nvPr/>
        </p:nvSpPr>
        <p:spPr>
          <a:xfrm>
            <a:off x="3098523" y="1422283"/>
            <a:ext cx="8210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100 до 1000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7BA20-0B65-4BB2-9DC6-8124A2FCCB5D}"/>
              </a:ext>
            </a:extLst>
          </p:cNvPr>
          <p:cNvSpPr txBox="1"/>
          <p:nvPr/>
        </p:nvSpPr>
        <p:spPr>
          <a:xfrm>
            <a:off x="3108077" y="1540555"/>
            <a:ext cx="619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100</a:t>
            </a:r>
          </a:p>
        </p:txBody>
      </p:sp>
    </p:spTree>
    <p:extLst>
      <p:ext uri="{BB962C8B-B14F-4D97-AF65-F5344CB8AC3E}">
        <p14:creationId xmlns:p14="http://schemas.microsoft.com/office/powerpoint/2010/main" val="371391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F074570-0623-4503-951A-F1611B55C7DF}"/>
              </a:ext>
            </a:extLst>
          </p:cNvPr>
          <p:cNvSpPr txBox="1">
            <a:spLocks/>
          </p:cNvSpPr>
          <p:nvPr/>
        </p:nvSpPr>
        <p:spPr>
          <a:xfrm>
            <a:off x="627634" y="454716"/>
            <a:ext cx="9145016" cy="302434"/>
          </a:xfrm>
          <a:prstGeom prst="rect">
            <a:avLst/>
          </a:prstGeom>
        </p:spPr>
        <p:txBody>
          <a:bodyPr vert="horz" lIns="91440" tIns="4335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инвестиционные проекты, реализованные в 2019-2020 годах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45E4528-A747-4412-A9DA-C22F5D21F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477844"/>
              </p:ext>
            </p:extLst>
          </p:nvPr>
        </p:nvGraphicFramePr>
        <p:xfrm>
          <a:off x="627634" y="1196893"/>
          <a:ext cx="9261432" cy="447089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8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6445">
                  <a:extLst>
                    <a:ext uri="{9D8B030D-6E8A-4147-A177-3AD203B41FA5}">
                      <a16:colId xmlns:a16="http://schemas.microsoft.com/office/drawing/2014/main" val="2962294701"/>
                    </a:ext>
                  </a:extLst>
                </a:gridCol>
              </a:tblGrid>
              <a:tr h="80790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инвестиций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</a:p>
                  </a:txBody>
                  <a:tcPr marL="103330" marR="103330" marT="48006" marB="48006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838200">
                        <a:tabLst>
                          <a:tab pos="2605088" algn="l"/>
                        </a:tabLs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Создано рабочих мест</a:t>
                      </a:r>
                    </a:p>
                  </a:txBody>
                  <a:tcPr marL="103330" marR="103330" marT="48006" marB="48006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70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тепличного комплекса площадью 10 га в МО г. Махачкала, пос.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Ленинкент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АгроМир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385,0</a:t>
                      </a: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Дербентского винно-коньячного завода –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«Дербентская винодельческая компания» </a:t>
                      </a: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1839,4</a:t>
                      </a: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и переработка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полиэтиленов – ООО «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Дагполимер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04171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C41BF2-D69F-48DE-86EE-FFA62D55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2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FEEE8E-51F2-4755-BC4F-79D6C3727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2" t="23764" r="70997" b="14946"/>
          <a:stretch/>
        </p:blipFill>
        <p:spPr>
          <a:xfrm>
            <a:off x="454573" y="976143"/>
            <a:ext cx="3664595" cy="534854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E644FF14-11A5-409F-927B-48397E6EE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348" y="225039"/>
            <a:ext cx="8864704" cy="71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CE884-B8F5-4166-B426-51D76A46EA0B}"/>
              </a:ext>
            </a:extLst>
          </p:cNvPr>
          <p:cNvSpPr txBox="1"/>
          <p:nvPr/>
        </p:nvSpPr>
        <p:spPr>
          <a:xfrm>
            <a:off x="4562475" y="933324"/>
            <a:ext cx="5295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площади земельных участков, являющихся объектами налогообложения земельным налогом, в общей площади территории  городского округа (муниципального района)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в  среднем по муниципальным образованиям составила  54,0%  (в 2019 году – 53,1 %).</a:t>
            </a:r>
          </a:p>
          <a:p>
            <a:pPr indent="457200" algn="just"/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 в целом наблюдается незначительное увеличение доли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района). </a:t>
            </a:r>
          </a:p>
          <a:p>
            <a:pPr indent="457200" algn="just"/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значительный рост данного показателя в сравнении с предыдущим годом отмечен в следующих МО: «Кизлярский район» – на 13,2% «город Буйнакск» – на 9,3% и  «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Новолакский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– на 8,4%.</a:t>
            </a:r>
          </a:p>
          <a:p>
            <a:pPr indent="457200" algn="just"/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 значение   показателя  «доля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  установлено в МО «Ахвахский район»  - 99,0%.</a:t>
            </a:r>
          </a:p>
          <a:p>
            <a:pPr indent="457200" algn="just"/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 муниципальных образованиях наблюдалась отрицательная динамика изменения данного показателя: «Каякентский район» - на 38,6%, «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Гумбетовский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- на 16,2%, «город Махачкала» – на 5,4%, «город Южно-Сухокумск» – на 2,0%, «Казбековский район» - на 1,8%). </a:t>
            </a:r>
          </a:p>
          <a:p>
            <a:pPr indent="457200" algn="just"/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Наименьшие значения отмечены в МО «Ахтынский район» – 22%, «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Бабаюртовский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- 27%, «Ногайский район» - 28,7% и «Табасаранский район» – 29,9%.</a:t>
            </a:r>
          </a:p>
          <a:p>
            <a:pPr indent="457200" algn="just"/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была продолжена работа по актуализации данных о земельных участках. За 2020 год актуализированы сведения и  в целях налогообложения переведены в программу АИС «Налог-3» сведения о 70,6 тыс. земельных участках.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ED6EE1-4F43-458D-82FD-25DFA7DA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17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EE8D18-D907-41BA-8DBE-D83A820157CB}"/>
              </a:ext>
            </a:extLst>
          </p:cNvPr>
          <p:cNvSpPr/>
          <p:nvPr/>
        </p:nvSpPr>
        <p:spPr>
          <a:xfrm>
            <a:off x="3027895" y="1248318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18624-E976-4F50-9BB9-C74BA381B231}"/>
              </a:ext>
            </a:extLst>
          </p:cNvPr>
          <p:cNvSpPr txBox="1"/>
          <p:nvPr/>
        </p:nvSpPr>
        <p:spPr>
          <a:xfrm>
            <a:off x="3097833" y="1194953"/>
            <a:ext cx="66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75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9CFAD8-5D51-45F1-8501-BFC1224AD454}"/>
              </a:ext>
            </a:extLst>
          </p:cNvPr>
          <p:cNvSpPr/>
          <p:nvPr/>
        </p:nvSpPr>
        <p:spPr>
          <a:xfrm>
            <a:off x="3027892" y="1370583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74FD1C-9358-4441-939B-83CF1B369537}"/>
              </a:ext>
            </a:extLst>
          </p:cNvPr>
          <p:cNvSpPr/>
          <p:nvPr/>
        </p:nvSpPr>
        <p:spPr>
          <a:xfrm>
            <a:off x="3027892" y="1486347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BD9602-4A68-4F34-9951-95EB5F8D7219}"/>
              </a:ext>
            </a:extLst>
          </p:cNvPr>
          <p:cNvSpPr/>
          <p:nvPr/>
        </p:nvSpPr>
        <p:spPr>
          <a:xfrm>
            <a:off x="3029329" y="1602111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BB741-F69E-4C6C-B8FC-DA3E3A7B9B8C}"/>
              </a:ext>
            </a:extLst>
          </p:cNvPr>
          <p:cNvSpPr txBox="1"/>
          <p:nvPr/>
        </p:nvSpPr>
        <p:spPr>
          <a:xfrm>
            <a:off x="3101215" y="1306519"/>
            <a:ext cx="6928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55 до 75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7B1F4F-4042-4C07-8E2D-2C285FAF8AE8}"/>
              </a:ext>
            </a:extLst>
          </p:cNvPr>
          <p:cNvSpPr txBox="1"/>
          <p:nvPr/>
        </p:nvSpPr>
        <p:spPr>
          <a:xfrm>
            <a:off x="3098523" y="1422283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40 до 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CCBD64-12BC-4265-8CE8-6B5D06BDC6F8}"/>
              </a:ext>
            </a:extLst>
          </p:cNvPr>
          <p:cNvSpPr txBox="1"/>
          <p:nvPr/>
        </p:nvSpPr>
        <p:spPr>
          <a:xfrm>
            <a:off x="3108077" y="1540555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40</a:t>
            </a:r>
          </a:p>
        </p:txBody>
      </p:sp>
    </p:spTree>
    <p:extLst>
      <p:ext uri="{BB962C8B-B14F-4D97-AF65-F5344CB8AC3E}">
        <p14:creationId xmlns:p14="http://schemas.microsoft.com/office/powerpoint/2010/main" val="201781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43DDDA96-25A5-48B1-9470-3AA947078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656" y="222604"/>
            <a:ext cx="8000025" cy="31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16" tIns="49459" rIns="98916" bIns="4945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ДОЛЯ ПРИБЫЛЬНЫХ  СЕЛЬСКОХОЗЯЙСТВЕННЫХ ОРГАНИЗАЦИЙ В ОБЩЕМ ИХ ЧИСЛЕ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2D988D-9217-4C0C-9286-575044272641}"/>
              </a:ext>
            </a:extLst>
          </p:cNvPr>
          <p:cNvSpPr/>
          <p:nvPr/>
        </p:nvSpPr>
        <p:spPr>
          <a:xfrm>
            <a:off x="4589253" y="694685"/>
            <a:ext cx="5421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Минсельхозпрода РД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прибыльных предприятий сельского хозяйства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в 2020 году по сравнению 2019 годом сохранилась на том же уровне и составляет 96%. В 8 муниципальных образованиях доля прибыльных сельскохозяйственных предприятий выросла, наиболее существенно в МО «город Махачкала» и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Акушинский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район».</a:t>
            </a:r>
          </a:p>
          <a:p>
            <a:pPr indent="4572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29 МО («Ахтынский район», «Буйнакский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Гергебильский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Гумбетовский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Гунибский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Дахадаевский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Докузпаринский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«Казбековский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Кайтагский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«Кизлярский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«Лакский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Левашинский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Новолакский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«Рутульский район», «Сергокалинский район», «Сулейман-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Стальский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«Табасаранский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Тарумовский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Тляратинский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Унцукульский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«Хасавюртовский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Хунзахский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«Цумадинский район», «Цунтинский район»,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Шамильский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«Бежтинский участок в составе Цунтинского района», «город «Южно-Сухокумск», «город Махачкала») все сельхозпредприятия закончили год с прибылями. </a:t>
            </a:r>
          </a:p>
          <a:p>
            <a:pPr indent="4572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прибыльных предприятий  снизилась в 12 МО, наиболее значительно в МО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Кумторкалинский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- на 20,0  процентных пункта. </a:t>
            </a:r>
          </a:p>
          <a:p>
            <a:pPr indent="4572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Наименьшее значение доли прибыльных сельхозпредприятий отмечено также  в   МО «Дербентский  район»  (58,6%).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1801FF-2D61-40DB-87C6-38445B8A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18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F3B4B2-98CA-4299-9F10-5988DDADD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" t="24372" r="71259" b="14639"/>
          <a:stretch/>
        </p:blipFill>
        <p:spPr>
          <a:xfrm>
            <a:off x="398987" y="705177"/>
            <a:ext cx="3648075" cy="55078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47B2DB-2020-4D8D-B298-68E9C3A2EF59}"/>
              </a:ext>
            </a:extLst>
          </p:cNvPr>
          <p:cNvSpPr/>
          <p:nvPr/>
        </p:nvSpPr>
        <p:spPr>
          <a:xfrm>
            <a:off x="3189820" y="1095918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1756E-A25F-4A1D-8F12-85F4221AF304}"/>
              </a:ext>
            </a:extLst>
          </p:cNvPr>
          <p:cNvSpPr txBox="1"/>
          <p:nvPr/>
        </p:nvSpPr>
        <p:spPr>
          <a:xfrm>
            <a:off x="3259758" y="1042553"/>
            <a:ext cx="66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90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F62ACAE-A902-4949-A2FB-AEB231441EFF}"/>
              </a:ext>
            </a:extLst>
          </p:cNvPr>
          <p:cNvSpPr/>
          <p:nvPr/>
        </p:nvSpPr>
        <p:spPr>
          <a:xfrm>
            <a:off x="3189817" y="1218183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934B9A-3ECA-4495-8C37-1DF5C2B32AE4}"/>
              </a:ext>
            </a:extLst>
          </p:cNvPr>
          <p:cNvSpPr/>
          <p:nvPr/>
        </p:nvSpPr>
        <p:spPr>
          <a:xfrm>
            <a:off x="3189817" y="1333947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7365BB-468E-4A3C-9BDD-8CB9C1FEBE54}"/>
              </a:ext>
            </a:extLst>
          </p:cNvPr>
          <p:cNvSpPr/>
          <p:nvPr/>
        </p:nvSpPr>
        <p:spPr>
          <a:xfrm>
            <a:off x="3191254" y="1449711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A9FF5-5B34-48D9-8AEA-F65EFE0851B8}"/>
              </a:ext>
            </a:extLst>
          </p:cNvPr>
          <p:cNvSpPr txBox="1"/>
          <p:nvPr/>
        </p:nvSpPr>
        <p:spPr>
          <a:xfrm>
            <a:off x="3263140" y="1154119"/>
            <a:ext cx="6928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80 до 90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CA1347-4AA7-42C8-B2CC-B8E5AD775ABD}"/>
              </a:ext>
            </a:extLst>
          </p:cNvPr>
          <p:cNvSpPr txBox="1"/>
          <p:nvPr/>
        </p:nvSpPr>
        <p:spPr>
          <a:xfrm>
            <a:off x="3260448" y="1269883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60 до 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6F5EA-5BD1-4B2A-80B3-0D1E9A2A0B6B}"/>
              </a:ext>
            </a:extLst>
          </p:cNvPr>
          <p:cNvSpPr txBox="1"/>
          <p:nvPr/>
        </p:nvSpPr>
        <p:spPr>
          <a:xfrm>
            <a:off x="3270002" y="1388155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60</a:t>
            </a:r>
          </a:p>
        </p:txBody>
      </p:sp>
      <p:graphicFrame>
        <p:nvGraphicFramePr>
          <p:cNvPr id="16" name="Объект 3">
            <a:extLst>
              <a:ext uri="{FF2B5EF4-FFF2-40B4-BE49-F238E27FC236}">
                <a16:creationId xmlns:a16="http://schemas.microsoft.com/office/drawing/2014/main" id="{B5C9ACCB-59AB-4365-88E9-06C36D9F4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783832"/>
              </p:ext>
            </p:extLst>
          </p:nvPr>
        </p:nvGraphicFramePr>
        <p:xfrm>
          <a:off x="4478908" y="4793843"/>
          <a:ext cx="5531867" cy="171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F6E90ADB-9D68-4C3E-A32F-5FBDA56764CB}"/>
              </a:ext>
            </a:extLst>
          </p:cNvPr>
          <p:cNvSpPr txBox="1">
            <a:spLocks/>
          </p:cNvSpPr>
          <p:nvPr/>
        </p:nvSpPr>
        <p:spPr>
          <a:xfrm>
            <a:off x="5065955" y="4494815"/>
            <a:ext cx="4357771" cy="2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16" tIns="49459" rIns="98916" bIns="49459">
            <a:spAutoFit/>
          </a:bodyPr>
          <a:lstStyle>
            <a:defPPr>
              <a:defRPr lang="en-US"/>
            </a:defPPr>
            <a:lvl1pPr algn="ctr" eaLnBrk="0" hangingPunct="0">
              <a:defRPr sz="1600" b="1" i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ru-RU" sz="1200" i="0" dirty="0">
                <a:solidFill>
                  <a:schemeClr val="tx1"/>
                </a:solidFill>
              </a:rPr>
              <a:t>Индекс производства продукции сельского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1085981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396965-8877-4F24-A40C-6487020FA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58" y="504736"/>
            <a:ext cx="8856984" cy="59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16" tIns="49459" rIns="98916" bIns="4945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ДОЛЯ ПРИБЫЛЬНЫХ  СЕЛЬСКОХОЗЯЙСТВЕННЫХ ОРГАНИЗАЦИЙ </a:t>
            </a:r>
          </a:p>
          <a:p>
            <a:pPr algn="ctr"/>
            <a:r>
              <a:rPr lang="ru-RU" altLang="ru-RU" sz="16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В ОБЩЕМ ИХ ЧИСЛЕ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B59C25DA-886F-478A-82C2-9253C0240B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782658"/>
              </p:ext>
            </p:extLst>
          </p:nvPr>
        </p:nvGraphicFramePr>
        <p:xfrm>
          <a:off x="400050" y="1308381"/>
          <a:ext cx="9429750" cy="501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182426-B033-41AF-9905-1ECC9864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BA331B-7580-4B10-A94B-BDE0871342E7}"/>
              </a:ext>
            </a:extLst>
          </p:cNvPr>
          <p:cNvSpPr txBox="1">
            <a:spLocks noChangeArrowheads="1"/>
          </p:cNvSpPr>
          <p:nvPr/>
        </p:nvSpPr>
        <p:spPr>
          <a:xfrm>
            <a:off x="543463" y="1357343"/>
            <a:ext cx="9351035" cy="3271808"/>
          </a:xfrm>
          <a:prstGeom prst="rect">
            <a:avLst/>
          </a:prstGeom>
        </p:spPr>
        <p:txBody>
          <a:bodyPr vert="horz" lIns="48778" tIns="24389" rIns="48778" bIns="243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9176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ВВЕДЕНИЕ…………………………..…………………………….……………………………………….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7</a:t>
            </a:r>
          </a:p>
          <a:p>
            <a:pPr marL="0" indent="0" defTabSz="549176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ЭФФЕКТИВНОСТИ ДЕЯТЕЛЬНОСТИ ОРГАНОВ МЕСТНОГО САМОУПРАВЛЕНИЯ ГОРОДСКИХ ОКРУГОВ И МУНИЦИПАЛЬНЫХ РАЙОНОВ…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….………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  </a:t>
            </a:r>
          </a:p>
          <a:p>
            <a:pPr marL="0" indent="0" defTabSz="549176">
              <a:lnSpc>
                <a:spcPct val="100000"/>
              </a:lnSpc>
              <a:spcBef>
                <a:spcPts val="0"/>
              </a:spcBef>
              <a:buNone/>
              <a:tabLst>
                <a:tab pos="5400675" algn="l"/>
              </a:tabLst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1. Экономическое развитие………………………………………………………………………………………..10</a:t>
            </a: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549176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2. Дошкольное образование………………………………………………………………………………………..25</a:t>
            </a:r>
          </a:p>
          <a:p>
            <a:pPr marL="0" indent="0" defTabSz="549176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3. Общее и дополнительное образование……………………...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…………………………..…. 29</a:t>
            </a:r>
          </a:p>
          <a:p>
            <a:pPr marL="0" indent="0" defTabSz="549176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4. Культура……………..………………………………………………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……...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………………………….....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marL="0" indent="0" defTabSz="549176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5. Физическая культура и спорт……………………………………………………………..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.….............. 37</a:t>
            </a:r>
          </a:p>
          <a:p>
            <a:pPr marL="0" indent="0" defTabSz="549176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6. Жилищное строительство и обеспечение граждан жильем…………………….………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 38</a:t>
            </a:r>
          </a:p>
          <a:p>
            <a:pPr marL="0" indent="0" defTabSz="549176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7. Жилищно-коммунальное хозяйство………….………………………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…...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…...….……….. 44</a:t>
            </a:r>
          </a:p>
          <a:p>
            <a:pPr marL="0" indent="0" defTabSz="549176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8.  Организация муниципального управления……………………………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......…......……… 47</a:t>
            </a:r>
          </a:p>
          <a:p>
            <a:pPr marL="0" indent="0" defTabSz="549176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ИТОГИ СОЦИОЛОГИЧЕСКИХ ОПРОСОВ НАСЕЛЕНИЯ………..……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………......…….... 51</a:t>
            </a:r>
            <a:endParaRPr lang="en-US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549176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РЕЗУЛЬТАТЫ ОЦЕНКИ ЭФФЕКТИВНОСТИ ДЕЯТЕЛЬНОСТИ ОРГАНОВ МЕСТНОГО </a:t>
            </a:r>
            <a:br>
              <a:rPr lang="en-US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ГОРОДСКИХ ОКРУГОВ И МУНИЦИПАЛЬНЫХ РАЙОНОВ……</a:t>
            </a:r>
            <a:r>
              <a:rPr lang="en-US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………53</a:t>
            </a:r>
            <a:endParaRPr lang="ru-RU" alt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D1AC0B-AAAD-4619-BCFE-3A2A5FAF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ED2E6-5EE7-461C-98D7-2D6E03D373E2}"/>
              </a:ext>
            </a:extLst>
          </p:cNvPr>
          <p:cNvSpPr txBox="1"/>
          <p:nvPr/>
        </p:nvSpPr>
        <p:spPr>
          <a:xfrm>
            <a:off x="4283577" y="629728"/>
            <a:ext cx="187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2012076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D4DC9A-9CF0-4CCB-B3D7-E21C7521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34" y="983905"/>
            <a:ext cx="4126666" cy="5588021"/>
          </a:xfrm>
          <a:prstGeom prst="rect">
            <a:avLst/>
          </a:prstGeom>
        </p:spPr>
      </p:pic>
      <p:sp>
        <p:nvSpPr>
          <p:cNvPr id="4" name="Rectangle 27">
            <a:extLst>
              <a:ext uri="{FF2B5EF4-FFF2-40B4-BE49-F238E27FC236}">
                <a16:creationId xmlns:a16="http://schemas.microsoft.com/office/drawing/2014/main" id="{1B12739C-8A23-4351-8455-E0B77204B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156" y="317881"/>
            <a:ext cx="8451085" cy="36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563" tIns="56282" rIns="112563" bIns="5628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ДОЛЯ ПРОТЯЖЕННОСТИ АВТОМОБИЛЬНЫХ ДОРОГ ОБЩЕГО ПОЛЬЗОВАНИЯ МЕСТНОГО ЗНАЧЕНИЯ, НЕ ОТВЕЧАЮЩИХ НОРМАТИВНЫМ ТРЕБОВАНИЯМ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969F99-B900-47FE-8C61-FEBA8697B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958159"/>
            <a:ext cx="5316070" cy="558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563" tIns="56282" rIns="112563" bIns="56282"/>
          <a:lstStyle>
            <a:lvl1pPr indent="395288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400" dirty="0">
                <a:cs typeface="Times New Roman" panose="02020603050405020304" pitchFamily="18" charset="0"/>
              </a:rPr>
              <a:t>Общая </a:t>
            </a:r>
            <a:r>
              <a:rPr lang="ru-RU" altLang="ru-RU" sz="1400" b="1" dirty="0">
                <a:cs typeface="Times New Roman" panose="02020603050405020304" pitchFamily="18" charset="0"/>
              </a:rPr>
              <a:t>протяженность автомобильных дорог </a:t>
            </a:r>
            <a:r>
              <a:rPr lang="ru-RU" altLang="ru-RU" sz="1400" dirty="0">
                <a:cs typeface="Times New Roman" panose="02020603050405020304" pitchFamily="18" charset="0"/>
              </a:rPr>
              <a:t>с твердым покрытием за 2020 год в республике составила 21 168,7 км, в том числе местного значения – 13 117,9 км. Из общей протяженности территориальной сети дорог с твердым покрытием 73,1% составляет доля протяженности с усовершенствованным покрытием.</a:t>
            </a: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cs typeface="Times New Roman" panose="02020603050405020304" pitchFamily="18" charset="0"/>
              </a:rPr>
              <a:t>В сфере дорожного хозяйства основной задачей органов местного самоуправления является повышение эффективности и безопасности функционирования сети автомобильных дорог местного значения.</a:t>
            </a: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cs typeface="Times New Roman" panose="02020603050405020304" pitchFamily="18" charset="0"/>
              </a:rPr>
              <a:t>В муниципальных районах горной  и высокогорной  зон  («Цунтинский район», «Рутульский район», «Агульский район», «</a:t>
            </a:r>
            <a:r>
              <a:rPr lang="ru-RU" altLang="ru-RU" sz="1400" dirty="0" err="1">
                <a:cs typeface="Times New Roman" panose="02020603050405020304" pitchFamily="18" charset="0"/>
              </a:rPr>
              <a:t>Гумбетовский</a:t>
            </a:r>
            <a:r>
              <a:rPr lang="ru-RU" altLang="ru-RU" sz="1400" dirty="0">
                <a:cs typeface="Times New Roman" panose="02020603050405020304" pitchFamily="18" charset="0"/>
              </a:rPr>
              <a:t> район» и др.)  дорогам и дорожным сооружениям наносится ущерб из-за сложных климатических условий.</a:t>
            </a: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Проведенные дорожными службами МО работы по усовершенствованию дорожного покрытия    позволили снизить долю протяженности автомобильных дорог местного значения с твердым покрытием, не отвечающих нормативным требованиям в большинстве МО, наиболее значительно - в  МО  «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Новолакский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«город Махачкала», «город Дагестанские Огни»,  «Сергокалинский район» и «Кизлярский район».</a:t>
            </a: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Увеличение доли протяженности автомобильных дорог общего пользования местного значения, не отвечающих нормативным требованиям отмечено в  18 МО; наиболее значительно в</a:t>
            </a:r>
            <a:r>
              <a:rPr lang="en-US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МО «Агульский район», «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Докузпаринский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Кулинский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Чародинский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«Ногайский район» и «город Каспийск».</a:t>
            </a: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D6729E-2E19-47D3-9E4F-E2551773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20</a:t>
            </a:fld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D345847-BF46-4D6D-A7A1-A17098F27D8E}"/>
              </a:ext>
            </a:extLst>
          </p:cNvPr>
          <p:cNvSpPr/>
          <p:nvPr/>
        </p:nvSpPr>
        <p:spPr>
          <a:xfrm>
            <a:off x="3380320" y="1610268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5186C2-B351-4CC2-AFDF-CA1A7892543D}"/>
              </a:ext>
            </a:extLst>
          </p:cNvPr>
          <p:cNvSpPr txBox="1"/>
          <p:nvPr/>
        </p:nvSpPr>
        <p:spPr>
          <a:xfrm>
            <a:off x="3450258" y="1556903"/>
            <a:ext cx="66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15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0013AED-2F39-4C1F-961A-9A6C12E0C1CA}"/>
              </a:ext>
            </a:extLst>
          </p:cNvPr>
          <p:cNvSpPr/>
          <p:nvPr/>
        </p:nvSpPr>
        <p:spPr>
          <a:xfrm>
            <a:off x="3380317" y="1732533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88BFB42-9F2F-42AD-9F5E-D74427C9A84E}"/>
              </a:ext>
            </a:extLst>
          </p:cNvPr>
          <p:cNvSpPr/>
          <p:nvPr/>
        </p:nvSpPr>
        <p:spPr>
          <a:xfrm>
            <a:off x="3380317" y="1848297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D06E69D-EB54-4D60-AC78-E371E5A5B097}"/>
              </a:ext>
            </a:extLst>
          </p:cNvPr>
          <p:cNvSpPr/>
          <p:nvPr/>
        </p:nvSpPr>
        <p:spPr>
          <a:xfrm>
            <a:off x="3381754" y="1964061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28CF1D-0EE3-4B97-9C17-8DF3EF1004E6}"/>
              </a:ext>
            </a:extLst>
          </p:cNvPr>
          <p:cNvSpPr txBox="1"/>
          <p:nvPr/>
        </p:nvSpPr>
        <p:spPr>
          <a:xfrm>
            <a:off x="3453640" y="1668469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15 до 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4627BF-67EA-4646-9096-4B845F2D7B33}"/>
              </a:ext>
            </a:extLst>
          </p:cNvPr>
          <p:cNvSpPr txBox="1"/>
          <p:nvPr/>
        </p:nvSpPr>
        <p:spPr>
          <a:xfrm>
            <a:off x="3450948" y="1784233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25 до 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4667F5-5A8A-4A33-A12A-70AAD30DA3FB}"/>
              </a:ext>
            </a:extLst>
          </p:cNvPr>
          <p:cNvSpPr txBox="1"/>
          <p:nvPr/>
        </p:nvSpPr>
        <p:spPr>
          <a:xfrm>
            <a:off x="3468532" y="1902035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более 50</a:t>
            </a:r>
          </a:p>
        </p:txBody>
      </p:sp>
    </p:spTree>
    <p:extLst>
      <p:ext uri="{BB962C8B-B14F-4D97-AF65-F5344CB8AC3E}">
        <p14:creationId xmlns:p14="http://schemas.microsoft.com/office/powerpoint/2010/main" val="3334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7605CD2-8546-40D9-AEFC-6CB03B3BC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01" y="972456"/>
            <a:ext cx="3935924" cy="538389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7DDF612-0349-4A54-A863-FC8C495CC58F}"/>
              </a:ext>
            </a:extLst>
          </p:cNvPr>
          <p:cNvSpPr txBox="1">
            <a:spLocks noChangeArrowheads="1"/>
          </p:cNvSpPr>
          <p:nvPr/>
        </p:nvSpPr>
        <p:spPr>
          <a:xfrm>
            <a:off x="921669" y="232913"/>
            <a:ext cx="8671625" cy="221566"/>
          </a:xfrm>
          <a:prstGeom prst="rect">
            <a:avLst/>
          </a:prstGeom>
        </p:spPr>
        <p:txBody>
          <a:bodyPr vert="horz" lIns="0" tIns="49459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1126748"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ОБЕСПЕЧЕННОСТЬ  РЕГУЛЯРНЫМИ АВТОБУСНЫМИ И ЖЕЛЕЗНОДОРОЖНЫМИ СООБЩЕНИЯМИ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042672-9959-497A-91A3-8B9609353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879" y="609850"/>
            <a:ext cx="4990812" cy="574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96" tIns="56348" rIns="112696" bIns="56348" anchor="b"/>
          <a:lstStyle>
            <a:lvl1pPr indent="361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94234" algn="just" eaLnBrk="1" hangingPunct="1">
              <a:buClr>
                <a:srgbClr val="F0A22E"/>
              </a:buClr>
              <a:buSzPct val="70000"/>
              <a:defRPr/>
            </a:pPr>
            <a:r>
              <a:rPr lang="ru-RU" sz="1200" dirty="0">
                <a:cs typeface="Times New Roman" panose="02020603050405020304" pitchFamily="18" charset="0"/>
              </a:rPr>
              <a:t>В республике, ввиду наличия  труднодоступных  высокогорных и горных  территорий, слабо развита сеть маршрутов  регулярных внутрирайонных  автобусных   пассажирских перевозок.</a:t>
            </a:r>
          </a:p>
          <a:p>
            <a:pPr indent="494234" algn="just" eaLnBrk="1" hangingPunct="1">
              <a:buClr>
                <a:srgbClr val="F0A22E"/>
              </a:buClr>
              <a:buSzPct val="70000"/>
              <a:defRPr/>
            </a:pPr>
            <a:r>
              <a:rPr lang="ru-RU" sz="1200" b="1" dirty="0">
                <a:cs typeface="Times New Roman" panose="02020603050405020304" pitchFamily="18" charset="0"/>
              </a:rPr>
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центром, от численности населения городского округа (муниципального района) </a:t>
            </a:r>
            <a:r>
              <a:rPr lang="ru-RU" sz="1200" dirty="0">
                <a:cs typeface="Times New Roman" panose="02020603050405020304" pitchFamily="18" charset="0"/>
              </a:rPr>
              <a:t>в 20</a:t>
            </a:r>
            <a:r>
              <a:rPr lang="en-US" sz="1200" dirty="0">
                <a:cs typeface="Times New Roman" panose="02020603050405020304" pitchFamily="18" charset="0"/>
              </a:rPr>
              <a:t>20</a:t>
            </a:r>
            <a:r>
              <a:rPr lang="ru-RU" sz="1200" dirty="0">
                <a:cs typeface="Times New Roman" panose="02020603050405020304" pitchFamily="18" charset="0"/>
              </a:rPr>
              <a:t> году в среднем по  муниципальным образованиям увеличилась на 5,7 </a:t>
            </a:r>
            <a:r>
              <a:rPr lang="ru-RU" sz="1200" dirty="0" err="1">
                <a:cs typeface="Times New Roman" panose="02020603050405020304" pitchFamily="18" charset="0"/>
              </a:rPr>
              <a:t>п.п</a:t>
            </a:r>
            <a:r>
              <a:rPr lang="ru-RU" sz="1200" dirty="0">
                <a:cs typeface="Times New Roman" panose="02020603050405020304" pitchFamily="18" charset="0"/>
              </a:rPr>
              <a:t>. по сравнению с 2019 годом и составила 17,8%.</a:t>
            </a:r>
          </a:p>
          <a:p>
            <a:pPr indent="494234" algn="just" eaLnBrk="1" hangingPunct="1">
              <a:buClr>
                <a:srgbClr val="F0A22E"/>
              </a:buClr>
              <a:buSzPct val="70000"/>
              <a:defRPr/>
            </a:pPr>
            <a:r>
              <a:rPr lang="ru-RU" sz="1200" dirty="0">
                <a:cs typeface="Times New Roman" panose="02020603050405020304" pitchFamily="18" charset="0"/>
              </a:rPr>
              <a:t>Среди муниципальных образований республики наихудшее значение  показателя «Доля населения, проживающего в населенных пунктах, не имеющих регулярного автобусного и (или) железнодорожного сообщения с административным центром   городского округа (муниципального района), в общей численности населения городского округа (муниципального района)»  установлено в   МО «</a:t>
            </a:r>
            <a:r>
              <a:rPr lang="ru-RU" sz="1200" dirty="0" err="1">
                <a:cs typeface="Times New Roman" panose="02020603050405020304" pitchFamily="18" charset="0"/>
              </a:rPr>
              <a:t>Тляратинский</a:t>
            </a:r>
            <a:r>
              <a:rPr lang="ru-RU" sz="1200" dirty="0">
                <a:cs typeface="Times New Roman" panose="02020603050405020304" pitchFamily="18" charset="0"/>
              </a:rPr>
              <a:t> район» - 90,0% и «Чародинский район» - 60,0% .</a:t>
            </a:r>
          </a:p>
          <a:p>
            <a:pPr indent="494234" algn="just" eaLnBrk="1" hangingPunct="1">
              <a:buClr>
                <a:srgbClr val="F0A22E"/>
              </a:buClr>
              <a:buSzPct val="70000"/>
              <a:defRPr/>
            </a:pPr>
            <a:r>
              <a:rPr lang="ru-RU" sz="1200" dirty="0">
                <a:cs typeface="Times New Roman" panose="02020603050405020304" pitchFamily="18" charset="0"/>
              </a:rPr>
              <a:t>Высока доля населения, не обеспеченного регулярным автобусным и (или) железнодорожным сообщением с административным центром,   в МО «</a:t>
            </a:r>
            <a:r>
              <a:rPr lang="ru-RU" sz="1200" dirty="0" err="1">
                <a:cs typeface="Times New Roman" panose="02020603050405020304" pitchFamily="18" charset="0"/>
              </a:rPr>
              <a:t>Табасарааский</a:t>
            </a:r>
            <a:r>
              <a:rPr lang="ru-RU" sz="1200" dirty="0">
                <a:cs typeface="Times New Roman" panose="02020603050405020304" pitchFamily="18" charset="0"/>
              </a:rPr>
              <a:t> район» (56,5%), «Цумадинский  район» (55,0%), «</a:t>
            </a:r>
            <a:r>
              <a:rPr lang="ru-RU" sz="1200" dirty="0" err="1">
                <a:cs typeface="Times New Roman" panose="02020603050405020304" pitchFamily="18" charset="0"/>
              </a:rPr>
              <a:t>Унцукульский</a:t>
            </a:r>
            <a:r>
              <a:rPr lang="ru-RU" sz="1200" dirty="0">
                <a:cs typeface="Times New Roman" panose="02020603050405020304" pitchFamily="18" charset="0"/>
              </a:rPr>
              <a:t> район» (52,0%) и «</a:t>
            </a:r>
            <a:r>
              <a:rPr lang="ru-RU" sz="1200" dirty="0" err="1">
                <a:cs typeface="Times New Roman" panose="02020603050405020304" pitchFamily="18" charset="0"/>
              </a:rPr>
              <a:t>Тарумовский</a:t>
            </a:r>
            <a:r>
              <a:rPr lang="ru-RU" sz="1200" dirty="0">
                <a:cs typeface="Times New Roman" panose="02020603050405020304" pitchFamily="18" charset="0"/>
              </a:rPr>
              <a:t> район» (50,3%). Указанное связано с плохим состоянием автомобильных дорог, а также недостаточной организацией пассажирских перевозок в МО. Кроме того, отсутствие устойчивого пассажиропотока в удаленные сельские населенные пункты от административных центров делает осуществление перевозок пассажиров экономически  невыгодным.</a:t>
            </a:r>
          </a:p>
          <a:p>
            <a:pPr indent="494234" algn="just" eaLnBrk="1" hangingPunct="1">
              <a:buClr>
                <a:srgbClr val="F0A22E"/>
              </a:buClr>
              <a:buSzPct val="70000"/>
              <a:defRPr/>
            </a:pPr>
            <a:r>
              <a:rPr lang="ru-RU" sz="1200" dirty="0">
                <a:cs typeface="Times New Roman" panose="02020603050405020304" pitchFamily="18" charset="0"/>
              </a:rPr>
              <a:t>В 7 муниципальных районах данный показатель улучшился, наиболее значительно   в МО «Ботлихский район»,  «Ахвахский район» и  «Каякентский район». В 16 МО значение показателя осталось на уровне предшествующего года. </a:t>
            </a:r>
          </a:p>
          <a:p>
            <a:pPr algn="just" eaLnBrk="1" hangingPunct="1">
              <a:lnSpc>
                <a:spcPct val="80000"/>
              </a:lnSpc>
              <a:spcAft>
                <a:spcPct val="25000"/>
              </a:spcAft>
              <a:buClr>
                <a:srgbClr val="F0A22E"/>
              </a:buClr>
              <a:buSzPct val="70000"/>
              <a:buFont typeface="Wingdings 2" pitchFamily="18" charset="2"/>
              <a:buNone/>
              <a:defRPr/>
            </a:pPr>
            <a:endParaRPr lang="ru-RU" sz="1200" dirty="0">
              <a:solidFill>
                <a:srgbClr val="44332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BF1F55E-C1DD-4524-B329-B6A08744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21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C5AB259-B6D9-48A1-AB51-9FD8D54C3ECF}"/>
              </a:ext>
            </a:extLst>
          </p:cNvPr>
          <p:cNvSpPr/>
          <p:nvPr/>
        </p:nvSpPr>
        <p:spPr>
          <a:xfrm>
            <a:off x="3146282" y="1372143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5F798-32DA-4B85-9D7E-5DB564BDF550}"/>
              </a:ext>
            </a:extLst>
          </p:cNvPr>
          <p:cNvSpPr txBox="1"/>
          <p:nvPr/>
        </p:nvSpPr>
        <p:spPr>
          <a:xfrm>
            <a:off x="3216220" y="1318778"/>
            <a:ext cx="66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5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81D550-D328-416A-BFBB-FC8028E4A770}"/>
              </a:ext>
            </a:extLst>
          </p:cNvPr>
          <p:cNvSpPr/>
          <p:nvPr/>
        </p:nvSpPr>
        <p:spPr>
          <a:xfrm>
            <a:off x="3146279" y="1494408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E2F11CD-91DF-4983-80CD-66AAB76539BD}"/>
              </a:ext>
            </a:extLst>
          </p:cNvPr>
          <p:cNvSpPr/>
          <p:nvPr/>
        </p:nvSpPr>
        <p:spPr>
          <a:xfrm>
            <a:off x="3146279" y="1610172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06241CD-48ED-43D7-9C61-1EE7249D4025}"/>
              </a:ext>
            </a:extLst>
          </p:cNvPr>
          <p:cNvSpPr/>
          <p:nvPr/>
        </p:nvSpPr>
        <p:spPr>
          <a:xfrm>
            <a:off x="3147716" y="1725936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FC7072-D885-420C-B969-519AB53912BB}"/>
              </a:ext>
            </a:extLst>
          </p:cNvPr>
          <p:cNvSpPr txBox="1"/>
          <p:nvPr/>
        </p:nvSpPr>
        <p:spPr>
          <a:xfrm>
            <a:off x="3219602" y="1430344"/>
            <a:ext cx="615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5 до 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334EAA-1833-49FF-9A43-9D4B24F286B3}"/>
              </a:ext>
            </a:extLst>
          </p:cNvPr>
          <p:cNvSpPr txBox="1"/>
          <p:nvPr/>
        </p:nvSpPr>
        <p:spPr>
          <a:xfrm>
            <a:off x="3216910" y="1546108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25 до 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AF3D8C-5645-4B32-9600-FEB04709FDB6}"/>
              </a:ext>
            </a:extLst>
          </p:cNvPr>
          <p:cNvSpPr txBox="1"/>
          <p:nvPr/>
        </p:nvSpPr>
        <p:spPr>
          <a:xfrm>
            <a:off x="3234494" y="1663910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более 50</a:t>
            </a:r>
          </a:p>
        </p:txBody>
      </p:sp>
    </p:spTree>
    <p:extLst>
      <p:ext uri="{BB962C8B-B14F-4D97-AF65-F5344CB8AC3E}">
        <p14:creationId xmlns:p14="http://schemas.microsoft.com/office/powerpoint/2010/main" val="3447416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06E55A8-E265-42C9-9D8A-E6DA0637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394" y="2825195"/>
            <a:ext cx="2441029" cy="32898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FA5249-77C6-4F0F-81E3-2B3A89D9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62" y="1103768"/>
            <a:ext cx="2529914" cy="3462110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E8F79DAB-E53F-4DA0-BDDC-4AAA32FDD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729" y="141081"/>
            <a:ext cx="8261608" cy="35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</a:rPr>
              <a:t>СРЕДНЕМЕСЯЧНАЯ НОМИНАЛЬНАЯ НАЧИСЛЕННАЯ ЗАРАБОТНАЯ ПЛАТА РАБОТНИКОВ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E11E450-5005-4961-8B26-26DB07103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994" y="612247"/>
            <a:ext cx="5451719" cy="23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>
            <a:lvl1pPr marL="177800" indent="360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100" b="1" dirty="0">
                <a:cs typeface="Times New Roman" panose="02020603050405020304" pitchFamily="18" charset="0"/>
              </a:rPr>
              <a:t>Среднемесячная заработная плата работников крупных и средних предприятий и некоммерческих организаций</a:t>
            </a:r>
            <a:r>
              <a:rPr lang="ru-RU" altLang="ru-RU" sz="1100" dirty="0">
                <a:cs typeface="Times New Roman" panose="02020603050405020304" pitchFamily="18" charset="0"/>
              </a:rPr>
              <a:t> в Республике Дагестан по данным </a:t>
            </a:r>
            <a:r>
              <a:rPr lang="ru-RU" altLang="ru-RU" sz="1100" dirty="0" err="1">
                <a:cs typeface="Times New Roman" panose="02020603050405020304" pitchFamily="18" charset="0"/>
              </a:rPr>
              <a:t>Дагестанстата</a:t>
            </a:r>
            <a:r>
              <a:rPr lang="ru-RU" altLang="ru-RU" sz="1100" dirty="0">
                <a:cs typeface="Times New Roman" panose="02020603050405020304" pitchFamily="18" charset="0"/>
              </a:rPr>
              <a:t> в 2020 году увеличилась на 12,9% и составила 31286,4 руб.</a:t>
            </a:r>
          </a:p>
          <a:p>
            <a:pPr algn="just">
              <a:lnSpc>
                <a:spcPct val="80000"/>
              </a:lnSpc>
            </a:pPr>
            <a:r>
              <a:rPr lang="ru-RU" altLang="ru-RU" sz="1100" dirty="0">
                <a:cs typeface="Times New Roman" panose="02020603050405020304" pitchFamily="18" charset="0"/>
              </a:rPr>
              <a:t>Максимальная величина заработной платы сложилась в МО «город Махачкала» - 38 593,2 рублей и «</a:t>
            </a:r>
            <a:r>
              <a:rPr lang="ru-RU" altLang="ru-RU" sz="1100" dirty="0" err="1">
                <a:cs typeface="Times New Roman" panose="02020603050405020304" pitchFamily="18" charset="0"/>
              </a:rPr>
              <a:t>Кумторкалинский</a:t>
            </a:r>
            <a:r>
              <a:rPr lang="ru-RU" altLang="ru-RU" sz="1100" dirty="0">
                <a:cs typeface="Times New Roman" panose="02020603050405020304" pitchFamily="18" charset="0"/>
              </a:rPr>
              <a:t> район» – 37 369,0 рублей, что выше  республиканского уровня  на 23,4% и 19,4% соответственно. </a:t>
            </a:r>
          </a:p>
          <a:p>
            <a:pPr algn="just">
              <a:lnSpc>
                <a:spcPct val="80000"/>
              </a:lnSpc>
            </a:pPr>
            <a:r>
              <a:rPr lang="ru-RU" altLang="ru-RU" sz="1100" dirty="0">
                <a:cs typeface="Times New Roman" panose="02020603050405020304" pitchFamily="18" charset="0"/>
              </a:rPr>
              <a:t>Минимальная величина заработной платы работников крупных и средних предприятий и некоммерческих организаций сложилась в МО «</a:t>
            </a:r>
            <a:r>
              <a:rPr lang="ru-RU" altLang="ru-RU" sz="1100" dirty="0" err="1">
                <a:cs typeface="Times New Roman" panose="02020603050405020304" pitchFamily="18" charset="0"/>
              </a:rPr>
              <a:t>Докузпаринский</a:t>
            </a:r>
            <a:r>
              <a:rPr lang="ru-RU" altLang="ru-RU" sz="1100" dirty="0">
                <a:cs typeface="Times New Roman" panose="02020603050405020304" pitchFamily="18" charset="0"/>
              </a:rPr>
              <a:t> район» - 20 985,6 руб. (на 32,9% ниже республиканского уровня).</a:t>
            </a:r>
            <a:r>
              <a:rPr lang="ru-RU" altLang="ru-RU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Показатель межмуниципальной дифференциации по величине заработной платы работников крупных и средних предприятий, некоммерческих организаций составил  1,8 раза.</a:t>
            </a:r>
          </a:p>
          <a:p>
            <a:pPr algn="just">
              <a:lnSpc>
                <a:spcPct val="80000"/>
              </a:lnSpc>
            </a:pPr>
            <a:r>
              <a:rPr lang="ru-RU" altLang="ru-RU" sz="1100" dirty="0">
                <a:cs typeface="Times New Roman" panose="02020603050405020304" pitchFamily="18" charset="0"/>
              </a:rPr>
              <a:t>Наибольший рост среднемесячной заработной платы работников крупных и средних предприятий и некоммерческих организаций наблюдается  в  МО  «</a:t>
            </a:r>
            <a:r>
              <a:rPr lang="ru-RU" altLang="ru-RU" sz="1100" dirty="0" err="1">
                <a:cs typeface="Times New Roman" panose="02020603050405020304" pitchFamily="18" charset="0"/>
              </a:rPr>
              <a:t>Кизилюртовский</a:t>
            </a:r>
            <a:r>
              <a:rPr lang="ru-RU" altLang="ru-RU" sz="1100" dirty="0">
                <a:cs typeface="Times New Roman" panose="02020603050405020304" pitchFamily="18" charset="0"/>
              </a:rPr>
              <a:t> район»  (на 23,3%), «</a:t>
            </a:r>
            <a:r>
              <a:rPr lang="ru-RU" altLang="ru-RU" sz="1100" dirty="0" err="1">
                <a:cs typeface="Times New Roman" panose="02020603050405020304" pitchFamily="18" charset="0"/>
              </a:rPr>
              <a:t>Хунзахский</a:t>
            </a:r>
            <a:r>
              <a:rPr lang="ru-RU" altLang="ru-RU" sz="1100" dirty="0">
                <a:cs typeface="Times New Roman" panose="02020603050405020304" pitchFamily="18" charset="0"/>
              </a:rPr>
              <a:t> район» (на 23,1%), «Каякентский район» (на 22,4%), «город Каспийск» (на 20,0%), «</a:t>
            </a:r>
            <a:r>
              <a:rPr lang="ru-RU" altLang="ru-RU" sz="1100" dirty="0" err="1">
                <a:cs typeface="Times New Roman" panose="02020603050405020304" pitchFamily="18" charset="0"/>
              </a:rPr>
              <a:t>Кайтагский</a:t>
            </a:r>
            <a:r>
              <a:rPr lang="ru-RU" altLang="ru-RU" sz="1100" dirty="0">
                <a:cs typeface="Times New Roman" panose="02020603050405020304" pitchFamily="18" charset="0"/>
              </a:rPr>
              <a:t> район» (на 19,9%), «Ногайский район» (на 19,9%) и «Сергокалинский район» (на 19,1%).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18D8A54-F73B-4E13-9F3E-035AB7637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9" y="4565878"/>
            <a:ext cx="5584821" cy="201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>
            <a:lvl1pPr marL="177800" indent="360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100" b="1" dirty="0">
                <a:cs typeface="Times New Roman" panose="02020603050405020304" pitchFamily="18" charset="0"/>
              </a:rPr>
              <a:t>Среднемесячная заработная плата работников муниципальных дошкольных образовательных учреждений </a:t>
            </a:r>
            <a:r>
              <a:rPr lang="ru-RU" alt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по Республике Дагестан увеличилась на 8,3% и  составила 18 644,8 рублей. Наибольший рост среднемесячной заработной платы работников муниципальных дошкольных образовательных учреждений наблюдается  в  МО «Каякентский район» (на 18,5%), «</a:t>
            </a:r>
            <a:r>
              <a:rPr lang="ru-RU" altLang="ru-RU" sz="1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Тляратинский</a:t>
            </a:r>
            <a:r>
              <a:rPr lang="ru-RU" alt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  (на 17,8%), «</a:t>
            </a:r>
            <a:r>
              <a:rPr lang="ru-RU" altLang="ru-RU" sz="1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Дахадаевский</a:t>
            </a:r>
            <a:r>
              <a:rPr lang="ru-RU" altLang="ru-RU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 (на 17,4%) и «Цунтинский район»  (на 15,6%).  Наибольший размер </a:t>
            </a:r>
            <a:r>
              <a:rPr lang="ru-RU" altLang="ru-RU" sz="1100" dirty="0">
                <a:cs typeface="Times New Roman" panose="02020603050405020304" pitchFamily="18" charset="0"/>
              </a:rPr>
              <a:t>заработной платы сложился в МО «Бежтинский участок» -              22 432,0 рублей и  «город Южно-Сухокумск» - 21 623,3 рублей.</a:t>
            </a:r>
          </a:p>
          <a:p>
            <a:pPr algn="just">
              <a:lnSpc>
                <a:spcPct val="80000"/>
              </a:lnSpc>
            </a:pPr>
            <a:r>
              <a:rPr lang="ru-RU" altLang="ru-RU" sz="1100" dirty="0">
                <a:cs typeface="Times New Roman" panose="02020603050405020304" pitchFamily="18" charset="0"/>
              </a:rPr>
              <a:t>Наименьший размер заработной платы </a:t>
            </a:r>
            <a:r>
              <a:rPr lang="ru-RU" altLang="ru-RU" sz="1100" b="1" dirty="0">
                <a:cs typeface="Times New Roman" panose="02020603050405020304" pitchFamily="18" charset="0"/>
              </a:rPr>
              <a:t>работников муниципальных дошкольных образовательных учреждений сложился </a:t>
            </a:r>
            <a:r>
              <a:rPr lang="ru-RU" altLang="ru-RU" sz="1100" dirty="0">
                <a:cs typeface="Times New Roman" panose="02020603050405020304" pitchFamily="18" charset="0"/>
              </a:rPr>
              <a:t>в МО «Дербентский район» – 15 852,2 рублей и «Ахтынский район» – 15 375,9 рублей.</a:t>
            </a:r>
          </a:p>
          <a:p>
            <a:pPr algn="just">
              <a:lnSpc>
                <a:spcPct val="80000"/>
              </a:lnSpc>
            </a:pPr>
            <a:r>
              <a:rPr lang="ru-RU" altLang="ru-RU" sz="1100" dirty="0">
                <a:cs typeface="Times New Roman" panose="02020603050405020304" pitchFamily="18" charset="0"/>
              </a:rPr>
              <a:t> Показатель межмуниципальной дифференциации по величине заработной платы работников  муниципальных дошкольных образовательных учреждений составил  1,5 раза.</a:t>
            </a:r>
          </a:p>
          <a:p>
            <a:pPr algn="just"/>
            <a:endParaRPr lang="ru-RU" altLang="ru-RU" sz="11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100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3C7975-398C-4568-9B64-20A659C8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22</a:t>
            </a:fld>
            <a:endParaRPr lang="ru-RU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7F919CD-CAF6-4B41-A02C-EF673A6D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68" y="612397"/>
            <a:ext cx="4019548" cy="56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000" i="1" dirty="0">
                <a:solidFill>
                  <a:srgbClr val="000000"/>
                </a:solidFill>
                <a:cs typeface="Times New Roman" panose="02020603050405020304" pitchFamily="18" charset="0"/>
              </a:rPr>
              <a:t>Среднемесячная номинальная начисленная заработная плата  работников крупных и средних предприятий и некоммерческих организаций,  руб.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17E8D91-C80D-412E-B641-36AF2D70E9E7}"/>
              </a:ext>
            </a:extLst>
          </p:cNvPr>
          <p:cNvSpPr/>
          <p:nvPr/>
        </p:nvSpPr>
        <p:spPr>
          <a:xfrm>
            <a:off x="3146282" y="1372143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FE635-9164-49DD-BE62-0BDCFF13A05B}"/>
              </a:ext>
            </a:extLst>
          </p:cNvPr>
          <p:cNvSpPr txBox="1"/>
          <p:nvPr/>
        </p:nvSpPr>
        <p:spPr>
          <a:xfrm>
            <a:off x="3216220" y="1318778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28000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04F9D6-110D-40D3-A096-E04FAD4E7DF3}"/>
              </a:ext>
            </a:extLst>
          </p:cNvPr>
          <p:cNvSpPr/>
          <p:nvPr/>
        </p:nvSpPr>
        <p:spPr>
          <a:xfrm>
            <a:off x="3146279" y="1494408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E419FB6-48DB-4A7C-AFE1-16FDB694CF93}"/>
              </a:ext>
            </a:extLst>
          </p:cNvPr>
          <p:cNvSpPr/>
          <p:nvPr/>
        </p:nvSpPr>
        <p:spPr>
          <a:xfrm>
            <a:off x="3146279" y="1610172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74ECA77-F400-4C6D-9410-36B302C0279C}"/>
              </a:ext>
            </a:extLst>
          </p:cNvPr>
          <p:cNvSpPr/>
          <p:nvPr/>
        </p:nvSpPr>
        <p:spPr>
          <a:xfrm>
            <a:off x="3147716" y="1725936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0361DB-70C4-48EB-A3C4-4A117F9D6DD4}"/>
              </a:ext>
            </a:extLst>
          </p:cNvPr>
          <p:cNvSpPr txBox="1"/>
          <p:nvPr/>
        </p:nvSpPr>
        <p:spPr>
          <a:xfrm>
            <a:off x="3219602" y="1430344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25000 до 28000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E6D63C-48CB-4EB6-A2BE-56F6F7D476F2}"/>
              </a:ext>
            </a:extLst>
          </p:cNvPr>
          <p:cNvSpPr txBox="1"/>
          <p:nvPr/>
        </p:nvSpPr>
        <p:spPr>
          <a:xfrm>
            <a:off x="3216910" y="1546108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23000 до 25000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87750A-E38B-4F4E-B785-B9F1CE301E3A}"/>
              </a:ext>
            </a:extLst>
          </p:cNvPr>
          <p:cNvSpPr txBox="1"/>
          <p:nvPr/>
        </p:nvSpPr>
        <p:spPr>
          <a:xfrm>
            <a:off x="3234494" y="1663910"/>
            <a:ext cx="721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23000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B727CEE4-F805-4352-B303-30B5883C0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6019284"/>
            <a:ext cx="4171950" cy="56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000" i="1" dirty="0">
                <a:solidFill>
                  <a:srgbClr val="000000"/>
                </a:solidFill>
                <a:cs typeface="Times New Roman" panose="02020603050405020304" pitchFamily="18" charset="0"/>
              </a:rPr>
              <a:t>Среднемесячная номинальная начисленная заработная </a:t>
            </a:r>
          </a:p>
          <a:p>
            <a:pPr algn="ctr" eaLnBrk="1" hangingPunct="1"/>
            <a:r>
              <a:rPr lang="ru-RU" altLang="ru-RU" sz="1000" i="1" dirty="0">
                <a:solidFill>
                  <a:srgbClr val="000000"/>
                </a:solidFill>
                <a:cs typeface="Times New Roman" panose="02020603050405020304" pitchFamily="18" charset="0"/>
              </a:rPr>
              <a:t>плата  работников муниципальных дошкольных </a:t>
            </a:r>
          </a:p>
          <a:p>
            <a:pPr algn="ctr" eaLnBrk="1" hangingPunct="1"/>
            <a:r>
              <a:rPr lang="ru-RU" altLang="ru-RU" sz="1000" i="1" dirty="0">
                <a:solidFill>
                  <a:srgbClr val="000000"/>
                </a:solidFill>
                <a:cs typeface="Times New Roman" panose="02020603050405020304" pitchFamily="18" charset="0"/>
              </a:rPr>
              <a:t>образовательных учреждений , 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B4F6C3A-C31B-4D9F-8261-3823B6C92D65}"/>
              </a:ext>
            </a:extLst>
          </p:cNvPr>
          <p:cNvSpPr/>
          <p:nvPr/>
        </p:nvSpPr>
        <p:spPr>
          <a:xfrm>
            <a:off x="8435675" y="3137233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FC1E83-A4DE-4224-A2F8-A4E4A807402B}"/>
              </a:ext>
            </a:extLst>
          </p:cNvPr>
          <p:cNvSpPr txBox="1"/>
          <p:nvPr/>
        </p:nvSpPr>
        <p:spPr>
          <a:xfrm>
            <a:off x="8505613" y="3083868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18000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1E5832A-54D1-4238-89D6-47EDEB9F4E96}"/>
              </a:ext>
            </a:extLst>
          </p:cNvPr>
          <p:cNvSpPr/>
          <p:nvPr/>
        </p:nvSpPr>
        <p:spPr>
          <a:xfrm>
            <a:off x="8435672" y="3259498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B65D42E-3F0B-478E-8A95-3A437D42050B}"/>
              </a:ext>
            </a:extLst>
          </p:cNvPr>
          <p:cNvSpPr/>
          <p:nvPr/>
        </p:nvSpPr>
        <p:spPr>
          <a:xfrm>
            <a:off x="8435672" y="3375262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94E9C44-AAA7-46A7-A344-AA592466FD9A}"/>
              </a:ext>
            </a:extLst>
          </p:cNvPr>
          <p:cNvSpPr/>
          <p:nvPr/>
        </p:nvSpPr>
        <p:spPr>
          <a:xfrm>
            <a:off x="8437109" y="3491026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E27961-F66A-4737-B648-EEF11DDBB9DD}"/>
              </a:ext>
            </a:extLst>
          </p:cNvPr>
          <p:cNvSpPr txBox="1"/>
          <p:nvPr/>
        </p:nvSpPr>
        <p:spPr>
          <a:xfrm>
            <a:off x="8508995" y="3195434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18000 до 17000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63A70C-EC4C-403E-AAB6-63E639781E89}"/>
              </a:ext>
            </a:extLst>
          </p:cNvPr>
          <p:cNvSpPr txBox="1"/>
          <p:nvPr/>
        </p:nvSpPr>
        <p:spPr>
          <a:xfrm>
            <a:off x="8506303" y="3311198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17000 до 16000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C17CA3-DE10-4F6E-AB0D-7E229FEC6256}"/>
              </a:ext>
            </a:extLst>
          </p:cNvPr>
          <p:cNvSpPr txBox="1"/>
          <p:nvPr/>
        </p:nvSpPr>
        <p:spPr>
          <a:xfrm>
            <a:off x="8523887" y="3429000"/>
            <a:ext cx="721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16000</a:t>
            </a:r>
          </a:p>
        </p:txBody>
      </p:sp>
    </p:spTree>
    <p:extLst>
      <p:ext uri="{BB962C8B-B14F-4D97-AF65-F5344CB8AC3E}">
        <p14:creationId xmlns:p14="http://schemas.microsoft.com/office/powerpoint/2010/main" val="3700738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7DD8D3-D45D-465A-9075-DF6362618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8"/>
          <a:stretch/>
        </p:blipFill>
        <p:spPr>
          <a:xfrm>
            <a:off x="778787" y="2335279"/>
            <a:ext cx="2488123" cy="35393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5070C9-5D62-4300-B41B-8953803ED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77" y="807792"/>
            <a:ext cx="2626469" cy="3398872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E79DEA8D-5307-4D8E-844F-B823F4A24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75" y="261614"/>
            <a:ext cx="5712528" cy="211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/>
          <a:p>
            <a:pPr marL="177800" indent="360363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работников муниципальных общеобразовательных учреждений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 году  по Республике Дагестан  составила   24 232,7 рублей, что на 12,6% выше, чем в 2019 году.</a:t>
            </a:r>
          </a:p>
          <a:p>
            <a:pPr marL="177800" indent="360363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рост среднемесячной заработной платы работников муниципальных общеобразовательных учреждений наблюдается  в  МО  «Агульский район»  (на 20,6%), «</a:t>
            </a:r>
            <a:r>
              <a:rPr lang="ru-RU" alt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Тляратинский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(на 18,9%) и «Ахвахский район» (на 18,2%). </a:t>
            </a:r>
          </a:p>
          <a:p>
            <a:pPr marL="177800" indent="360363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низкие значения показателя сложились в </a:t>
            </a:r>
            <a:r>
              <a:rPr lang="ru-RU" alt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Магарамкентский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                   (20 510,9), «Ахтынский район» (20 470,9 рублей) и МО «</a:t>
            </a:r>
            <a:r>
              <a:rPr lang="ru-RU" alt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Докузпаринский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(20 418,5 рублей).</a:t>
            </a:r>
          </a:p>
          <a:p>
            <a:pPr marL="177800" indent="360363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величина заработной платы сложилась в МО «город Каспийск» - 30 823,5 рублей и «город Махачкала»,  что  на 27,2% и 24,1% соответственно выше  республиканского значения. </a:t>
            </a:r>
          </a:p>
          <a:p>
            <a:pPr marL="177800" indent="360363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межмуниципальной дифференциации по величине заработной платы работников  общеобразовательных учреждений составил  1,5 раза.</a:t>
            </a:r>
          </a:p>
          <a:p>
            <a:pPr marL="168463" indent="341442" algn="just" eaLnBrk="0" hangingPunct="0">
              <a:lnSpc>
                <a:spcPct val="80000"/>
              </a:lnSpc>
              <a:spcBef>
                <a:spcPct val="40000"/>
              </a:spcBef>
              <a:tabLst>
                <a:tab pos="0" algn="l"/>
              </a:tabLst>
              <a:defRPr/>
            </a:pPr>
            <a:endParaRPr lang="ru-RU" alt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FBE0E69-F78E-4355-AF2B-0932F8E95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270" y="4374378"/>
            <a:ext cx="5717888" cy="211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>
            <a:lvl1pPr marL="177800" indent="2159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360363" algn="just">
              <a:lnSpc>
                <a:spcPct val="80000"/>
              </a:lnSpc>
              <a:defRPr/>
            </a:pPr>
            <a:r>
              <a:rPr lang="ru-RU" altLang="ru-RU" sz="1100" b="1" dirty="0">
                <a:cs typeface="Times New Roman" panose="02020603050405020304" pitchFamily="18" charset="0"/>
              </a:rPr>
              <a:t>Среднемесячная заработная плата учителей в 2020 году в среднем по муниципальным образованиям увеличилась на 9,2%  и составила 25 303,9  рублей</a:t>
            </a:r>
            <a:r>
              <a:rPr lang="ru-RU" altLang="ru-RU" sz="1100" b="1" dirty="0">
                <a:highlight>
                  <a:srgbClr val="FFFF00"/>
                </a:highlight>
                <a:cs typeface="Times New Roman" panose="02020603050405020304" pitchFamily="18" charset="0"/>
              </a:rPr>
              <a:t>.</a:t>
            </a:r>
          </a:p>
          <a:p>
            <a:pPr indent="360363" algn="just">
              <a:lnSpc>
                <a:spcPct val="80000"/>
              </a:lnSpc>
              <a:defRPr/>
            </a:pPr>
            <a:r>
              <a:rPr lang="ru-RU" altLang="ru-RU" sz="1100" dirty="0">
                <a:cs typeface="Times New Roman" panose="02020603050405020304" pitchFamily="18" charset="0"/>
              </a:rPr>
              <a:t>Наибольший рост среднемесячной заработной платы учителей муниципальных  общеобразовательных учреждений наблюдается  в  МО  «город Махачкала» (на 39,9%), «город Южно-Сухокумск» (на 36,4%)  и «город Каспийск» (на 31,3%). Увеличение заработной платы учителей более, чем на 20% наблюдается в МО «Цумадинский район», «</a:t>
            </a:r>
            <a:r>
              <a:rPr lang="ru-RU" altLang="ru-RU" sz="1100" dirty="0" err="1">
                <a:cs typeface="Times New Roman" panose="02020603050405020304" pitchFamily="18" charset="0"/>
              </a:rPr>
              <a:t>Тарумовский</a:t>
            </a:r>
            <a:r>
              <a:rPr lang="ru-RU" altLang="ru-RU" sz="1100" dirty="0">
                <a:cs typeface="Times New Roman" panose="02020603050405020304" pitchFamily="18" charset="0"/>
              </a:rPr>
              <a:t> район» и «город Избербаш»</a:t>
            </a:r>
          </a:p>
          <a:p>
            <a:pPr indent="360363" algn="just">
              <a:lnSpc>
                <a:spcPct val="80000"/>
              </a:lnSpc>
              <a:defRPr/>
            </a:pPr>
            <a:r>
              <a:rPr lang="ru-RU" altLang="ru-RU" sz="1100" dirty="0">
                <a:cs typeface="Times New Roman" panose="02020603050405020304" pitchFamily="18" charset="0"/>
              </a:rPr>
              <a:t>Максимальная величина заработной платы учителей муниципальных  общеобразовательных учреждений сложилась в МО «город Махачкала» - </a:t>
            </a:r>
            <a:r>
              <a:rPr lang="en-US" altLang="ru-RU" sz="1100" dirty="0">
                <a:cs typeface="Times New Roman" panose="02020603050405020304" pitchFamily="18" charset="0"/>
              </a:rPr>
              <a:t>33 185,2 </a:t>
            </a:r>
            <a:r>
              <a:rPr lang="ru-RU" altLang="ru-RU" sz="1100" dirty="0">
                <a:cs typeface="Times New Roman" panose="02020603050405020304" pitchFamily="18" charset="0"/>
              </a:rPr>
              <a:t>рублей и «город Каспийск» - 33 125,0 рублей; минимальная - в МО «</a:t>
            </a:r>
            <a:r>
              <a:rPr lang="ru-RU" altLang="ru-RU" sz="1100" dirty="0" err="1">
                <a:cs typeface="Times New Roman" panose="02020603050405020304" pitchFamily="18" charset="0"/>
              </a:rPr>
              <a:t>Новолакский</a:t>
            </a:r>
            <a:r>
              <a:rPr lang="ru-RU" altLang="ru-RU" sz="1100" dirty="0">
                <a:cs typeface="Times New Roman" panose="02020603050405020304" pitchFamily="18" charset="0"/>
              </a:rPr>
              <a:t> район» (22 493,0 рублей), «</a:t>
            </a:r>
            <a:r>
              <a:rPr lang="ru-RU" altLang="ru-RU" sz="1100" dirty="0" err="1">
                <a:cs typeface="Times New Roman" panose="02020603050405020304" pitchFamily="18" charset="0"/>
              </a:rPr>
              <a:t>Бабаюртовский</a:t>
            </a:r>
            <a:r>
              <a:rPr lang="ru-RU" altLang="ru-RU" sz="1100" dirty="0">
                <a:cs typeface="Times New Roman" panose="02020603050405020304" pitchFamily="18" charset="0"/>
              </a:rPr>
              <a:t> район» (24 090,0 рублей) и «город Дагестанские Огни» (23 743,0).</a:t>
            </a:r>
          </a:p>
          <a:p>
            <a:pPr indent="360363" algn="just">
              <a:lnSpc>
                <a:spcPct val="80000"/>
              </a:lnSpc>
              <a:defRPr/>
            </a:pPr>
            <a:r>
              <a:rPr lang="ru-RU" altLang="ru-RU" sz="1100" dirty="0">
                <a:cs typeface="Times New Roman" panose="02020603050405020304" pitchFamily="18" charset="0"/>
              </a:rPr>
              <a:t>Показатель межмуниципальной дифференциации по величине заработной платы учителей составил  1,5 раза.</a:t>
            </a:r>
          </a:p>
          <a:p>
            <a:pPr algn="just">
              <a:lnSpc>
                <a:spcPct val="80000"/>
              </a:lnSpc>
            </a:pPr>
            <a:r>
              <a:rPr lang="ru-RU" altLang="ru-RU" sz="1100" dirty="0"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80000"/>
              </a:lnSpc>
            </a:pPr>
            <a:r>
              <a:rPr lang="ru-RU" altLang="ru-RU" sz="1100" dirty="0"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2FDD4A7-2327-476D-BD3B-BA6E5AF0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23</a:t>
            </a:fld>
            <a:endParaRPr lang="ru-RU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9F0F207-B22D-48AF-A953-C0A5C588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742" y="200299"/>
            <a:ext cx="3966931" cy="56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000" i="1" dirty="0">
                <a:solidFill>
                  <a:srgbClr val="000000"/>
                </a:solidFill>
                <a:cs typeface="Times New Roman" panose="02020603050405020304" pitchFamily="18" charset="0"/>
              </a:rPr>
              <a:t>Среднемесячная номинальная начисленная  заработная плата  работников  муниципальных  общеобразовательных учреждений,  руб.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68D8B3D2-8E83-47C5-8A76-A3D2E799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42" y="5973145"/>
            <a:ext cx="3999543" cy="56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000" i="1" dirty="0">
                <a:solidFill>
                  <a:srgbClr val="000000"/>
                </a:solidFill>
                <a:cs typeface="Times New Roman" panose="02020603050405020304" pitchFamily="18" charset="0"/>
              </a:rPr>
              <a:t>Среднемесячная номинальная начисленная  заработная плата учителей муниципальных  общеобразовательных </a:t>
            </a:r>
          </a:p>
          <a:p>
            <a:pPr algn="ctr" eaLnBrk="1" hangingPunct="1"/>
            <a:r>
              <a:rPr lang="ru-RU" altLang="ru-RU" sz="1000" i="1" dirty="0">
                <a:solidFill>
                  <a:srgbClr val="000000"/>
                </a:solidFill>
                <a:cs typeface="Times New Roman" panose="02020603050405020304" pitchFamily="18" charset="0"/>
              </a:rPr>
              <a:t>учреждений ,  руб.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851B8C-7EE9-4F17-87C5-9AA526BD441D}"/>
              </a:ext>
            </a:extLst>
          </p:cNvPr>
          <p:cNvSpPr/>
          <p:nvPr/>
        </p:nvSpPr>
        <p:spPr>
          <a:xfrm>
            <a:off x="8411284" y="976261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20644-B90E-4C64-8045-43A512FE33E9}"/>
              </a:ext>
            </a:extLst>
          </p:cNvPr>
          <p:cNvSpPr txBox="1"/>
          <p:nvPr/>
        </p:nvSpPr>
        <p:spPr>
          <a:xfrm>
            <a:off x="8481222" y="922896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24000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C8DD0E-751E-411B-BCE2-1D4F9E8C1F7C}"/>
              </a:ext>
            </a:extLst>
          </p:cNvPr>
          <p:cNvSpPr/>
          <p:nvPr/>
        </p:nvSpPr>
        <p:spPr>
          <a:xfrm>
            <a:off x="8411281" y="1098526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189549-8043-4CD9-A2FC-5997BFC9C724}"/>
              </a:ext>
            </a:extLst>
          </p:cNvPr>
          <p:cNvSpPr/>
          <p:nvPr/>
        </p:nvSpPr>
        <p:spPr>
          <a:xfrm>
            <a:off x="8411281" y="1214290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4EF3F8F-C932-4FF8-A05C-0FC9ADE7B1C3}"/>
              </a:ext>
            </a:extLst>
          </p:cNvPr>
          <p:cNvSpPr/>
          <p:nvPr/>
        </p:nvSpPr>
        <p:spPr>
          <a:xfrm>
            <a:off x="8412718" y="1330054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8CBD1E-6EDD-4E08-91B8-961C6649FB93}"/>
              </a:ext>
            </a:extLst>
          </p:cNvPr>
          <p:cNvSpPr txBox="1"/>
          <p:nvPr/>
        </p:nvSpPr>
        <p:spPr>
          <a:xfrm>
            <a:off x="8484604" y="1034462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24000 до 22000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9670BA-DECF-42A8-97CE-8E1DD629967E}"/>
              </a:ext>
            </a:extLst>
          </p:cNvPr>
          <p:cNvSpPr txBox="1"/>
          <p:nvPr/>
        </p:nvSpPr>
        <p:spPr>
          <a:xfrm>
            <a:off x="8481912" y="1150226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22000 до 21000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1E5C2C-9085-4DD9-B497-063A56DFE4F1}"/>
              </a:ext>
            </a:extLst>
          </p:cNvPr>
          <p:cNvSpPr txBox="1"/>
          <p:nvPr/>
        </p:nvSpPr>
        <p:spPr>
          <a:xfrm>
            <a:off x="8499496" y="1268028"/>
            <a:ext cx="721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21000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DCABA4-4A00-4F16-ACC0-047DB1012C6A}"/>
              </a:ext>
            </a:extLst>
          </p:cNvPr>
          <p:cNvSpPr/>
          <p:nvPr/>
        </p:nvSpPr>
        <p:spPr>
          <a:xfrm>
            <a:off x="2817862" y="2699909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80981C-3817-41F5-9786-CD3FB0D02714}"/>
              </a:ext>
            </a:extLst>
          </p:cNvPr>
          <p:cNvSpPr txBox="1"/>
          <p:nvPr/>
        </p:nvSpPr>
        <p:spPr>
          <a:xfrm>
            <a:off x="2887800" y="2646544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27000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1E51AB5-2DC4-4D09-AEF7-20FA686D4CBA}"/>
              </a:ext>
            </a:extLst>
          </p:cNvPr>
          <p:cNvSpPr/>
          <p:nvPr/>
        </p:nvSpPr>
        <p:spPr>
          <a:xfrm>
            <a:off x="2817859" y="2822174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21159FE-223C-457C-8EF9-11F82C9D0175}"/>
              </a:ext>
            </a:extLst>
          </p:cNvPr>
          <p:cNvSpPr/>
          <p:nvPr/>
        </p:nvSpPr>
        <p:spPr>
          <a:xfrm>
            <a:off x="2817859" y="2937938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624DB19-D92B-4015-A88E-05F2A6209C32}"/>
              </a:ext>
            </a:extLst>
          </p:cNvPr>
          <p:cNvSpPr/>
          <p:nvPr/>
        </p:nvSpPr>
        <p:spPr>
          <a:xfrm>
            <a:off x="2819296" y="3053702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27847-8A86-4004-86CC-BF8080867724}"/>
              </a:ext>
            </a:extLst>
          </p:cNvPr>
          <p:cNvSpPr txBox="1"/>
          <p:nvPr/>
        </p:nvSpPr>
        <p:spPr>
          <a:xfrm>
            <a:off x="2891182" y="2758110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24000 до 25000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AFD7BD-C353-4AB3-BAE1-879B2B24C582}"/>
              </a:ext>
            </a:extLst>
          </p:cNvPr>
          <p:cNvSpPr txBox="1"/>
          <p:nvPr/>
        </p:nvSpPr>
        <p:spPr>
          <a:xfrm>
            <a:off x="2888490" y="2873874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23000 до 24000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90A9E2-58A3-47B0-84A7-A431BD6821AB}"/>
              </a:ext>
            </a:extLst>
          </p:cNvPr>
          <p:cNvSpPr txBox="1"/>
          <p:nvPr/>
        </p:nvSpPr>
        <p:spPr>
          <a:xfrm>
            <a:off x="2906074" y="2991676"/>
            <a:ext cx="721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23000</a:t>
            </a:r>
          </a:p>
        </p:txBody>
      </p:sp>
    </p:spTree>
    <p:extLst>
      <p:ext uri="{BB962C8B-B14F-4D97-AF65-F5344CB8AC3E}">
        <p14:creationId xmlns:p14="http://schemas.microsoft.com/office/powerpoint/2010/main" val="1117136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5BE310-A1F5-45EE-9774-B8498E0D3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176" y="2645299"/>
            <a:ext cx="2143972" cy="32159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258CD1-670D-45F2-B494-69C5178D7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8" y="837298"/>
            <a:ext cx="2634367" cy="3642582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5C2D55D2-08EE-4A35-BD0D-E3EED4919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882" y="275971"/>
            <a:ext cx="5904588" cy="213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/>
          <a:p>
            <a:pPr marL="177800" indent="360363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работников  учреждений культуры и искусства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 по Республике Дагестан  составила  23 827,8  рублей, что на 7,2 % больше, чем в 2019 году. </a:t>
            </a:r>
          </a:p>
          <a:p>
            <a:pPr marL="177800" indent="360363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рост среднемесячной заработной платы муниципальных учреждений культуры и искусства наблюдается  в  МО  «</a:t>
            </a:r>
            <a:r>
              <a:rPr lang="ru-RU" alt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Гергебильский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(на 30,5%), «Цунтинский район»  (на 21,0%), «</a:t>
            </a:r>
            <a:r>
              <a:rPr lang="ru-RU" alt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Кизилюртовский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18,9%) и «</a:t>
            </a:r>
            <a:r>
              <a:rPr lang="ru-RU" alt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Тляратинский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16,0%). </a:t>
            </a:r>
          </a:p>
          <a:p>
            <a:pPr marL="177800" indent="360363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величина заработной платы сложилась в МО «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Тарумовский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- 27 071,9 рублей и «Лакский район» – 26 201,4 рублей.</a:t>
            </a:r>
          </a:p>
          <a:p>
            <a:pPr marL="177800" indent="360363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величины заработной платы работников  учреждений культуры и искусства в 2020 году наблюдается в 4 МО: «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Дахадаевский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0,5%), «Сулейман-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Стальский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2,2%), «город Дагестанские Огни» (на 4,1%) и «город Каспийск» (на 12,5%).</a:t>
            </a:r>
          </a:p>
          <a:p>
            <a:pPr marL="177800" indent="360363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велина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заработной платы сложилась в МО «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Кумторкалинский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(19 045,6 рублей).</a:t>
            </a:r>
          </a:p>
          <a:p>
            <a:pPr marL="177800" indent="360363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межмуниципальной дифференциации по величине заработной платы работников муниципальных учреждений культуры и искусства составил  1,4 раза.</a:t>
            </a:r>
          </a:p>
          <a:p>
            <a:pPr marL="168463" indent="341442" algn="just" eaLnBrk="0" hangingPunct="0">
              <a:lnSpc>
                <a:spcPct val="80000"/>
              </a:lnSpc>
              <a:spcBef>
                <a:spcPct val="40000"/>
              </a:spcBef>
              <a:tabLst>
                <a:tab pos="0" algn="l"/>
              </a:tabLst>
              <a:defRPr/>
            </a:pPr>
            <a:endParaRPr lang="ru-RU" alt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D165A2A-66A0-4118-830C-15C3B493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43" y="4449576"/>
            <a:ext cx="6067581" cy="193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>
            <a:lvl1pPr marL="177800" indent="2159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360363" algn="just">
              <a:lnSpc>
                <a:spcPct val="80000"/>
              </a:lnSpc>
              <a:defRPr/>
            </a:pPr>
            <a:r>
              <a:rPr lang="ru-RU" alt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Среднемесячная заработная плата работников муниципальных учреждений физической культуры и спорта 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  по Республике Дагестан в 2020 году составила 25 262,7 рублей.  </a:t>
            </a:r>
          </a:p>
          <a:p>
            <a:pPr indent="360363" algn="just">
              <a:lnSpc>
                <a:spcPct val="80000"/>
              </a:lnSpc>
              <a:defRPr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Наибольший рост среднемесячной заработной платы работников муниципальных учреждений физической культуры и спорта наблюдается  в  МО  «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Гумбетовский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район»  (на 42,5%), «город Дербент»  (на 29,6%) и  «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Кайтагский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райо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» (на 24,6%).</a:t>
            </a:r>
          </a:p>
          <a:p>
            <a:pPr indent="360363" algn="just">
              <a:lnSpc>
                <a:spcPct val="80000"/>
              </a:lnSpc>
              <a:defRPr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Максимальная величина заработной платы работников муниципальных учреждений физической культуры  и спорта сложилась в МО «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Гумбетовский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район» - 39 431,7 рублей,  что выше среднего значения по республике на 56,1%, минимальная  - в МО «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Акушинский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район» - 16 847,7 руб., что ниже республиканского  уровня на 33,3% .</a:t>
            </a:r>
          </a:p>
          <a:p>
            <a:pPr indent="360363" algn="just">
              <a:lnSpc>
                <a:spcPct val="80000"/>
              </a:lnSpc>
              <a:defRPr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Снижение заработной платы в 2020 году наблюдается в 4 МО: «Карабудахкентский район (на 0,3%), «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Хунзахский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район» (на 0,3%), «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Докузпаринский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район» (на 2,0%) и «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Левашинский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район» (на 27,4%).</a:t>
            </a:r>
          </a:p>
          <a:p>
            <a:pPr indent="360363" algn="just">
              <a:lnSpc>
                <a:spcPct val="80000"/>
              </a:lnSpc>
              <a:defRPr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 </a:t>
            </a:r>
          </a:p>
          <a:p>
            <a:pPr indent="360363" algn="just">
              <a:lnSpc>
                <a:spcPct val="80000"/>
              </a:lnSpc>
              <a:defRPr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860CE3E-0DC3-4BDA-A90C-804126B8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24</a:t>
            </a:fld>
            <a:endParaRPr lang="ru-RU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CF5F14C-79C3-480C-AD13-9E4AD027E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50" y="275971"/>
            <a:ext cx="4031132" cy="56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000" i="1" dirty="0">
                <a:solidFill>
                  <a:srgbClr val="000000"/>
                </a:solidFill>
                <a:cs typeface="Times New Roman" panose="02020603050405020304" pitchFamily="18" charset="0"/>
              </a:rPr>
              <a:t>Среднемесячная номинальная начисленная </a:t>
            </a:r>
          </a:p>
          <a:p>
            <a:pPr algn="ctr" eaLnBrk="1" hangingPunct="1"/>
            <a:r>
              <a:rPr lang="ru-RU" altLang="ru-RU" sz="1000" i="1" dirty="0">
                <a:solidFill>
                  <a:srgbClr val="000000"/>
                </a:solidFill>
                <a:cs typeface="Times New Roman" panose="02020603050405020304" pitchFamily="18" charset="0"/>
              </a:rPr>
              <a:t>заработная  плата  работников муниципальных </a:t>
            </a:r>
          </a:p>
          <a:p>
            <a:pPr algn="ctr" eaLnBrk="1" hangingPunct="1"/>
            <a:r>
              <a:rPr lang="ru-RU" altLang="ru-RU" sz="1000" i="1" dirty="0">
                <a:solidFill>
                  <a:srgbClr val="000000"/>
                </a:solidFill>
                <a:cs typeface="Times New Roman" panose="02020603050405020304" pitchFamily="18" charset="0"/>
              </a:rPr>
              <a:t>учреждений культуры и искусства,  руб.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4932E5F7-0396-4116-917A-DF988691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324" y="5819588"/>
            <a:ext cx="3960440" cy="56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000" i="1" dirty="0">
                <a:cs typeface="Times New Roman" panose="02020603050405020304" pitchFamily="18" charset="0"/>
              </a:rPr>
              <a:t>Среднемесячная номинальная начисленная</a:t>
            </a:r>
          </a:p>
          <a:p>
            <a:pPr algn="ctr" eaLnBrk="1" hangingPunct="1"/>
            <a:r>
              <a:rPr lang="ru-RU" altLang="ru-RU" sz="1000" i="1" dirty="0">
                <a:cs typeface="Times New Roman" panose="02020603050405020304" pitchFamily="18" charset="0"/>
              </a:rPr>
              <a:t> заработная плата работников муниципальных </a:t>
            </a:r>
          </a:p>
          <a:p>
            <a:pPr algn="ctr" eaLnBrk="1" hangingPunct="1"/>
            <a:r>
              <a:rPr lang="ru-RU" altLang="ru-RU" sz="1000" i="1" dirty="0">
                <a:cs typeface="Times New Roman" panose="02020603050405020304" pitchFamily="18" charset="0"/>
              </a:rPr>
              <a:t>учреждений физической культуры и спорта,  руб.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B5A604-1B61-416E-B7AD-88768E591D01}"/>
              </a:ext>
            </a:extLst>
          </p:cNvPr>
          <p:cNvSpPr/>
          <p:nvPr/>
        </p:nvSpPr>
        <p:spPr>
          <a:xfrm>
            <a:off x="2434473" y="999136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0F6120-AF17-4E5C-842C-6AAF16A004B0}"/>
              </a:ext>
            </a:extLst>
          </p:cNvPr>
          <p:cNvSpPr/>
          <p:nvPr/>
        </p:nvSpPr>
        <p:spPr>
          <a:xfrm>
            <a:off x="2434470" y="1121401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A5D0A7-1CFE-43DC-9616-B4C25F1C57A8}"/>
              </a:ext>
            </a:extLst>
          </p:cNvPr>
          <p:cNvSpPr/>
          <p:nvPr/>
        </p:nvSpPr>
        <p:spPr>
          <a:xfrm>
            <a:off x="2434470" y="1237165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533A32-58E7-4F7C-82D1-F9136E120DE1}"/>
              </a:ext>
            </a:extLst>
          </p:cNvPr>
          <p:cNvSpPr/>
          <p:nvPr/>
        </p:nvSpPr>
        <p:spPr>
          <a:xfrm>
            <a:off x="2435907" y="1352929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29BB7F-DF29-47D5-AB26-91FF19930407}"/>
              </a:ext>
            </a:extLst>
          </p:cNvPr>
          <p:cNvSpPr txBox="1"/>
          <p:nvPr/>
        </p:nvSpPr>
        <p:spPr>
          <a:xfrm>
            <a:off x="2507793" y="1057337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23000 до 25000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EA32A-5309-4F6F-B881-A923BA3D9E1B}"/>
              </a:ext>
            </a:extLst>
          </p:cNvPr>
          <p:cNvSpPr txBox="1"/>
          <p:nvPr/>
        </p:nvSpPr>
        <p:spPr>
          <a:xfrm>
            <a:off x="2505101" y="1173101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22000 до 23000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32B4D-A1FB-4F7A-AD30-530761F4A093}"/>
              </a:ext>
            </a:extLst>
          </p:cNvPr>
          <p:cNvSpPr txBox="1"/>
          <p:nvPr/>
        </p:nvSpPr>
        <p:spPr>
          <a:xfrm>
            <a:off x="2522685" y="1290903"/>
            <a:ext cx="721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2</a:t>
            </a:r>
            <a:r>
              <a:rPr lang="en-US" dirty="0"/>
              <a:t>3</a:t>
            </a:r>
            <a:r>
              <a:rPr lang="ru-RU" dirty="0"/>
              <a:t>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2A4130-F321-40AB-A13C-9589E8F0EB2A}"/>
              </a:ext>
            </a:extLst>
          </p:cNvPr>
          <p:cNvSpPr txBox="1"/>
          <p:nvPr/>
        </p:nvSpPr>
        <p:spPr>
          <a:xfrm>
            <a:off x="2512109" y="957898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9473721-D7EF-4445-8DD4-27396A00E018}"/>
              </a:ext>
            </a:extLst>
          </p:cNvPr>
          <p:cNvSpPr/>
          <p:nvPr/>
        </p:nvSpPr>
        <p:spPr>
          <a:xfrm>
            <a:off x="8676116" y="2898959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8E825D-C9A4-4001-B942-482C377E271B}"/>
              </a:ext>
            </a:extLst>
          </p:cNvPr>
          <p:cNvSpPr/>
          <p:nvPr/>
        </p:nvSpPr>
        <p:spPr>
          <a:xfrm>
            <a:off x="8676113" y="3021224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C745A56-BA13-42C7-BC5F-B0C0CFF3093B}"/>
              </a:ext>
            </a:extLst>
          </p:cNvPr>
          <p:cNvSpPr/>
          <p:nvPr/>
        </p:nvSpPr>
        <p:spPr>
          <a:xfrm>
            <a:off x="8676113" y="3136988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71B364-157F-4B31-92A1-CF29D5453EE8}"/>
              </a:ext>
            </a:extLst>
          </p:cNvPr>
          <p:cNvSpPr/>
          <p:nvPr/>
        </p:nvSpPr>
        <p:spPr>
          <a:xfrm>
            <a:off x="8677550" y="3252752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5AA3FE-B017-4014-AC41-9119CEF95F1F}"/>
              </a:ext>
            </a:extLst>
          </p:cNvPr>
          <p:cNvSpPr txBox="1"/>
          <p:nvPr/>
        </p:nvSpPr>
        <p:spPr>
          <a:xfrm>
            <a:off x="8740810" y="2957160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21000 до 2</a:t>
            </a:r>
            <a:r>
              <a:rPr lang="en-US" dirty="0"/>
              <a:t>3</a:t>
            </a:r>
            <a:r>
              <a:rPr lang="ru-RU" dirty="0"/>
              <a:t>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3D43BB-2B85-43D4-99A6-A36EB104469D}"/>
              </a:ext>
            </a:extLst>
          </p:cNvPr>
          <p:cNvSpPr txBox="1"/>
          <p:nvPr/>
        </p:nvSpPr>
        <p:spPr>
          <a:xfrm>
            <a:off x="8746744" y="3072924"/>
            <a:ext cx="9749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18000 до 21000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16662-A1B4-4F78-AF32-C21337BC8EE8}"/>
              </a:ext>
            </a:extLst>
          </p:cNvPr>
          <p:cNvSpPr txBox="1"/>
          <p:nvPr/>
        </p:nvSpPr>
        <p:spPr>
          <a:xfrm>
            <a:off x="8759257" y="2835214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23000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10003D-D8E6-44D6-BAF4-91BC188FF8A1}"/>
              </a:ext>
            </a:extLst>
          </p:cNvPr>
          <p:cNvSpPr txBox="1"/>
          <p:nvPr/>
        </p:nvSpPr>
        <p:spPr>
          <a:xfrm>
            <a:off x="8759257" y="3177243"/>
            <a:ext cx="721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18000</a:t>
            </a:r>
          </a:p>
        </p:txBody>
      </p:sp>
    </p:spTree>
    <p:extLst>
      <p:ext uri="{BB962C8B-B14F-4D97-AF65-F5344CB8AC3E}">
        <p14:creationId xmlns:p14="http://schemas.microsoft.com/office/powerpoint/2010/main" val="1204539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87936D-8A9F-4C8C-AB16-FBD9B0561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83" y="1275131"/>
            <a:ext cx="3512180" cy="527230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240CC6D-8A39-44B4-A48C-84740BC5609B}"/>
              </a:ext>
            </a:extLst>
          </p:cNvPr>
          <p:cNvSpPr txBox="1">
            <a:spLocks noChangeArrowheads="1"/>
          </p:cNvSpPr>
          <p:nvPr/>
        </p:nvSpPr>
        <p:spPr>
          <a:xfrm>
            <a:off x="1586828" y="495812"/>
            <a:ext cx="7265743" cy="779319"/>
          </a:xfrm>
          <a:prstGeom prst="rect">
            <a:avLst/>
          </a:prstGeom>
        </p:spPr>
        <p:txBody>
          <a:bodyPr vert="horz" lIns="98704" tIns="49350" rIns="98704" bIns="493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от 1 до 6 лет, состоящих на учете для определения в дошкольные муниципальные учреждения в общей численности детей  от 1 до 6 лет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69602E-BFDC-4610-B532-DD0811E28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490" y="1238540"/>
            <a:ext cx="5174672" cy="53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318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400" dirty="0">
                <a:cs typeface="Times New Roman" panose="02020603050405020304" pitchFamily="18" charset="0"/>
              </a:rPr>
              <a:t>В отчетном году по данным Минобрнауки РД </a:t>
            </a:r>
            <a:r>
              <a:rPr lang="ru-RU" altLang="ru-RU" sz="1400" b="1" dirty="0">
                <a:cs typeface="Times New Roman" panose="02020603050405020304" pitchFamily="18" charset="0"/>
              </a:rPr>
              <a:t>доля детей в возрасте  от 1 до 6 лет, состоящих на учете, для определения   в дошкольные муниципальные учреждения</a:t>
            </a:r>
            <a:r>
              <a:rPr lang="ru-RU" altLang="ru-RU" sz="1400" dirty="0">
                <a:cs typeface="Times New Roman" panose="02020603050405020304" pitchFamily="18" charset="0"/>
              </a:rPr>
              <a:t> по республике снизилась  и составила 20,4% (в 2019 - 21,15%).</a:t>
            </a: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Увеличение показателя по сравнению с 2019  годом наблюдалось в 11 муниципальных образованиях, наиболее существенное в МО «город Кизилюрт» – на 1,9 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п.п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.,  «Каякентский  район» – на 1,8 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п.п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. , «город Южно-Сухокумск» – на 1 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п.п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Максимальное значение доли детей, состоящих на учете, для определения в дошкольные муниципальные учреждения, зафиксировано  в МО «Бежтинский участок в составе Цунтинского района», «город Каспийск» и «город Хасавюрт».</a:t>
            </a: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400" dirty="0">
                <a:cs typeface="Times New Roman" panose="02020603050405020304" pitchFamily="18" charset="0"/>
              </a:rPr>
              <a:t>Снижение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доли детей, состоящих на учете, для определения в муниципальные дошкольные учреждения,  отмечено в  40 МО,</a:t>
            </a: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 том числе наибольшее  наблюдалось в МО «Сулейман-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Стальский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«Ногайский район», «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Кумторкалинский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Бабаюртовский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«Карабудахкентский район» и «город Махачкала».</a:t>
            </a: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Самое низкое значение доли детей, состоящих на учете, для определения в дошкольные муниципальные учреждения, зафиксировано в МО </a:t>
            </a:r>
            <a:r>
              <a:rPr lang="en-US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«Хивский район» (1,3%), «Агульский район» (1,0%),   «Ахвахский район» (0,6%), «Лакский район» (0,1%), «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Тляратинский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 район» (0,1%). 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57CD2A-3CED-42EC-A8AC-D49A82D7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9187" y="6298625"/>
            <a:ext cx="2348865" cy="365125"/>
          </a:xfrm>
        </p:spPr>
        <p:txBody>
          <a:bodyPr/>
          <a:lstStyle/>
          <a:p>
            <a:fld id="{EBE11145-0349-42FD-AE85-D0AD7769E41B}" type="slidenum">
              <a:rPr lang="ru-RU" smtClean="0"/>
              <a:t>25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8B092CE-2BEE-47AC-8B1E-15EFDBC602A3}"/>
              </a:ext>
            </a:extLst>
          </p:cNvPr>
          <p:cNvSpPr/>
          <p:nvPr/>
        </p:nvSpPr>
        <p:spPr>
          <a:xfrm>
            <a:off x="3104543" y="1711379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B23AC75-6F5A-4F35-B4FF-1BA8B68E0253}"/>
              </a:ext>
            </a:extLst>
          </p:cNvPr>
          <p:cNvSpPr/>
          <p:nvPr/>
        </p:nvSpPr>
        <p:spPr>
          <a:xfrm>
            <a:off x="3104540" y="1833644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A885FD3-CB04-4844-A0D0-C5E6692FBC2C}"/>
              </a:ext>
            </a:extLst>
          </p:cNvPr>
          <p:cNvSpPr/>
          <p:nvPr/>
        </p:nvSpPr>
        <p:spPr>
          <a:xfrm>
            <a:off x="3104540" y="1949408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3F2FE84-69CA-4AD7-A2B9-B99E74370801}"/>
              </a:ext>
            </a:extLst>
          </p:cNvPr>
          <p:cNvSpPr/>
          <p:nvPr/>
        </p:nvSpPr>
        <p:spPr>
          <a:xfrm>
            <a:off x="3097351" y="2065172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B3F4C1-87D2-4D6A-B131-A3415B07AC99}"/>
              </a:ext>
            </a:extLst>
          </p:cNvPr>
          <p:cNvSpPr txBox="1"/>
          <p:nvPr/>
        </p:nvSpPr>
        <p:spPr>
          <a:xfrm>
            <a:off x="3169237" y="1769580"/>
            <a:ext cx="615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5 до 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BB2E7-9C2B-436A-B2AD-3D33A9E52BA4}"/>
              </a:ext>
            </a:extLst>
          </p:cNvPr>
          <p:cNvSpPr txBox="1"/>
          <p:nvPr/>
        </p:nvSpPr>
        <p:spPr>
          <a:xfrm>
            <a:off x="3175171" y="1885344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15 до 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A66878-E494-4FF9-91E3-0720EA74BD44}"/>
              </a:ext>
            </a:extLst>
          </p:cNvPr>
          <p:cNvSpPr txBox="1"/>
          <p:nvPr/>
        </p:nvSpPr>
        <p:spPr>
          <a:xfrm>
            <a:off x="3187684" y="1647634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67AC4E-B452-485C-88EE-CD4A4DDEFE38}"/>
              </a:ext>
            </a:extLst>
          </p:cNvPr>
          <p:cNvSpPr txBox="1"/>
          <p:nvPr/>
        </p:nvSpPr>
        <p:spPr>
          <a:xfrm>
            <a:off x="3179058" y="2006915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более 30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56F3EE23-6CA6-40A8-BD92-28043900A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293695"/>
              </p:ext>
            </p:extLst>
          </p:nvPr>
        </p:nvGraphicFramePr>
        <p:xfrm>
          <a:off x="766492" y="154953"/>
          <a:ext cx="8906417" cy="406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6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931">
                <a:tc>
                  <a:txBody>
                    <a:bodyPr/>
                    <a:lstStyle/>
                    <a:p>
                      <a:pPr marL="0" algn="ctr" defTabSz="1042504" rtl="0" eaLnBrk="1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2. ДОШКОЛЬНОЕ ОБРАЗОВАНИЕ</a:t>
                      </a:r>
                    </a:p>
                  </a:txBody>
                  <a:tcPr marL="88358" marR="88358" marT="43446" marB="434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385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71F48-B4AC-46BF-A852-10D1E0E3E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95" y="1214534"/>
            <a:ext cx="3344040" cy="497491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F86E16D-BDE1-4D71-B1D1-3426EE9AF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136523"/>
            <a:ext cx="9144000" cy="754409"/>
          </a:xfrm>
        </p:spPr>
        <p:txBody>
          <a:bodyPr vert="horz" lIns="91440" tIns="43350" rIns="91440" bIns="45720" rtlCol="0" anchor="ctr">
            <a:noAutofit/>
          </a:bodyPr>
          <a:lstStyle/>
          <a:p>
            <a:pPr algn="ctr" eaLnBrk="1" hangingPunct="1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ОТ 1 ДО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– 6 ЛЕТ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1ED06F-35A4-4E71-83D3-99E021E0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943" y="918237"/>
            <a:ext cx="5773162" cy="58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11163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Дошкольные образовательные услуги и (или) услуги по  содержанию в организациях различной организационно-правовой формы  собственности детям в возрасте от 1 до 6 лет </a:t>
            </a: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предоставляются  во всех муниципальных образованиях.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Доля детей в возрасте от 1 до 6 лет, получающих дошкольные образовательные услуги, в общей численности детей от одного до шести лет по Республике Дагестан в целом  составила </a:t>
            </a:r>
            <a:r>
              <a:rPr lang="en-US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300" dirty="0">
                <a:cs typeface="Times New Roman" panose="02020603050405020304" pitchFamily="18" charset="0"/>
              </a:rPr>
              <a:t>32,0%.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В 8 муниципальных образованиях -  «город Буйнакск», «город Дербент», «город Каспийск», «город Кизляр», «город Южно-Сухокумск», «город  Избербаш», «Ногайский район» и «</a:t>
            </a:r>
            <a:r>
              <a:rPr lang="ru-RU" altLang="ru-RU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Унцукульский</a:t>
            </a: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 дошкольные  образовательные услуги  получают  более 50% от общего числа детей в возрасте от 1 до 6 лет.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Наименьший удельный вес детей, получающих дошкольные образовательные услуги и (или) услуги по их содержанию,  наблюдается в МО «Рутульский район», «</a:t>
            </a:r>
            <a:r>
              <a:rPr lang="ru-RU" altLang="ru-RU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Дахадаевский</a:t>
            </a: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«Кизлярский район», «</a:t>
            </a:r>
            <a:r>
              <a:rPr lang="ru-RU" altLang="ru-RU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Акушинский</a:t>
            </a: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«Хасавюртовский район» -  от 9% до 15%.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cs typeface="Times New Roman" panose="02020603050405020304" pitchFamily="18" charset="0"/>
              </a:rPr>
              <a:t>В 2020 году было предусмотрено финансирование 88 дошкольных образовательных организаций суммарной мощностью 12499 мест, из которых введено в эксплуатацию 62 объекта суммарной мощностью 9280 мест.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cs typeface="Times New Roman" panose="02020603050405020304" pitchFamily="18" charset="0"/>
              </a:rPr>
              <a:t>В соответствии с поручением Правительства Российской Федерации республикой был утвержден и направлен на согласование в Министерство просвещения Российской Федерации Комплекс мер по достижению по итогам 2022 года 100-процентной доступности дошкольного образования для детей в возрасте от 3 до 7 лет. Согласно данному Комплексу мер дополнительно планируется строительство 142 детских садов на 17,9 тыс. мест для детей в возрасте от 3 до 7 лет, а также создание 15,6 тыс. мест путем развития альтернативных форм дошкольного образования, из них для детей в возрасте от 3 до 7 лет – 5,6 тыс. мест. Дополнительная потребность в средствах на строительство объектов дошкольного образования составит 20 107,3 млн рублей.</a:t>
            </a:r>
            <a:endParaRPr lang="ru-RU" altLang="ru-RU" sz="1300" dirty="0"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E7DF683-C4C8-43F8-8B77-EDEC73DD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26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2FA4AB-BAE3-461B-A3B7-8C869B33D10B}"/>
              </a:ext>
            </a:extLst>
          </p:cNvPr>
          <p:cNvSpPr/>
          <p:nvPr/>
        </p:nvSpPr>
        <p:spPr>
          <a:xfrm>
            <a:off x="2737760" y="1399049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E7702B-4422-496B-BAC1-4F25D2381878}"/>
              </a:ext>
            </a:extLst>
          </p:cNvPr>
          <p:cNvSpPr/>
          <p:nvPr/>
        </p:nvSpPr>
        <p:spPr>
          <a:xfrm>
            <a:off x="2737757" y="1521314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3E2AB0-3D9E-4D01-9B94-C4441A1A3925}"/>
              </a:ext>
            </a:extLst>
          </p:cNvPr>
          <p:cNvSpPr/>
          <p:nvPr/>
        </p:nvSpPr>
        <p:spPr>
          <a:xfrm>
            <a:off x="2737757" y="1637078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C981F6-A06E-41AB-830C-7150F8C078E1}"/>
              </a:ext>
            </a:extLst>
          </p:cNvPr>
          <p:cNvSpPr/>
          <p:nvPr/>
        </p:nvSpPr>
        <p:spPr>
          <a:xfrm>
            <a:off x="2739194" y="1752842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94A34-344F-40E8-8C7A-21901CD53717}"/>
              </a:ext>
            </a:extLst>
          </p:cNvPr>
          <p:cNvSpPr txBox="1"/>
          <p:nvPr/>
        </p:nvSpPr>
        <p:spPr>
          <a:xfrm>
            <a:off x="2802454" y="1457250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25 до </a:t>
            </a:r>
            <a:r>
              <a:rPr lang="en-US" dirty="0"/>
              <a:t>3</a:t>
            </a:r>
            <a:r>
              <a:rPr lang="ru-RU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9100F-C7F4-4BD4-8CDE-ACCEEAB6F7CC}"/>
              </a:ext>
            </a:extLst>
          </p:cNvPr>
          <p:cNvSpPr txBox="1"/>
          <p:nvPr/>
        </p:nvSpPr>
        <p:spPr>
          <a:xfrm>
            <a:off x="2808388" y="1573014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20 до 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BDE87-F317-4D6F-8F3B-CDFF0C7CE236}"/>
              </a:ext>
            </a:extLst>
          </p:cNvPr>
          <p:cNvSpPr txBox="1"/>
          <p:nvPr/>
        </p:nvSpPr>
        <p:spPr>
          <a:xfrm>
            <a:off x="2820901" y="1335304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D2E789-AEFB-4502-9253-708BA3BD45E5}"/>
              </a:ext>
            </a:extLst>
          </p:cNvPr>
          <p:cNvSpPr txBox="1"/>
          <p:nvPr/>
        </p:nvSpPr>
        <p:spPr>
          <a:xfrm>
            <a:off x="2820901" y="1677333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20</a:t>
            </a:r>
          </a:p>
        </p:txBody>
      </p:sp>
    </p:spTree>
    <p:extLst>
      <p:ext uri="{BB962C8B-B14F-4D97-AF65-F5344CB8AC3E}">
        <p14:creationId xmlns:p14="http://schemas.microsoft.com/office/powerpoint/2010/main" val="740302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A699BA4-6A16-452C-ABA7-F8B5A4B6C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642081"/>
              </p:ext>
            </p:extLst>
          </p:nvPr>
        </p:nvGraphicFramePr>
        <p:xfrm>
          <a:off x="621960" y="1507301"/>
          <a:ext cx="9195480" cy="503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0F348A-B0A9-4961-863E-7B31F0CA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13" y="360090"/>
            <a:ext cx="8181974" cy="760904"/>
          </a:xfrm>
        </p:spPr>
        <p:txBody>
          <a:bodyPr>
            <a:normAutofit fontScale="90000"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</a:t>
            </a:r>
            <a:b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1 - 6 ЛЕТ (%)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BC08ED2-7912-4BA4-8370-CA35416E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26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857468C-A467-408C-8572-36B6B3E4835B}"/>
              </a:ext>
            </a:extLst>
          </p:cNvPr>
          <p:cNvSpPr txBox="1">
            <a:spLocks noChangeArrowheads="1"/>
          </p:cNvSpPr>
          <p:nvPr/>
        </p:nvSpPr>
        <p:spPr>
          <a:xfrm>
            <a:off x="260176" y="133940"/>
            <a:ext cx="9919047" cy="758031"/>
          </a:xfrm>
          <a:prstGeom prst="rect">
            <a:avLst/>
          </a:prstGeom>
        </p:spPr>
        <p:txBody>
          <a:bodyPr vert="horz" lIns="98704" tIns="49350" rIns="98704" bIns="493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87769">
              <a:defRPr/>
            </a:pPr>
            <a:r>
              <a:rPr 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 муниципальных дошкольных  образовательных  учреждений, здания которых  находятся в аварийном состоянии или требуют капитального ремонта, в общем  количестве муниципальных дошкольных  учреждений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B4CA3B-D06C-4D2F-B05D-844F28C77478}"/>
              </a:ext>
            </a:extLst>
          </p:cNvPr>
          <p:cNvSpPr txBox="1">
            <a:spLocks noChangeArrowheads="1"/>
          </p:cNvSpPr>
          <p:nvPr/>
        </p:nvSpPr>
        <p:spPr>
          <a:xfrm>
            <a:off x="4331694" y="981472"/>
            <a:ext cx="5528297" cy="5732462"/>
          </a:xfrm>
          <a:prstGeom prst="rect">
            <a:avLst/>
          </a:prstGeom>
        </p:spPr>
        <p:txBody>
          <a:bodyPr vert="horz" lIns="98704" tIns="49350" rIns="98704" bIns="4935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31800" algn="just" defTabSz="1042988">
              <a:buClr>
                <a:srgbClr val="4F81BD"/>
              </a:buClr>
              <a:buSzPct val="70000"/>
              <a:buNone/>
              <a:tabLst>
                <a:tab pos="0" algn="l"/>
              </a:tabLs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2019 годом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муниципальных дошкольных общеобразовательных учреждений, здания которых находятся в аварийном состоянии или требуют капитального ремонта,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количестве муниципальных общеобразовательных учреждений по Республике Дагестан увеличилась на 4,8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составила  48,4%. </a:t>
            </a:r>
          </a:p>
          <a:p>
            <a:pPr marL="0" indent="431800" algn="just" defTabSz="1042988">
              <a:spcBef>
                <a:spcPts val="0"/>
              </a:spcBef>
              <a:buClr>
                <a:srgbClr val="4F81BD"/>
              </a:buClr>
              <a:buSzPct val="70000"/>
              <a:buNone/>
              <a:tabLst>
                <a:tab pos="0" algn="l"/>
              </a:tabLst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МО только в шести отсутствуют дошкольные образовательные  учреждения, требующие  капитального ремонта –  в МО «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Докузпаринский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«Карабудахкентский район», «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Кумторкалинский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Новолакский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«Цунтинский район», «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Чародинский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район»,.</a:t>
            </a:r>
          </a:p>
          <a:p>
            <a:pPr marL="0" indent="431800" algn="just" defTabSz="1042988">
              <a:spcBef>
                <a:spcPts val="0"/>
              </a:spcBef>
              <a:buClr>
                <a:srgbClr val="4F81BD"/>
              </a:buClr>
              <a:buSzPct val="70000"/>
              <a:buNone/>
              <a:tabLst>
                <a:tab pos="0" algn="l"/>
              </a:tabLst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значения данного показателя установлены  в МО  «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Тляратинский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– 3,2%, «город  Хасавюрт» - 7,7%, «Цумадинский район» - по 16,7 %.</a:t>
            </a:r>
          </a:p>
          <a:p>
            <a:pPr marL="0" indent="431800" algn="just" defTabSz="1042988">
              <a:spcBef>
                <a:spcPts val="0"/>
              </a:spcBef>
              <a:buClr>
                <a:srgbClr val="4F81BD"/>
              </a:buClr>
              <a:buSzPct val="70000"/>
              <a:buNone/>
              <a:tabLst>
                <a:tab pos="0" algn="l"/>
              </a:tabLst>
              <a:defRPr/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 дошкольных образовательных учреждений, требующих капитального ремонта, снизилась в 21 МО, наиболее значительно в МО  «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Курахский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– на  29,8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«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Кайтагский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– на 26,7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«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Гумбетовский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- на 25,0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«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Докузпаринский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– на 25,0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«Цунтинский район» – на 25,0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31800" algn="just" defTabSz="1042988">
              <a:spcBef>
                <a:spcPts val="0"/>
              </a:spcBef>
              <a:buClr>
                <a:srgbClr val="4F81BD"/>
              </a:buClr>
              <a:buSzPct val="70000"/>
              <a:buNone/>
              <a:tabLst>
                <a:tab pos="0" algn="l"/>
              </a:tabLs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25 МО  доля муниципальных общеобразовательных учреждений, здания которых находятся в аварийном состоянии или требуют капитального ремонта, в общем их количестве составляет более 50%.  В МО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Тарумовский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«Ахвахский район»,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Бабаюртовский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«Каякентский район», и «город Дербент» капитального ремонта требуют более 80%  дошкольных   образовательных  учреждений.</a:t>
            </a:r>
          </a:p>
          <a:p>
            <a:pPr marL="0" indent="431800" algn="just" defTabSz="1042988">
              <a:spcBef>
                <a:spcPts val="0"/>
              </a:spcBef>
              <a:buClr>
                <a:srgbClr val="4F81BD"/>
              </a:buClr>
              <a:buSzPct val="70000"/>
              <a:buNone/>
              <a:tabLst>
                <a:tab pos="0" algn="l"/>
              </a:tabLs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данного показателя отмечено в 17 муниципальных образованиях, наиболее значительное в МО «Ахтынский район»  (на 40,0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«Агульский район» (на 38,1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«Ахвахский район»  (на 36,4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«город Южно-Сухокумск»  (на 33,4 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«Сергокалинский район» (на 32,6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и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Шамильский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31,6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431800" algn="just" defTabSz="1042988">
              <a:buClr>
                <a:srgbClr val="4F81BD"/>
              </a:buClr>
              <a:buSzPct val="70000"/>
              <a:buNone/>
              <a:tabLst>
                <a:tab pos="0" algn="l"/>
              </a:tabLst>
              <a:defRPr/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37100A3-E165-487D-8472-3EC51F03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28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BC001C-0FBA-4B7B-9733-B640EB917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76" y="1295601"/>
            <a:ext cx="3966767" cy="510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5D36F2-CCBE-4B0C-A89F-05FA378429F3}"/>
              </a:ext>
            </a:extLst>
          </p:cNvPr>
          <p:cNvSpPr/>
          <p:nvPr/>
        </p:nvSpPr>
        <p:spPr>
          <a:xfrm>
            <a:off x="2979483" y="1619544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BB91A7-6664-4E74-89EF-8E67CEB6960F}"/>
              </a:ext>
            </a:extLst>
          </p:cNvPr>
          <p:cNvSpPr/>
          <p:nvPr/>
        </p:nvSpPr>
        <p:spPr>
          <a:xfrm>
            <a:off x="2979480" y="1741809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B508EB-59B9-4985-9568-787D7C2ED21E}"/>
              </a:ext>
            </a:extLst>
          </p:cNvPr>
          <p:cNvSpPr/>
          <p:nvPr/>
        </p:nvSpPr>
        <p:spPr>
          <a:xfrm>
            <a:off x="2979480" y="1857573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65404-02DE-4267-B3D6-DEC481AB5376}"/>
              </a:ext>
            </a:extLst>
          </p:cNvPr>
          <p:cNvSpPr txBox="1"/>
          <p:nvPr/>
        </p:nvSpPr>
        <p:spPr>
          <a:xfrm>
            <a:off x="3044177" y="1677745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30 до 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B4C8C-4E4E-40B7-8140-4603AE89FA32}"/>
              </a:ext>
            </a:extLst>
          </p:cNvPr>
          <p:cNvSpPr txBox="1"/>
          <p:nvPr/>
        </p:nvSpPr>
        <p:spPr>
          <a:xfrm>
            <a:off x="3050111" y="1793509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50 до 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C575C-AE43-41E5-8D52-675CE1C54C22}"/>
              </a:ext>
            </a:extLst>
          </p:cNvPr>
          <p:cNvSpPr txBox="1"/>
          <p:nvPr/>
        </p:nvSpPr>
        <p:spPr>
          <a:xfrm>
            <a:off x="3062624" y="1555799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30885-A5B0-4539-8EB5-086518E4EBA8}"/>
              </a:ext>
            </a:extLst>
          </p:cNvPr>
          <p:cNvSpPr txBox="1"/>
          <p:nvPr/>
        </p:nvSpPr>
        <p:spPr>
          <a:xfrm>
            <a:off x="3053998" y="1915080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более 70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647E45-4492-491F-AA9A-57A60FFAB7F2}"/>
              </a:ext>
            </a:extLst>
          </p:cNvPr>
          <p:cNvSpPr/>
          <p:nvPr/>
        </p:nvSpPr>
        <p:spPr>
          <a:xfrm>
            <a:off x="2979727" y="1973337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455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4EC65E-608E-4B2E-BF8F-94173E68E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92" y="3098494"/>
            <a:ext cx="2571931" cy="3620572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7D38346-4AB6-41AC-B045-79A7B838407C}"/>
              </a:ext>
            </a:extLst>
          </p:cNvPr>
          <p:cNvSpPr txBox="1">
            <a:spLocks noChangeArrowheads="1"/>
          </p:cNvSpPr>
          <p:nvPr/>
        </p:nvSpPr>
        <p:spPr>
          <a:xfrm>
            <a:off x="1141133" y="492393"/>
            <a:ext cx="8157133" cy="944673"/>
          </a:xfrm>
          <a:prstGeom prst="rect">
            <a:avLst/>
          </a:prstGeom>
        </p:spPr>
        <p:txBody>
          <a:bodyPr vert="horz" lIns="98704" tIns="49350" rIns="98704" bIns="493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5B88523-33F0-44F8-9ED3-A54057C4D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17007"/>
              </p:ext>
            </p:extLst>
          </p:nvPr>
        </p:nvGraphicFramePr>
        <p:xfrm>
          <a:off x="766492" y="154953"/>
          <a:ext cx="8906417" cy="4069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6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931">
                <a:tc>
                  <a:txBody>
                    <a:bodyPr/>
                    <a:lstStyle/>
                    <a:p>
                      <a:pPr marL="0" algn="ctr" defTabSz="1042504" rtl="0" eaLnBrk="1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3. ОБЩЕЕ И ДОПОЛНИТЕЛЬНОЕ ОБРАЗОВАНИЕ</a:t>
                      </a:r>
                    </a:p>
                  </a:txBody>
                  <a:tcPr marL="88358" marR="88358" marT="43446" marB="434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958F0D-329D-4CEF-921C-CE48790519DD}"/>
              </a:ext>
            </a:extLst>
          </p:cNvPr>
          <p:cNvSpPr txBox="1"/>
          <p:nvPr/>
        </p:nvSpPr>
        <p:spPr>
          <a:xfrm>
            <a:off x="470857" y="1383913"/>
            <a:ext cx="94976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в соответствии с постановлением Правительства Российской Федерации от 10 июня 2020 года № 842 «Об особенностях проведения государственной итоговой аттестации по образовательным программам основного общего и среднего общего образования и вступительных испытаний при приеме на обучение по программам бакалавриата и программам специалитета в 2020 году» все выпускники  получили аттестат.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FF3164F-291F-4DCB-9CC0-87331CC31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857" y="2352196"/>
            <a:ext cx="9497683" cy="675479"/>
          </a:xfrm>
        </p:spPr>
        <p:txBody>
          <a:bodyPr vert="horz" lIns="98704" tIns="49350" rIns="98704" bIns="49350" rtlCol="0" anchor="ctr">
            <a:noAutofit/>
          </a:bodyPr>
          <a:lstStyle/>
          <a:p>
            <a:pPr algn="ctr"/>
            <a: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 муниципальных общеобразовательных учреждений, </a:t>
            </a:r>
            <a:b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современным требованиям обучения, в общем количестве</a:t>
            </a:r>
            <a:b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 общеобразовательных учреждений 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C1C3D59-EDAE-479E-9751-26F691BEC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25" y="3027675"/>
            <a:ext cx="5828515" cy="359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23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Доля муниципальных общеобразовательных учреждений,  соответствующих современным требованиям  обучения, в общем количестве муниципальных общеобразовательных учреждений в среднем по муниципальным образованиям в 2020 году по данным  составила  60,1%.</a:t>
            </a: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Наилучший показатель установлен в МО «город Каспийск» и составляет 81,7%.</a:t>
            </a:r>
          </a:p>
          <a:p>
            <a:pPr algn="just" eaLnBrk="1" hangingPunct="1"/>
            <a:r>
              <a:rPr lang="ru-RU" altLang="ru-RU" sz="1300" dirty="0">
                <a:cs typeface="Times New Roman" panose="02020603050405020304" pitchFamily="18" charset="0"/>
              </a:rPr>
              <a:t>Высокая доля общеобразовательных  учреждений, соответствующих современным требованиям, отмечается также в  МО «город Кизляр», «город Хасавюрт», «город Махачкала», «город Южно-Сухокумск», «</a:t>
            </a:r>
            <a:r>
              <a:rPr lang="ru-RU" altLang="ru-RU" sz="1300" dirty="0" err="1">
                <a:cs typeface="Times New Roman" panose="02020603050405020304" pitchFamily="18" charset="0"/>
              </a:rPr>
              <a:t>Новолакский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район», «город Буйнакск», «город Кизилюрт», «Каякентский район» и «Буйнакский район» - более 70%.</a:t>
            </a:r>
          </a:p>
          <a:p>
            <a:pPr algn="just" eaLnBrk="1" hangingPunct="1"/>
            <a:r>
              <a:rPr lang="ru-RU" altLang="ru-RU" sz="1300" dirty="0">
                <a:cs typeface="Times New Roman" panose="02020603050405020304" pitchFamily="18" charset="0"/>
              </a:rPr>
              <a:t>Увеличение значение показателя наблюдается в 34 МО, из них наиболее значительно в МО «</a:t>
            </a:r>
            <a:r>
              <a:rPr lang="ru-RU" altLang="ru-RU" sz="1300" dirty="0" err="1">
                <a:cs typeface="Times New Roman" panose="02020603050405020304" pitchFamily="18" charset="0"/>
              </a:rPr>
              <a:t>Трялатинский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cs typeface="Times New Roman" panose="02020603050405020304" pitchFamily="18" charset="0"/>
              </a:rPr>
              <a:t>Гергебильский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район», «Ногайский район» и «</a:t>
            </a:r>
            <a:r>
              <a:rPr lang="ru-RU" altLang="ru-RU" sz="1300" dirty="0" err="1">
                <a:cs typeface="Times New Roman" panose="02020603050405020304" pitchFamily="18" charset="0"/>
              </a:rPr>
              <a:t>Курахский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район».</a:t>
            </a:r>
          </a:p>
          <a:p>
            <a:pPr algn="just" eaLnBrk="1" hangingPunct="1"/>
            <a:r>
              <a:rPr lang="ru-RU" altLang="ru-RU" sz="130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1300" dirty="0">
                <a:cs typeface="Times New Roman" panose="02020603050405020304" pitchFamily="18" charset="0"/>
              </a:rPr>
              <a:t>Низкие  значения показателя  (до 50%) зафиксированы в 8 МО.</a:t>
            </a:r>
          </a:p>
          <a:p>
            <a:pPr algn="just" eaLnBrk="1" hangingPunct="1"/>
            <a:r>
              <a:rPr lang="ru-RU" altLang="ru-RU" sz="1300" dirty="0">
                <a:cs typeface="Times New Roman" panose="02020603050405020304" pitchFamily="18" charset="0"/>
              </a:rPr>
              <a:t>  Минимальное значения показателя установлены в МО «</a:t>
            </a:r>
            <a:r>
              <a:rPr lang="ru-RU" altLang="ru-RU" sz="1300" dirty="0" err="1">
                <a:cs typeface="Times New Roman" panose="02020603050405020304" pitchFamily="18" charset="0"/>
              </a:rPr>
              <a:t>Тляратинский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 – 34,3%  и «Агульский район» – 37,9%.</a:t>
            </a:r>
          </a:p>
          <a:p>
            <a:pPr algn="just"/>
            <a:r>
              <a:rPr lang="ru-RU" altLang="ru-RU" sz="1300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ru-RU" altLang="ru-RU" sz="1300" dirty="0">
                <a:cs typeface="Times New Roman" panose="02020603050405020304" pitchFamily="18" charset="0"/>
              </a:rPr>
              <a:t> </a:t>
            </a:r>
            <a:endParaRPr lang="ru-RU" altLang="ru-RU" sz="13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19E0A4F-9111-4EBC-9CB3-1D888117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29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1996E9-2E7C-4FAD-8CC6-7564419FE797}"/>
              </a:ext>
            </a:extLst>
          </p:cNvPr>
          <p:cNvSpPr/>
          <p:nvPr/>
        </p:nvSpPr>
        <p:spPr>
          <a:xfrm>
            <a:off x="2643053" y="3319346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159C4C-24E5-4FD8-8A75-DE72554B17CF}"/>
              </a:ext>
            </a:extLst>
          </p:cNvPr>
          <p:cNvSpPr/>
          <p:nvPr/>
        </p:nvSpPr>
        <p:spPr>
          <a:xfrm>
            <a:off x="2643050" y="3441611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683478-41BE-47BB-BAFF-E2F0E9525A6A}"/>
              </a:ext>
            </a:extLst>
          </p:cNvPr>
          <p:cNvSpPr/>
          <p:nvPr/>
        </p:nvSpPr>
        <p:spPr>
          <a:xfrm>
            <a:off x="2643050" y="3557375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176B24-6C49-44F7-AB18-A8334C08616E}"/>
              </a:ext>
            </a:extLst>
          </p:cNvPr>
          <p:cNvSpPr txBox="1"/>
          <p:nvPr/>
        </p:nvSpPr>
        <p:spPr>
          <a:xfrm>
            <a:off x="2707747" y="3377547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50 до 70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802D31-939D-4AF8-90D5-3E22BA3A8EB5}"/>
              </a:ext>
            </a:extLst>
          </p:cNvPr>
          <p:cNvSpPr txBox="1"/>
          <p:nvPr/>
        </p:nvSpPr>
        <p:spPr>
          <a:xfrm>
            <a:off x="2713681" y="3493311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40 до 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F014EF-AA51-49F9-810A-2FC8DD342FBB}"/>
              </a:ext>
            </a:extLst>
          </p:cNvPr>
          <p:cNvSpPr txBox="1"/>
          <p:nvPr/>
        </p:nvSpPr>
        <p:spPr>
          <a:xfrm>
            <a:off x="2726194" y="3255601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DE1F60-89DA-4341-B8F7-9305BBF42F78}"/>
              </a:ext>
            </a:extLst>
          </p:cNvPr>
          <p:cNvSpPr txBox="1"/>
          <p:nvPr/>
        </p:nvSpPr>
        <p:spPr>
          <a:xfrm>
            <a:off x="2717568" y="3614882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40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E322429-29B7-41C9-BA43-68DD0FB75D64}"/>
              </a:ext>
            </a:extLst>
          </p:cNvPr>
          <p:cNvSpPr/>
          <p:nvPr/>
        </p:nvSpPr>
        <p:spPr>
          <a:xfrm>
            <a:off x="2643297" y="3673139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55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B4FB559-F742-48EB-B35D-8EEFB0070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97" y="350256"/>
            <a:ext cx="9558066" cy="4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966" tIns="25485" rIns="50966" bIns="25485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УСЛОВНЫЕ ОБОЗНАЧЕНИЯ  НАИМЕНОВАНИЙ ГОРОДСКИХ ОКРУГОВ И МУНИЦИПАЛЬНЫХ РАЙОНОВ РЕСПУБЛИКИ ДАГЕСТАН НА СЛАЙДАХ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646C7-F258-4215-BEB2-80E9746A8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345" y="1301537"/>
            <a:ext cx="2163032" cy="222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536" tIns="27769" rIns="55536" bIns="27769"/>
          <a:lstStyle/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Агульский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Акушинский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Ахвахский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Ахтынский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Бабаюртовский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Ботлихский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Буйнакский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Гергебильский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Гумбетовский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Гунибский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Дахадаевский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Дербентский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Докузпаринский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Казбековский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Кайтагский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Карабудахкентский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Каякентский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Кизилюртовский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Кизлярский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Кумторкалинский район</a:t>
            </a:r>
          </a:p>
          <a:p>
            <a:pPr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279" indent="-324279" algn="just" defTabSz="666339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279" indent="-324279" algn="just" defTabSz="666339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279" indent="-324279" algn="just" defTabSz="666339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279" indent="-324279" algn="just" defTabSz="666339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279" indent="-324279" algn="just" defTabSz="666339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279" indent="-324279" algn="just" defTabSz="666339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tabLst>
                <a:tab pos="0" algn="l"/>
              </a:tabLs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5F8F2B-7B4E-45AF-854D-B5A7B0C01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630" y="5430151"/>
            <a:ext cx="2155747" cy="60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536" tIns="27769" rIns="55536" bIns="27769"/>
          <a:lstStyle/>
          <a:p>
            <a:pPr marL="0" lvl="1" indent="-242999"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43. город Махачкала</a:t>
            </a:r>
          </a:p>
          <a:p>
            <a:pPr marL="0" lvl="1" indent="-242999"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44. город Буйнакск</a:t>
            </a:r>
          </a:p>
          <a:p>
            <a:pPr marL="0" lvl="1" indent="-242999"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45. город  Дагестанские Огни</a:t>
            </a:r>
          </a:p>
          <a:p>
            <a:pPr marL="0" lvl="1" indent="-242999"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46. город Дербент</a:t>
            </a:r>
          </a:p>
          <a:p>
            <a:pPr marL="0" lvl="1" indent="-242999" algn="just" defTabSz="666339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47. город Избербаш</a:t>
            </a:r>
          </a:p>
          <a:p>
            <a:pPr marL="485996" lvl="1" indent="-242999" algn="just" defTabSz="666339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42999" indent="-242999" algn="just" defTabSz="666339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tabLst>
                <a:tab pos="0" algn="l"/>
              </a:tabLs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8AD0079-14B1-41CA-B353-628F12C38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8" y="1328614"/>
            <a:ext cx="2163032" cy="370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743" tIns="24371" rIns="48743" bIns="24371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 Курахский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24.Левашинский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Магарамкентский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Новолакский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 Ногайский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Рутульский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Сергокалинский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30. С.-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Стальский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31. Табасаранский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Тарумовский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Тляратинский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Унцукульский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35. Хасавюртовский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Хунзахский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Цумадинский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Цунтинский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Чародинский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Шамильский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Бежтинский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участок в составе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Цунтинского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54A169D5-875E-47C5-9E05-C189289F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837" y="5430151"/>
            <a:ext cx="2163031" cy="88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769" tIns="24385" rIns="48769" bIns="24385">
            <a:spAutoFit/>
          </a:bodyPr>
          <a:lstStyle>
            <a:lvl1pPr marL="342900" indent="-3429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algn="just">
              <a:lnSpc>
                <a:spcPct val="90000"/>
              </a:lnSpc>
            </a:pPr>
            <a:r>
              <a:rPr lang="ru-RU" alt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48. город Каспийск</a:t>
            </a:r>
          </a:p>
          <a:p>
            <a:pPr marL="0" lvl="1" algn="just">
              <a:lnSpc>
                <a:spcPct val="90000"/>
              </a:lnSpc>
            </a:pPr>
            <a:r>
              <a:rPr lang="ru-RU" alt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49. город Кизилюрт</a:t>
            </a:r>
          </a:p>
          <a:p>
            <a:pPr marL="0" lvl="1" algn="just">
              <a:lnSpc>
                <a:spcPct val="90000"/>
              </a:lnSpc>
            </a:pPr>
            <a:r>
              <a:rPr lang="ru-RU" alt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50. город Кизляр</a:t>
            </a:r>
          </a:p>
          <a:p>
            <a:pPr marL="0" lvl="1" algn="just">
              <a:lnSpc>
                <a:spcPct val="90000"/>
              </a:lnSpc>
            </a:pPr>
            <a:r>
              <a:rPr lang="ru-RU" alt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51. город Хасавюрт</a:t>
            </a:r>
          </a:p>
          <a:p>
            <a:pPr marL="0" lvl="1" algn="just">
              <a:lnSpc>
                <a:spcPct val="90000"/>
              </a:lnSpc>
            </a:pPr>
            <a:r>
              <a:rPr lang="ru-RU" alt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52. город Южно-Сухокумск</a:t>
            </a:r>
            <a:endParaRPr lang="ru-RU" altLang="ru-RU" sz="1200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D1F693-AC06-49D7-819F-9376EC3842C5}"/>
              </a:ext>
            </a:extLst>
          </p:cNvPr>
          <p:cNvSpPr/>
          <p:nvPr/>
        </p:nvSpPr>
        <p:spPr>
          <a:xfrm>
            <a:off x="5917513" y="5166137"/>
            <a:ext cx="2555840" cy="159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8769" tIns="24385" rIns="48769" bIns="24385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 округа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744EB0-6295-4114-BBBE-77563D69F2AA}"/>
              </a:ext>
            </a:extLst>
          </p:cNvPr>
          <p:cNvSpPr/>
          <p:nvPr/>
        </p:nvSpPr>
        <p:spPr>
          <a:xfrm>
            <a:off x="5834848" y="1023066"/>
            <a:ext cx="2554976" cy="1734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48769" tIns="24385" rIns="48769" bIns="24385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2" descr="\\SVD2078\mail\Рисунок2.png">
            <a:extLst>
              <a:ext uri="{FF2B5EF4-FFF2-40B4-BE49-F238E27FC236}">
                <a16:creationId xmlns:a16="http://schemas.microsoft.com/office/drawing/2014/main" id="{F4761540-3D2A-41F0-94AB-836FBF50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9" y="1109808"/>
            <a:ext cx="3964336" cy="503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E1C75BE3-3C4D-43DB-8525-268D557D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766" y="6399918"/>
            <a:ext cx="305147" cy="215652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091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480324DC-54C1-41EE-98C4-E33087B1C77A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149225"/>
            <a:ext cx="8915400" cy="801688"/>
          </a:xfrm>
          <a:prstGeom prst="rect">
            <a:avLst/>
          </a:prstGeom>
        </p:spPr>
        <p:txBody>
          <a:bodyPr vert="horz" lIns="98704" tIns="49350" rIns="98704" bIns="493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87769"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 МУНИЦИПАЛЬНЫХ ОБЩЕОБРАЗОВАТЕЛЬНЫХ  УЧРЕЖДЕНИЙ, ЗДАНИЯ КОТОРЫХ  НАХОДЯТСЯ  В АВАРИЙНОМ СОСТОЯНИИ ИЛИ ТРЕБУЮТ КАПИТАЛЬНОГО РЕМОНТА,  В ОБЩЕМ  КОЛИЧЕСТВЕ МУНИЦИПАЛЬНЫХ  ОБЩЕОБРАЗОВАТЕЛЬНЫХ   УЧРЕЖДЕНИЙ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5D12F9-E388-44EE-90BF-8F63D7EE97C3}"/>
              </a:ext>
            </a:extLst>
          </p:cNvPr>
          <p:cNvSpPr txBox="1">
            <a:spLocks noChangeArrowheads="1"/>
          </p:cNvSpPr>
          <p:nvPr/>
        </p:nvSpPr>
        <p:spPr>
          <a:xfrm>
            <a:off x="4382219" y="875395"/>
            <a:ext cx="5631583" cy="5480957"/>
          </a:xfrm>
          <a:prstGeom prst="rect">
            <a:avLst/>
          </a:prstGeom>
        </p:spPr>
        <p:txBody>
          <a:bodyPr vert="horz" lIns="98704" tIns="49350" rIns="98704" bIns="4935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по муниципальным образованиям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и составила 57,8% (в 2019 году – 41,6%).</a:t>
            </a: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доли муниципальных общеобразовательных учреждений, находящихся в аварийном состоянии или требующих капитального ремонта, в 2020 году наблюдается в 12 МО; из них наиболее значительно в МО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Ахвхаский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- на 26,2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«Ногайский район» – на 18,8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 «Буйнакский район» – на 16,7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Наименьшие значения показателя установлены в МО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Каякенский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«Цумадинский район» и «Ногайский район» – до 20%.</a:t>
            </a: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общеобразовательных учреждений, находящихся в аварийном состоянии или требующих капитального ремонта, отмечено в 38 МО, из них наиболее значительное в МО «город Кизилюрт» (на 87,5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«город Буйнакск» (на 72,7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Гумбетовский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52,0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«Ахтынский район» (на 47,3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Чародинский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44,5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Акушинский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41,3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«город Дербент» (на 40.0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значение данного показателя установлено в МО   «город Кизилюрт» - 100%, «Сулейман-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Стальский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- 90,2%, «Казбековский район» - 86,7%,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Бабаюртовский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– 85,7%. Также, высокие значения показателя (от 70% до 85%) наблюдаются в 15 МО.</a:t>
            </a: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 по состоянию зданий общеобразовательных организаций позволила улучшить реализация в 2020 году в республике проекта «100 школ», в рамках которого отремонтировано 136 школ в муниципальных образованиях, прошедших конкурсный отбор на получение субсидий из республиканского бюджета РД. Всего на ремонт школ направлено 354,4 млн. рублей, из них 253,8 млн. рублей – из республиканского бюджета РД, 27,8 млн. рублей – из бюджетов МО и 72,7 рублей за счет привлеченных средств (средств меценатов).</a:t>
            </a:r>
            <a:endParaRPr lang="ru-RU" sz="13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9471E0-8B11-47BE-9D8F-D460C2B4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30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511D7E-F760-418D-8399-FB5CEE0E3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9" y="1081522"/>
            <a:ext cx="3741252" cy="51442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43C4B0-DC2F-490F-8C62-BCA2714D5C87}"/>
              </a:ext>
            </a:extLst>
          </p:cNvPr>
          <p:cNvSpPr/>
          <p:nvPr/>
        </p:nvSpPr>
        <p:spPr>
          <a:xfrm>
            <a:off x="2901846" y="1292138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811233-CC7E-4390-B87B-1FBC7927F519}"/>
              </a:ext>
            </a:extLst>
          </p:cNvPr>
          <p:cNvSpPr/>
          <p:nvPr/>
        </p:nvSpPr>
        <p:spPr>
          <a:xfrm>
            <a:off x="2901843" y="1414403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6A2CC6-0BE7-405B-AC8B-B3A1F0069D7E}"/>
              </a:ext>
            </a:extLst>
          </p:cNvPr>
          <p:cNvSpPr/>
          <p:nvPr/>
        </p:nvSpPr>
        <p:spPr>
          <a:xfrm>
            <a:off x="2901843" y="1530167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914ADD-3A5D-4B3F-84D0-FED08CA58A35}"/>
              </a:ext>
            </a:extLst>
          </p:cNvPr>
          <p:cNvSpPr txBox="1"/>
          <p:nvPr/>
        </p:nvSpPr>
        <p:spPr>
          <a:xfrm>
            <a:off x="2966540" y="1350339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40 до 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7E1C0-BE17-4815-BFA1-F7C2DE1BF154}"/>
              </a:ext>
            </a:extLst>
          </p:cNvPr>
          <p:cNvSpPr txBox="1"/>
          <p:nvPr/>
        </p:nvSpPr>
        <p:spPr>
          <a:xfrm>
            <a:off x="2972474" y="1466103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60 до 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3DD652-CE9A-4E77-88F9-A561D4B92A76}"/>
              </a:ext>
            </a:extLst>
          </p:cNvPr>
          <p:cNvSpPr txBox="1"/>
          <p:nvPr/>
        </p:nvSpPr>
        <p:spPr>
          <a:xfrm>
            <a:off x="2984987" y="1228393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F4E14-DC7E-4FC4-84D7-EA20EFDA67C8}"/>
              </a:ext>
            </a:extLst>
          </p:cNvPr>
          <p:cNvSpPr txBox="1"/>
          <p:nvPr/>
        </p:nvSpPr>
        <p:spPr>
          <a:xfrm>
            <a:off x="2976361" y="1587674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более 80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3E6FBD-E907-4173-AD93-C62B37EB86D3}"/>
              </a:ext>
            </a:extLst>
          </p:cNvPr>
          <p:cNvSpPr/>
          <p:nvPr/>
        </p:nvSpPr>
        <p:spPr>
          <a:xfrm>
            <a:off x="2902090" y="1645931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198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CB86E070-A3AE-453E-932D-6E49256CC35F}"/>
              </a:ext>
            </a:extLst>
          </p:cNvPr>
          <p:cNvSpPr txBox="1">
            <a:spLocks noChangeArrowheads="1"/>
          </p:cNvSpPr>
          <p:nvPr/>
        </p:nvSpPr>
        <p:spPr>
          <a:xfrm>
            <a:off x="878681" y="163735"/>
            <a:ext cx="8682038" cy="606425"/>
          </a:xfrm>
          <a:prstGeom prst="rect">
            <a:avLst/>
          </a:prstGeom>
        </p:spPr>
        <p:txBody>
          <a:bodyPr vert="horz" lIns="98704" tIns="49350" rIns="98704" bIns="493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87769"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 ПЕРВОЙ И ВТОРОЙ ГРУПП ЗДОРОВЬЯ В ОБЩЕЙ ЧИСЛЕННОСТИ ОБУЧАЮЩИХСЯ </a:t>
            </a:r>
            <a:b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ОБЩЕОБРАЗОВАТЕЛЬНЫХ УЧРЕЖДЕНИЯХ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77B271-70F0-4B7F-8E76-B7E661F45443}"/>
              </a:ext>
            </a:extLst>
          </p:cNvPr>
          <p:cNvSpPr txBox="1">
            <a:spLocks noChangeArrowheads="1"/>
          </p:cNvSpPr>
          <p:nvPr/>
        </p:nvSpPr>
        <p:spPr>
          <a:xfrm>
            <a:off x="609020" y="832953"/>
            <a:ext cx="9311357" cy="2770579"/>
          </a:xfrm>
          <a:prstGeom prst="rect">
            <a:avLst/>
          </a:prstGeom>
        </p:spPr>
        <p:txBody>
          <a:bodyPr vert="horz" lIns="98704" tIns="49350" rIns="98704" bIns="4935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89573" algn="just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первой и второй групп здоровья в общей численности обучающихся в муниципальных общеобразовательных учреждениях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Дагестан в 2020 году снизилась на 0,2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сравнении с 2019 и составила  75,8% (по данным Минздрава РД).</a:t>
            </a:r>
          </a:p>
          <a:p>
            <a:pPr marL="0" indent="389573" algn="just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 первой и  второй групп здоровья в общей численности обучающихся  увеличилась в 25 муниципальных образованиях, из них наиболее значительно в МО «город Кизляр» (на 9,3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и  «город   Каспийск» (на 8,1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389573" algn="just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высокий показатель доли детей  первой и второй групп здоровья детей  школьного возраста  установлен в МО «город Кизляр» -  89,6%, «Сергокалинский район» – 80,1%, «город Каспийск» – 80,1%.</a:t>
            </a:r>
          </a:p>
          <a:p>
            <a:pPr marL="0" indent="389573" algn="just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первой и второй групп здоровья в общей численности  обучающихся в муниципальных общеобразовательных учреждениях снизилась в 23 муниципальных образованиях, наиболее значительно в МО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Бабаюртовский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9,9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и «Цумадинский район» (на 8,1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389573" algn="just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 значение показателя зафиксировано  в МО  «Цунтинский район» -  58,2%,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Унцукульский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- 61,0%,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Новолакский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– 63,7%,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Курахский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- 65,8% и «город Избербаш» – 67,3%. </a:t>
            </a:r>
          </a:p>
          <a:p>
            <a:pPr marL="0" indent="389573" algn="just">
              <a:lnSpc>
                <a:spcPct val="100000"/>
              </a:lnSpc>
              <a:spcBef>
                <a:spcPct val="0"/>
              </a:spcBef>
              <a:buNone/>
              <a:tabLst>
                <a:tab pos="0" algn="l"/>
              </a:tabLst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изменения ситуации в положительную сторону  в целом необходимо на уровне образовательных учреждений усилить   работу по физическому воспитанию  детей,  расширить профилактические мероприятия по выявлению заболеваемости учащихся, принимать меры  по выявлению факторов риска, влияющих на здоровье детей и подростков. Также необходимо   пропагандировать здоровый образ  жизни, обеспечивать горячим  питанием  учащихся  младших  классов.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8EB3563-118D-4A60-976C-233A2DFB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31</a:t>
            </a:fld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266F663-1F80-4443-B341-E94E91D7A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905199"/>
              </p:ext>
            </p:extLst>
          </p:nvPr>
        </p:nvGraphicFramePr>
        <p:xfrm>
          <a:off x="609020" y="3666326"/>
          <a:ext cx="9311356" cy="305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529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1E255B-2E97-4A3A-A8CB-F28D20FAD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45371"/>
            <a:ext cx="3622074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B66EFA-0D22-4C57-888B-CB0079E1A973}"/>
              </a:ext>
            </a:extLst>
          </p:cNvPr>
          <p:cNvSpPr txBox="1">
            <a:spLocks noChangeArrowheads="1"/>
          </p:cNvSpPr>
          <p:nvPr/>
        </p:nvSpPr>
        <p:spPr>
          <a:xfrm>
            <a:off x="285750" y="131765"/>
            <a:ext cx="9505950" cy="746125"/>
          </a:xfrm>
          <a:prstGeom prst="rect">
            <a:avLst/>
          </a:prstGeom>
        </p:spPr>
        <p:txBody>
          <a:bodyPr vert="horz" lIns="98704" tIns="49350" rIns="98704" bIns="493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</a: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25894C-A9C3-4647-8B0A-9F61AD3BA1AE}"/>
              </a:ext>
            </a:extLst>
          </p:cNvPr>
          <p:cNvSpPr txBox="1">
            <a:spLocks noChangeArrowheads="1"/>
          </p:cNvSpPr>
          <p:nvPr/>
        </p:nvSpPr>
        <p:spPr>
          <a:xfrm>
            <a:off x="3992150" y="858839"/>
            <a:ext cx="5988611" cy="5680075"/>
          </a:xfrm>
          <a:prstGeom prst="rect">
            <a:avLst/>
          </a:prstGeom>
        </p:spPr>
        <p:txBody>
          <a:bodyPr vert="horz" lIns="98704" tIns="49350" rIns="98704" bIns="4935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38769" algn="just" defTabSz="866388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в целом по республике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 в государственных и муниципальных общеобразовательных учреждениях, занимающихся во вторую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третью) смену, в общей численности обучающихся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  21,1%. </a:t>
            </a:r>
          </a:p>
          <a:p>
            <a:pPr marL="0" indent="238769" algn="just" defTabSz="866388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детей, занимающихся во вторую смену,  снизилась в 15 муниципальных образованиях,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наибольшее снижение наблюдалось в МО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Кайтагский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8,7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и «Лакский район» (на 8,1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238769" algn="just" defTabSz="866388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 «Агульский  район», «Ахвахский район»,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Гергебильский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район»,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Гумбетовский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Гунибский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Чародинский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все учащиеся  муниципальных общеобразовательных учреждений занимаются в первую смену.  </a:t>
            </a:r>
          </a:p>
          <a:p>
            <a:pPr marL="0" indent="238769" algn="just" defTabSz="866388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Минимальное значение доли детей, занимающихся во вторую (третью) смену, зафиксировано в МО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Хунзахский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- 0,3% 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– 0,6%. </a:t>
            </a:r>
          </a:p>
          <a:p>
            <a:pPr marL="0" indent="238769" algn="just" defTabSz="866388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показателя по сравнению с 201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годом наблюдалось 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образованиях, наиболее значительно в МО «город Кизилюрт» (на 8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«Цумадинский район» (на 6,3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«Кизлярский район» (на 5,5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«Ногайский район» (на 5,4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и «город Избербаш» (на 5,0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  <a:p>
            <a:pPr marL="0" indent="238769" algn="just" defTabSz="866388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значение доли детей,  занимающихся во вторую смену,  в общей численности обучающихся зафиксировано  в МО  «город Дагестанские Огни»,  «Хасавюртовский район», «город Махачкала», «город Хасавюрт», «город Каспийск», «город Избербаш» и «город Кизилюрт»  (более 40%).</a:t>
            </a:r>
          </a:p>
          <a:p>
            <a:pPr marL="0" indent="238769" algn="just" defTabSz="866388">
              <a:lnSpc>
                <a:spcPct val="100000"/>
              </a:lnSpc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 данного показателя будет способствовать  ввод в эксплуатацию  в муниципальных образованиях  республики новых общеобразовательных учреждений.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029CE6-F16B-46D7-B7BA-389F2FAB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32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484A91-9FE1-41D0-8836-46C916353B77}"/>
              </a:ext>
            </a:extLst>
          </p:cNvPr>
          <p:cNvSpPr/>
          <p:nvPr/>
        </p:nvSpPr>
        <p:spPr>
          <a:xfrm>
            <a:off x="2766878" y="1280996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64DC34-30DC-4682-82C1-CFAF1007B33A}"/>
              </a:ext>
            </a:extLst>
          </p:cNvPr>
          <p:cNvSpPr/>
          <p:nvPr/>
        </p:nvSpPr>
        <p:spPr>
          <a:xfrm>
            <a:off x="2766875" y="1403261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073257-1893-4D4C-9ABF-4B1203DE427C}"/>
              </a:ext>
            </a:extLst>
          </p:cNvPr>
          <p:cNvSpPr/>
          <p:nvPr/>
        </p:nvSpPr>
        <p:spPr>
          <a:xfrm>
            <a:off x="2766875" y="1519025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C9D7E-2107-4BF4-BA72-188371B0D75B}"/>
              </a:ext>
            </a:extLst>
          </p:cNvPr>
          <p:cNvSpPr txBox="1"/>
          <p:nvPr/>
        </p:nvSpPr>
        <p:spPr>
          <a:xfrm>
            <a:off x="2831572" y="1339197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10 до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72C4EC-4E08-4562-A82C-48AE570931BC}"/>
              </a:ext>
            </a:extLst>
          </p:cNvPr>
          <p:cNvSpPr txBox="1"/>
          <p:nvPr/>
        </p:nvSpPr>
        <p:spPr>
          <a:xfrm>
            <a:off x="2837506" y="1454961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20 до 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C071B-6EFB-4AC2-9E55-93E07BD0C573}"/>
              </a:ext>
            </a:extLst>
          </p:cNvPr>
          <p:cNvSpPr txBox="1"/>
          <p:nvPr/>
        </p:nvSpPr>
        <p:spPr>
          <a:xfrm>
            <a:off x="2850019" y="1217251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EF712-2473-47C8-9781-06F94BDAD5C2}"/>
              </a:ext>
            </a:extLst>
          </p:cNvPr>
          <p:cNvSpPr txBox="1"/>
          <p:nvPr/>
        </p:nvSpPr>
        <p:spPr>
          <a:xfrm>
            <a:off x="2841393" y="1576532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более 30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8938D8D-5A74-47EF-A733-7FFE033B9EEA}"/>
              </a:ext>
            </a:extLst>
          </p:cNvPr>
          <p:cNvSpPr/>
          <p:nvPr/>
        </p:nvSpPr>
        <p:spPr>
          <a:xfrm>
            <a:off x="2767122" y="1634789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470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021DD-0A6E-4BB0-9959-C7C1E7089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6" y="1112239"/>
            <a:ext cx="3560534" cy="507243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91AF898-A994-4D3F-ACB3-10CA3635D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46" y="214139"/>
            <a:ext cx="8846457" cy="57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2" tIns="49308" rIns="98612" bIns="49308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РАСХОДЫ  БЮДЖЕТА МУНИЦИПАЛЬНОГО ОБРАЗОВАНИЯ НА ОБЩЕЕ ОБРАЗОВАНИЕ В РАСЧЕТЕ НА ОДНОГО ОБУЧАЮЩЕГОСЯ В МУНИЦИПАЛЬНЫХ ОБЩЕОБРАЗОВАТЕЛЬНЫХ  УЧРЕЖДЕНИЯХ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6A7E79B-B30C-4CAC-9432-F93755E21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372" y="852112"/>
            <a:ext cx="5174907" cy="368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33" tIns="36865" rIns="73733" bIns="36865"/>
          <a:lstStyle>
            <a:lvl1pPr indent="355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400" dirty="0">
                <a:cs typeface="Times New Roman" panose="02020603050405020304" pitchFamily="18" charset="0"/>
              </a:rPr>
              <a:t>Расходы  бюджетов</a:t>
            </a:r>
            <a:r>
              <a:rPr lang="ru-RU" altLang="ru-RU" sz="1400" b="1" dirty="0">
                <a:cs typeface="Times New Roman" panose="02020603050405020304" pitchFamily="18" charset="0"/>
              </a:rPr>
              <a:t>  </a:t>
            </a:r>
            <a:r>
              <a:rPr lang="ru-RU" altLang="ru-RU" sz="1400" dirty="0">
                <a:cs typeface="Times New Roman" panose="02020603050405020304" pitchFamily="18" charset="0"/>
              </a:rPr>
              <a:t>муниципальных образований </a:t>
            </a:r>
            <a:r>
              <a:rPr lang="ru-RU" altLang="ru-RU" sz="1400" b="1" dirty="0">
                <a:cs typeface="Times New Roman" panose="02020603050405020304" pitchFamily="18" charset="0"/>
              </a:rPr>
              <a:t>на общее образование в расчете на одного обучающегося в муниципальных общеобразовательных учреждениях </a:t>
            </a:r>
            <a:r>
              <a:rPr lang="ru-RU" altLang="ru-RU" sz="1400" dirty="0">
                <a:cs typeface="Times New Roman" panose="02020603050405020304" pitchFamily="18" charset="0"/>
              </a:rPr>
              <a:t> в 2020 году  в среднем  по муниципальным образованиям  увеличилась  по сравнению с  предшествующим годом на  16,0% и составили 111,9 тыс. рублей. </a:t>
            </a:r>
          </a:p>
          <a:p>
            <a:pPr algn="just" eaLnBrk="1" hangingPunct="1"/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сравнению с 2019 годом расходы  бюджетов</a:t>
            </a: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на общее образование в расчете на одного обучающегося увеличились в большинстве муниципальных образованиях. Снижение наблюдается в МО «Каякентский район», «Курахский район», «Лакский район» и «Сергокалинский район».</a:t>
            </a:r>
          </a:p>
          <a:p>
            <a:pPr algn="just" eaLnBrk="1" hangingPunct="1"/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Высокий уровень расходования бюджетных средств на одного обучающегося  отмечен в  МО «Лакский  район» - 258,9 тыс. руб., «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Кулинский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 -  241,3 тыс. руб., «Агульский район» - 239,7 тыс. руб. «Рутульский район» - 234,0 тыс. 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руб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, «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Гумбетовский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 – 233,8 тыс. руб., и «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Тляратинский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 – 224,1 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.руб.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0D2628-4463-49E7-AC2B-39AF1D02B486}"/>
              </a:ext>
            </a:extLst>
          </p:cNvPr>
          <p:cNvSpPr/>
          <p:nvPr/>
        </p:nvSpPr>
        <p:spPr>
          <a:xfrm>
            <a:off x="4785372" y="4540470"/>
            <a:ext cx="51749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Наименьший объем расходов на  одного обучающегося  в 2019  году зафиксирован среди  муниципальных районов – «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Кумторкалинский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район» (56,7 тыс. руб.),   «Карабудахкентский район»  (58,8 тыс.  руб.).</a:t>
            </a:r>
          </a:p>
          <a:p>
            <a:pPr indent="446088" algn="just"/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городских округах расходы  бюджета на общее образование не превышают 50 тыс. руб., кроме «Дагестанские Огни (53,8 тыс. руб., «город Хасавюрт» (54 тыс. руб.) и «Южно-Сухокумск» (64,9тыс. руб.).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BE61170-A89C-42A1-A990-7121FE4B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33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5E21F2-021B-42C8-9E10-628E6730F334}"/>
              </a:ext>
            </a:extLst>
          </p:cNvPr>
          <p:cNvSpPr/>
          <p:nvPr/>
        </p:nvSpPr>
        <p:spPr>
          <a:xfrm>
            <a:off x="3148317" y="1502764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A066A2-0768-42B4-B62C-1EEA9F9D0C48}"/>
              </a:ext>
            </a:extLst>
          </p:cNvPr>
          <p:cNvSpPr/>
          <p:nvPr/>
        </p:nvSpPr>
        <p:spPr>
          <a:xfrm>
            <a:off x="3148314" y="1625029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656460-12C3-4318-B6C9-15FD088BEB1D}"/>
              </a:ext>
            </a:extLst>
          </p:cNvPr>
          <p:cNvSpPr/>
          <p:nvPr/>
        </p:nvSpPr>
        <p:spPr>
          <a:xfrm>
            <a:off x="3148314" y="1740793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4CF25-570C-40FD-9AD1-19C93EA33754}"/>
              </a:ext>
            </a:extLst>
          </p:cNvPr>
          <p:cNvSpPr txBox="1"/>
          <p:nvPr/>
        </p:nvSpPr>
        <p:spPr>
          <a:xfrm>
            <a:off x="3213011" y="1560965"/>
            <a:ext cx="718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70 до 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B1FDD-8CC0-4DDB-BFA9-59385E4EAD69}"/>
              </a:ext>
            </a:extLst>
          </p:cNvPr>
          <p:cNvSpPr txBox="1"/>
          <p:nvPr/>
        </p:nvSpPr>
        <p:spPr>
          <a:xfrm>
            <a:off x="3228470" y="1667204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50 до 70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969CFF-7DB7-4A9A-89A3-1CF73B15DB8E}"/>
              </a:ext>
            </a:extLst>
          </p:cNvPr>
          <p:cNvSpPr txBox="1"/>
          <p:nvPr/>
        </p:nvSpPr>
        <p:spPr>
          <a:xfrm>
            <a:off x="3231458" y="1439019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3DD6D2-1079-4760-A85E-6A32F1A21BC0}"/>
              </a:ext>
            </a:extLst>
          </p:cNvPr>
          <p:cNvSpPr txBox="1"/>
          <p:nvPr/>
        </p:nvSpPr>
        <p:spPr>
          <a:xfrm>
            <a:off x="3228470" y="1801944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50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537246-13A8-4AC5-AE28-3FC8B1627575}"/>
              </a:ext>
            </a:extLst>
          </p:cNvPr>
          <p:cNvSpPr/>
          <p:nvPr/>
        </p:nvSpPr>
        <p:spPr>
          <a:xfrm>
            <a:off x="3154199" y="1860201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917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CD8E97A-1757-4C1D-A51F-86B84C0FF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436" y="122465"/>
            <a:ext cx="9649072" cy="684865"/>
          </a:xfrm>
        </p:spPr>
        <p:txBody>
          <a:bodyPr vert="horz" lIns="91440" tIns="43350" rIns="91440" bIns="45720" rtlCol="0" anchor="ctr">
            <a:noAutofit/>
          </a:bodyPr>
          <a:lstStyle/>
          <a:p>
            <a:pPr algn="ctr" defTabSz="987769">
              <a:defRPr/>
            </a:pPr>
            <a:r>
              <a:rPr 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от 5 – 18 лет, получающих услуги по дополнительному  образованию в организациях различной организационно – правовой формы и формы собственности,</a:t>
            </a:r>
            <a:br>
              <a:rPr 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общей численности детей данной возрастной группы</a:t>
            </a:r>
            <a:r>
              <a:rPr lang="ru-RU" sz="1400" b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10C116-397D-4EC3-9B5B-415757D0A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881336"/>
            <a:ext cx="570547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318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Доля детей в возрасте 5-18 лет, получающих услуги по дополнительному образованию в организациях различной организационно-правовой </a:t>
            </a:r>
            <a:r>
              <a:rPr lang="ru-RU" altLang="ru-RU" sz="1300" b="1" dirty="0">
                <a:cs typeface="Times New Roman" panose="02020603050405020304" pitchFamily="18" charset="0"/>
              </a:rPr>
              <a:t>формы, в общей численности  детей данной  возрастной группы</a:t>
            </a:r>
            <a:r>
              <a:rPr lang="ru-RU" altLang="ru-RU" sz="1300" dirty="0">
                <a:cs typeface="Times New Roman" panose="02020603050405020304" pitchFamily="18" charset="0"/>
              </a:rPr>
              <a:t> по республике в 2020 году по сравнению с 2019 годом снизилась и составила 65,0% (в 2019 году – 68,1%). </a:t>
            </a: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Наилучшего значения данного показателя добились в МО «</a:t>
            </a:r>
            <a:r>
              <a:rPr lang="ru-RU" altLang="ru-RU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Магарамкентский</a:t>
            </a: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Новолакский</a:t>
            </a: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«Ногайский район», «Сулейман-</a:t>
            </a:r>
            <a:r>
              <a:rPr lang="ru-RU" altLang="ru-RU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Стальский</a:t>
            </a: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район», «город Избербаш», «город Кизилюрт», «город Махачкала» - 100%.</a:t>
            </a: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Высока доля детей в возрасте 5-18 лет, получающих услуги по дополнительному образованию также в МО «Лакский район» – 95,1%.</a:t>
            </a: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Значение показателя в 2019 году по сравнению с 2018 годом увеличилось в  24  муниципальных образованиях.</a:t>
            </a: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Наибольшее увеличение наблюдалось в МО «Сергокалинский район», «город Кизилюрт», </a:t>
            </a:r>
            <a:r>
              <a:rPr lang="ru-RU" altLang="ru-RU" sz="1300" dirty="0">
                <a:cs typeface="Times New Roman" panose="02020603050405020304" pitchFamily="18" charset="0"/>
              </a:rPr>
              <a:t>«Каякентский район» и «Ногайский район».</a:t>
            </a: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cs typeface="Times New Roman" panose="02020603050405020304" pitchFamily="18" charset="0"/>
              </a:rPr>
              <a:t> Удельный вес детей, получающих  услуги по дополнительному  образованию,  менее 50%  отмечен в 8  МО: «</a:t>
            </a:r>
            <a:r>
              <a:rPr lang="ru-RU" altLang="ru-RU" sz="1300" dirty="0" err="1">
                <a:cs typeface="Times New Roman" panose="02020603050405020304" pitchFamily="18" charset="0"/>
              </a:rPr>
              <a:t>Гунибский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cs typeface="Times New Roman" panose="02020603050405020304" pitchFamily="18" charset="0"/>
              </a:rPr>
              <a:t>Чародинский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район», «Цунтинский район», «</a:t>
            </a:r>
            <a:r>
              <a:rPr lang="ru-RU" altLang="ru-RU" sz="1300" dirty="0" err="1">
                <a:cs typeface="Times New Roman" panose="02020603050405020304" pitchFamily="18" charset="0"/>
              </a:rPr>
              <a:t>Тарумовский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район»; «</a:t>
            </a:r>
            <a:r>
              <a:rPr lang="ru-RU" altLang="ru-RU" sz="1300" dirty="0" err="1">
                <a:cs typeface="Times New Roman" panose="02020603050405020304" pitchFamily="18" charset="0"/>
              </a:rPr>
              <a:t>Хунзхаский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cs typeface="Times New Roman" panose="02020603050405020304" pitchFamily="18" charset="0"/>
              </a:rPr>
              <a:t>Докузпаринский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cs typeface="Times New Roman" panose="02020603050405020304" pitchFamily="18" charset="0"/>
              </a:rPr>
              <a:t>Гумбетовский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 и «Хивский район».</a:t>
            </a: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cs typeface="Times New Roman" panose="02020603050405020304" pitchFamily="18" charset="0"/>
              </a:rPr>
              <a:t>Несмотря на наблюдающуюся тенденцию улучшения, система дополнительного образования   в МО  испытывает дефицит в современном оборудовании и инвентаре, учебных пособиях, компьютерной технике,  что препятствует реализации современных программ дополнительного образования. Кроме того, низкий уровень заработной платы   педагогов не позволяет привлекать талантливых  специалистов в данную сферу. Кроме того,  удаленное расположение учреждений дополнительного образования делает их труднодоступными для посещения детьми.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9134DC-A764-4887-8416-45763970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34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EA7C43-68A8-4092-97CC-A652D5727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993777"/>
            <a:ext cx="3542549" cy="53625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C0D014-E52B-453F-9234-150887594B11}"/>
              </a:ext>
            </a:extLst>
          </p:cNvPr>
          <p:cNvSpPr/>
          <p:nvPr/>
        </p:nvSpPr>
        <p:spPr>
          <a:xfrm>
            <a:off x="3078409" y="1226539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D8C029-D124-4D0E-81FE-049BCAEF229E}"/>
              </a:ext>
            </a:extLst>
          </p:cNvPr>
          <p:cNvSpPr/>
          <p:nvPr/>
        </p:nvSpPr>
        <p:spPr>
          <a:xfrm>
            <a:off x="3078406" y="1348804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85FA69-12FB-4AD1-A474-87F36B5B9EE2}"/>
              </a:ext>
            </a:extLst>
          </p:cNvPr>
          <p:cNvSpPr/>
          <p:nvPr/>
        </p:nvSpPr>
        <p:spPr>
          <a:xfrm>
            <a:off x="3078406" y="1464568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455F0-D38E-43E0-BFA7-EA9DF796F730}"/>
              </a:ext>
            </a:extLst>
          </p:cNvPr>
          <p:cNvSpPr txBox="1"/>
          <p:nvPr/>
        </p:nvSpPr>
        <p:spPr>
          <a:xfrm>
            <a:off x="3143103" y="1284740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60 до 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AB9C4-5738-41EF-96C0-09584577C053}"/>
              </a:ext>
            </a:extLst>
          </p:cNvPr>
          <p:cNvSpPr txBox="1"/>
          <p:nvPr/>
        </p:nvSpPr>
        <p:spPr>
          <a:xfrm>
            <a:off x="3139512" y="1400504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40 до 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98548-5243-4F7D-8C77-F35CB8142EE2}"/>
              </a:ext>
            </a:extLst>
          </p:cNvPr>
          <p:cNvSpPr txBox="1"/>
          <p:nvPr/>
        </p:nvSpPr>
        <p:spPr>
          <a:xfrm>
            <a:off x="3142500" y="1162794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7D39A7-7C23-4E4F-BDE1-9EF853826359}"/>
              </a:ext>
            </a:extLst>
          </p:cNvPr>
          <p:cNvSpPr txBox="1"/>
          <p:nvPr/>
        </p:nvSpPr>
        <p:spPr>
          <a:xfrm>
            <a:off x="3139512" y="1516194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40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318320F-E018-43D1-839C-A9B743F26154}"/>
              </a:ext>
            </a:extLst>
          </p:cNvPr>
          <p:cNvSpPr/>
          <p:nvPr/>
        </p:nvSpPr>
        <p:spPr>
          <a:xfrm>
            <a:off x="3074766" y="1583976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688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3B1718-9901-4EC7-A3C8-EB757BD09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7" r="15427"/>
          <a:stretch/>
        </p:blipFill>
        <p:spPr>
          <a:xfrm>
            <a:off x="380668" y="1070542"/>
            <a:ext cx="3485885" cy="53214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CA0170-EAFC-41A9-A5B9-634CA013FBD5}"/>
              </a:ext>
            </a:extLst>
          </p:cNvPr>
          <p:cNvSpPr txBox="1">
            <a:spLocks noChangeArrowheads="1"/>
          </p:cNvSpPr>
          <p:nvPr/>
        </p:nvSpPr>
        <p:spPr>
          <a:xfrm>
            <a:off x="476248" y="494480"/>
            <a:ext cx="9486900" cy="406375"/>
          </a:xfrm>
          <a:prstGeom prst="rect">
            <a:avLst/>
          </a:prstGeom>
        </p:spPr>
        <p:txBody>
          <a:bodyPr vert="horz" lIns="91440" tIns="4335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87769">
              <a:defRPr/>
            </a:pPr>
            <a:r>
              <a:rPr 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фактической обеспеченности учреждениями культуры  </a:t>
            </a:r>
          </a:p>
          <a:p>
            <a:pPr algn="ctr" defTabSz="987769">
              <a:defRPr/>
            </a:pPr>
            <a:r>
              <a:rPr 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нормативной потребности</a:t>
            </a:r>
            <a:endParaRPr lang="ru-RU" sz="1400" b="1" cap="all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8C698A8-ABD5-418E-B00D-49F43F1AF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138" y="1070541"/>
            <a:ext cx="5869188" cy="53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7" tIns="49331" rIns="98667" bIns="49331"/>
          <a:lstStyle>
            <a:lvl1pPr indent="3619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300" dirty="0">
                <a:solidFill>
                  <a:srgbClr val="000000"/>
                </a:solidFill>
              </a:rPr>
              <a:t>В 25 МО </a:t>
            </a:r>
            <a:r>
              <a:rPr lang="ru-RU" altLang="ru-RU" sz="1300" b="1" dirty="0">
                <a:solidFill>
                  <a:srgbClr val="000000"/>
                </a:solidFill>
              </a:rPr>
              <a:t>уровень обеспеченности клубами и учреждениями клубного типа </a:t>
            </a:r>
            <a:r>
              <a:rPr lang="ru-RU" altLang="ru-RU" sz="1300" dirty="0">
                <a:solidFill>
                  <a:srgbClr val="000000"/>
                </a:solidFill>
              </a:rPr>
              <a:t>соответствует нормативному значению или превышает его. Обеспеченность клубами по сравнению с предыдущим годом  увеличилась в муниципальных образованиях МО «</a:t>
            </a:r>
            <a:r>
              <a:rPr lang="ru-RU" altLang="ru-RU" sz="1300" dirty="0" err="1">
                <a:solidFill>
                  <a:srgbClr val="000000"/>
                </a:solidFill>
              </a:rPr>
              <a:t>Акушинский</a:t>
            </a:r>
            <a:r>
              <a:rPr lang="ru-RU" altLang="ru-RU" sz="1300" dirty="0">
                <a:solidFill>
                  <a:srgbClr val="000000"/>
                </a:solidFill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</a:rPr>
              <a:t>Дахадаевский</a:t>
            </a:r>
            <a:r>
              <a:rPr lang="ru-RU" altLang="ru-RU" sz="1300" dirty="0">
                <a:solidFill>
                  <a:srgbClr val="000000"/>
                </a:solidFill>
              </a:rPr>
              <a:t> район», «Казбековский район», «Кизлярский район», «</a:t>
            </a:r>
            <a:r>
              <a:rPr lang="ru-RU" altLang="ru-RU" sz="1300" dirty="0" err="1">
                <a:solidFill>
                  <a:srgbClr val="000000"/>
                </a:solidFill>
              </a:rPr>
              <a:t>Кайтагский</a:t>
            </a:r>
            <a:r>
              <a:rPr lang="ru-RU" altLang="ru-RU" sz="1300" dirty="0">
                <a:solidFill>
                  <a:srgbClr val="000000"/>
                </a:solidFill>
              </a:rPr>
              <a:t> район» и «Бежтинский участок». Наименьший уровень </a:t>
            </a:r>
            <a:r>
              <a:rPr lang="ru-RU" altLang="ru-RU" sz="1300" b="1" dirty="0">
                <a:solidFill>
                  <a:srgbClr val="000000"/>
                </a:solidFill>
              </a:rPr>
              <a:t>обеспеченности  клубами  </a:t>
            </a:r>
            <a:r>
              <a:rPr lang="ru-RU" altLang="ru-RU" sz="1300" dirty="0">
                <a:solidFill>
                  <a:srgbClr val="000000"/>
                </a:solidFill>
              </a:rPr>
              <a:t>наблюдается в МО  «город Избербаш» – 33,3%, «город Буйнакск» – 33,3%, «город Махачкала» - 32,4% и «город Дербент» - 0%. </a:t>
            </a:r>
          </a:p>
          <a:p>
            <a:pPr algn="just"/>
            <a:endParaRPr lang="ru-RU" altLang="ru-RU" sz="1300" b="1" dirty="0">
              <a:solidFill>
                <a:srgbClr val="000000"/>
              </a:solidFill>
            </a:endParaRPr>
          </a:p>
          <a:p>
            <a:pPr algn="just"/>
            <a:r>
              <a:rPr lang="ru-RU" altLang="ru-RU" sz="1300" b="1" dirty="0">
                <a:solidFill>
                  <a:srgbClr val="000000"/>
                </a:solidFill>
              </a:rPr>
              <a:t>Обеспеченность библиотеками </a:t>
            </a:r>
            <a:r>
              <a:rPr lang="ru-RU" altLang="ru-RU" sz="1300" dirty="0">
                <a:solidFill>
                  <a:srgbClr val="000000"/>
                </a:solidFill>
              </a:rPr>
              <a:t>в 23 МО соответствует или выше нормативного значения, </a:t>
            </a:r>
            <a:r>
              <a:rPr lang="ru-RU" altLang="ru-RU" sz="1300" dirty="0"/>
              <a:t>в  19 МО  показатель установлен выше 80%.</a:t>
            </a:r>
          </a:p>
          <a:p>
            <a:pPr algn="just"/>
            <a:r>
              <a:rPr lang="ru-RU" altLang="ru-RU" sz="1300" dirty="0"/>
              <a:t>Наименьший уровень обеспеченности библиотеками отмечен в МО «</a:t>
            </a:r>
            <a:r>
              <a:rPr lang="ru-RU" altLang="ru-RU" sz="1300" dirty="0" err="1"/>
              <a:t>Бабаюртовский</a:t>
            </a:r>
            <a:r>
              <a:rPr lang="ru-RU" altLang="ru-RU" sz="1300" dirty="0"/>
              <a:t> район» – 13,6%.</a:t>
            </a:r>
          </a:p>
          <a:p>
            <a:pPr algn="just"/>
            <a:r>
              <a:rPr lang="ru-RU" altLang="ru-RU" sz="1300" dirty="0"/>
              <a:t>Рост значения данного показателя по сравнению с 2019 годом наблюдается в 7 МО. В 37 МО уровень обеспеченности библиотеками сохранился на уровне предыдущего года.</a:t>
            </a:r>
          </a:p>
          <a:p>
            <a:pPr algn="just"/>
            <a:endParaRPr lang="ru-RU" altLang="ru-RU" sz="1300" dirty="0"/>
          </a:p>
          <a:p>
            <a:pPr algn="just"/>
            <a:r>
              <a:rPr lang="ru-RU" altLang="ru-RU" sz="1300" b="1" dirty="0"/>
              <a:t>Обеспеченность парками культуры и отдыха</a:t>
            </a:r>
            <a:endParaRPr lang="en-US" altLang="ru-RU" sz="1300" b="1" dirty="0"/>
          </a:p>
          <a:p>
            <a:pPr algn="just"/>
            <a:r>
              <a:rPr lang="ru-RU" altLang="ru-RU" sz="1300" dirty="0"/>
              <a:t>По данным Министерства культуры Республики Дагестан в 34 муниципальных образованиях отсутствуют парки культуры и отдыха.</a:t>
            </a:r>
          </a:p>
          <a:p>
            <a:pPr algn="just"/>
            <a:r>
              <a:rPr lang="ru-RU" altLang="ru-RU" sz="1300" b="1" dirty="0"/>
              <a:t> </a:t>
            </a:r>
            <a:r>
              <a:rPr lang="ru-RU" altLang="ru-RU" sz="1300" dirty="0"/>
              <a:t>В 9 МО - </a:t>
            </a:r>
            <a:r>
              <a:rPr lang="ru-RU" altLang="ru-RU" sz="1400" dirty="0"/>
              <a:t>«</a:t>
            </a:r>
            <a:r>
              <a:rPr lang="ru-RU" altLang="ru-RU" sz="1400" dirty="0" err="1"/>
              <a:t>Дахадаевский</a:t>
            </a:r>
            <a:r>
              <a:rPr lang="ru-RU" altLang="ru-RU" sz="1400" dirty="0"/>
              <a:t> район», </a:t>
            </a:r>
            <a:r>
              <a:rPr lang="ru-RU" altLang="ru-RU" sz="1300" dirty="0"/>
              <a:t>«</a:t>
            </a:r>
            <a:r>
              <a:rPr lang="ru-RU" altLang="ru-RU" sz="1300" dirty="0" err="1"/>
              <a:t>Кизилюртовский</a:t>
            </a:r>
            <a:r>
              <a:rPr lang="ru-RU" altLang="ru-RU" sz="1300" dirty="0"/>
              <a:t> район», «Хивский район», «город Буйнакск», «город Дагестанские Огни», </a:t>
            </a:r>
            <a:r>
              <a:rPr lang="ru-RU" altLang="ru-RU" sz="1200" dirty="0"/>
              <a:t>«город Избербаш», </a:t>
            </a:r>
            <a:r>
              <a:rPr lang="ru-RU" altLang="ru-RU" sz="1300" dirty="0"/>
              <a:t>«город Каспийск», «город Кизляр», </a:t>
            </a:r>
            <a:r>
              <a:rPr lang="ru-RU" altLang="ru-RU" sz="1200" dirty="0"/>
              <a:t>«город Южно-Сухокумск»</a:t>
            </a:r>
            <a:r>
              <a:rPr lang="ru-RU" altLang="ru-RU" sz="1300" dirty="0"/>
              <a:t> -  </a:t>
            </a:r>
            <a:r>
              <a:rPr lang="ru-RU" altLang="ru-RU" sz="1300" b="1" dirty="0"/>
              <a:t>обеспеченность парками культуры и отдыха </a:t>
            </a:r>
            <a:r>
              <a:rPr lang="ru-RU" altLang="ru-RU" sz="1300" dirty="0"/>
              <a:t>составляет 100%. </a:t>
            </a:r>
          </a:p>
          <a:p>
            <a:pPr algn="just"/>
            <a:r>
              <a:rPr lang="ru-RU" altLang="ru-RU" sz="1300" dirty="0"/>
              <a:t>Наименьший уровень обеспеченности парками культуры и отдыха отмечено в МО «Дербентский район» - 15,1% , «Агульский» - 20,0%; «</a:t>
            </a:r>
            <a:r>
              <a:rPr lang="ru-RU" altLang="ru-RU" sz="1300" dirty="0" err="1"/>
              <a:t>Кумторкалинский</a:t>
            </a:r>
            <a:r>
              <a:rPr lang="ru-RU" altLang="ru-RU" sz="1300" dirty="0"/>
              <a:t> район» – 28,6%.</a:t>
            </a:r>
            <a:endParaRPr lang="en-US" altLang="ru-RU" sz="13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9C9597F-D762-47CA-8456-7F59A8AE4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72322"/>
              </p:ext>
            </p:extLst>
          </p:nvPr>
        </p:nvGraphicFramePr>
        <p:xfrm>
          <a:off x="4029074" y="59054"/>
          <a:ext cx="2381249" cy="406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1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978">
                <a:tc>
                  <a:txBody>
                    <a:bodyPr/>
                    <a:lstStyle/>
                    <a:p>
                      <a:pPr marL="0" algn="ctr" defTabSz="1042504" rtl="0" eaLnBrk="1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4. КУЛЬТУРА</a:t>
                      </a:r>
                    </a:p>
                  </a:txBody>
                  <a:tcPr marL="88358" marR="88358" marT="43469" marB="434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9DE220B-7ABD-479E-8F14-E5B567D4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35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5134AB-D434-42F2-8598-AC71C72AB594}"/>
              </a:ext>
            </a:extLst>
          </p:cNvPr>
          <p:cNvSpPr/>
          <p:nvPr/>
        </p:nvSpPr>
        <p:spPr>
          <a:xfrm>
            <a:off x="3002209" y="1280196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6FCE13-27C5-4318-826A-85DC46A9EEFA}"/>
              </a:ext>
            </a:extLst>
          </p:cNvPr>
          <p:cNvSpPr/>
          <p:nvPr/>
        </p:nvSpPr>
        <p:spPr>
          <a:xfrm>
            <a:off x="3002206" y="1402461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982A90-3C9A-49C4-83E9-644E1BD5C813}"/>
              </a:ext>
            </a:extLst>
          </p:cNvPr>
          <p:cNvSpPr/>
          <p:nvPr/>
        </p:nvSpPr>
        <p:spPr>
          <a:xfrm>
            <a:off x="3002206" y="1518225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6C5D9-20F1-433D-AA16-256F500EA1B5}"/>
              </a:ext>
            </a:extLst>
          </p:cNvPr>
          <p:cNvSpPr txBox="1"/>
          <p:nvPr/>
        </p:nvSpPr>
        <p:spPr>
          <a:xfrm>
            <a:off x="3066903" y="1338397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60 до 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35EF0-79E0-437F-8885-AC098FE2DA9E}"/>
              </a:ext>
            </a:extLst>
          </p:cNvPr>
          <p:cNvSpPr txBox="1"/>
          <p:nvPr/>
        </p:nvSpPr>
        <p:spPr>
          <a:xfrm>
            <a:off x="3063312" y="1454161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40 до 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4AE0E-4C46-4F07-A8D4-60FBD538C6B8}"/>
              </a:ext>
            </a:extLst>
          </p:cNvPr>
          <p:cNvSpPr txBox="1"/>
          <p:nvPr/>
        </p:nvSpPr>
        <p:spPr>
          <a:xfrm>
            <a:off x="3066300" y="1216451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58B1C-0FB3-464B-BC25-264FDE34CC8A}"/>
              </a:ext>
            </a:extLst>
          </p:cNvPr>
          <p:cNvSpPr txBox="1"/>
          <p:nvPr/>
        </p:nvSpPr>
        <p:spPr>
          <a:xfrm>
            <a:off x="3063312" y="1569851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40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9EB549B-D582-4D19-993B-F585FDABC326}"/>
              </a:ext>
            </a:extLst>
          </p:cNvPr>
          <p:cNvSpPr/>
          <p:nvPr/>
        </p:nvSpPr>
        <p:spPr>
          <a:xfrm>
            <a:off x="2998566" y="1637633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903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D479F8-5CEC-4712-8365-03537B505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0" y="1032930"/>
            <a:ext cx="3673075" cy="538829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58A253A-1F92-41ED-80E9-9F9342C85F7E}"/>
              </a:ext>
            </a:extLst>
          </p:cNvPr>
          <p:cNvSpPr txBox="1">
            <a:spLocks noChangeArrowheads="1"/>
          </p:cNvSpPr>
          <p:nvPr/>
        </p:nvSpPr>
        <p:spPr>
          <a:xfrm>
            <a:off x="440531" y="127317"/>
            <a:ext cx="9558338" cy="822325"/>
          </a:xfrm>
          <a:prstGeom prst="rect">
            <a:avLst/>
          </a:prstGeom>
        </p:spPr>
        <p:txBody>
          <a:bodyPr vert="horz" lIns="98704" tIns="49350" rIns="98704" bIns="493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МУНИЦИПАЛЬНЫХ УЧРЕЖДЕНИЙ КУЛЬТУРЫ, ЗДАНИЯ КОТОРЫХ НАХОДЯТСЯ В АВАРИЙНОМ СОСТОЯНИИ ИЛИ ТРЕБУЮТ КАПИТАЛЬНОГО РЕМОНТ, В ОБЩЕМ КОЛИЧЕСТВЕ  МУНИЦИПАЛЬНЫХ УЧРЕЖДЕНИЙ КУЛЬТУРЫ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5A3440-6D09-4D35-9C40-CA3CEB4F9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865" y="1032930"/>
            <a:ext cx="5781004" cy="331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508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50" dirty="0">
                <a:cs typeface="Times New Roman" panose="02020603050405020304" pitchFamily="18" charset="0"/>
              </a:rPr>
              <a:t>В 2020 году </a:t>
            </a:r>
            <a:r>
              <a:rPr lang="ru-RU" altLang="ru-RU" sz="1350" b="1" dirty="0">
                <a:cs typeface="Times New Roman" panose="02020603050405020304" pitchFamily="18" charset="0"/>
              </a:rPr>
              <a:t>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  в среднем</a:t>
            </a:r>
            <a:r>
              <a:rPr lang="ru-RU" altLang="ru-RU" sz="1350" dirty="0">
                <a:cs typeface="Times New Roman" panose="02020603050405020304" pitchFamily="18" charset="0"/>
              </a:rPr>
              <a:t> снизилась на 0,3 </a:t>
            </a:r>
            <a:r>
              <a:rPr lang="ru-RU" altLang="ru-RU" sz="1350" dirty="0" err="1">
                <a:cs typeface="Times New Roman" panose="02020603050405020304" pitchFamily="18" charset="0"/>
              </a:rPr>
              <a:t>п.п</a:t>
            </a:r>
            <a:r>
              <a:rPr lang="ru-RU" altLang="ru-RU" sz="1350" dirty="0">
                <a:cs typeface="Times New Roman" panose="02020603050405020304" pitchFamily="18" charset="0"/>
              </a:rPr>
              <a:t>. и составила 49,2% (в 2019 г. – 49,5%).</a:t>
            </a: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50" dirty="0">
                <a:cs typeface="Times New Roman" panose="02020603050405020304" pitchFamily="18" charset="0"/>
              </a:rPr>
              <a:t>В МО «</a:t>
            </a:r>
            <a:r>
              <a:rPr lang="ru-RU" altLang="ru-RU" sz="1350" dirty="0" err="1">
                <a:cs typeface="Times New Roman" panose="02020603050405020304" pitchFamily="18" charset="0"/>
              </a:rPr>
              <a:t>Кизилюртовский</a:t>
            </a:r>
            <a:r>
              <a:rPr lang="ru-RU" altLang="ru-RU" sz="1350" dirty="0">
                <a:cs typeface="Times New Roman" panose="02020603050405020304" pitchFamily="18" charset="0"/>
              </a:rPr>
              <a:t> район», «</a:t>
            </a:r>
            <a:r>
              <a:rPr lang="ru-RU" altLang="ru-RU" sz="1350" dirty="0" err="1">
                <a:cs typeface="Times New Roman" panose="02020603050405020304" pitchFamily="18" charset="0"/>
              </a:rPr>
              <a:t>Новолакский</a:t>
            </a:r>
            <a:r>
              <a:rPr lang="ru-RU" altLang="ru-RU" sz="1350" dirty="0">
                <a:cs typeface="Times New Roman" panose="02020603050405020304" pitchFamily="18" charset="0"/>
              </a:rPr>
              <a:t> район», «город Дербент» и «город Каспийск»  доля  муниципальных учреждений культуры, здания которых  находятся в аварийном состоянии или требуют  капитального ремонта составляет менее 15%. Это наилучшие  значения по данному показателю.</a:t>
            </a: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50" dirty="0">
                <a:cs typeface="Times New Roman" panose="02020603050405020304" pitchFamily="18" charset="0"/>
              </a:rPr>
              <a:t>По сравнению с 2019 годом данный показатель улучшился  в 10 МО. </a:t>
            </a:r>
            <a:r>
              <a:rPr lang="ru-RU" altLang="ru-RU" sz="1350" b="1" dirty="0">
                <a:cs typeface="Times New Roman" panose="02020603050405020304" pitchFamily="18" charset="0"/>
              </a:rPr>
              <a:t>Наибольшего улучшения </a:t>
            </a:r>
            <a:r>
              <a:rPr lang="ru-RU" altLang="ru-RU" sz="1350" dirty="0">
                <a:cs typeface="Times New Roman" panose="02020603050405020304" pitchFamily="18" charset="0"/>
              </a:rPr>
              <a:t>добились в МО «город Дербент» - на 79,8 </a:t>
            </a:r>
            <a:r>
              <a:rPr lang="ru-RU" altLang="ru-RU" sz="1350" dirty="0" err="1">
                <a:cs typeface="Times New Roman" panose="02020603050405020304" pitchFamily="18" charset="0"/>
              </a:rPr>
              <a:t>п.п</a:t>
            </a:r>
            <a:r>
              <a:rPr lang="ru-RU" altLang="ru-RU" sz="1350" dirty="0">
                <a:cs typeface="Times New Roman" panose="02020603050405020304" pitchFamily="18" charset="0"/>
              </a:rPr>
              <a:t>., «</a:t>
            </a:r>
            <a:r>
              <a:rPr lang="ru-RU" altLang="ru-RU" sz="1350" dirty="0" err="1">
                <a:cs typeface="Times New Roman" panose="02020603050405020304" pitchFamily="18" charset="0"/>
              </a:rPr>
              <a:t>Гумбетовский</a:t>
            </a:r>
            <a:r>
              <a:rPr lang="ru-RU" altLang="ru-RU" sz="1350" dirty="0">
                <a:cs typeface="Times New Roman" panose="02020603050405020304" pitchFamily="18" charset="0"/>
              </a:rPr>
              <a:t> район» - на 48,7 </a:t>
            </a:r>
            <a:r>
              <a:rPr lang="ru-RU" altLang="ru-RU" sz="1350" dirty="0" err="1">
                <a:cs typeface="Times New Roman" panose="02020603050405020304" pitchFamily="18" charset="0"/>
              </a:rPr>
              <a:t>п.п</a:t>
            </a:r>
            <a:r>
              <a:rPr lang="ru-RU" altLang="ru-RU" sz="1350" dirty="0">
                <a:cs typeface="Times New Roman" panose="02020603050405020304" pitchFamily="18" charset="0"/>
              </a:rPr>
              <a:t>., и «город Южно-Сухокумск» - на 28,9 </a:t>
            </a:r>
            <a:r>
              <a:rPr lang="ru-RU" altLang="ru-RU" sz="1350" dirty="0" err="1">
                <a:cs typeface="Times New Roman" panose="02020603050405020304" pitchFamily="18" charset="0"/>
              </a:rPr>
              <a:t>п.п</a:t>
            </a:r>
            <a:r>
              <a:rPr lang="ru-RU" altLang="ru-RU" sz="1350" dirty="0">
                <a:cs typeface="Times New Roman" panose="02020603050405020304" pitchFamily="18" charset="0"/>
              </a:rPr>
              <a:t>. и «Сулейман-</a:t>
            </a:r>
            <a:r>
              <a:rPr lang="ru-RU" altLang="ru-RU" sz="1350" dirty="0" err="1">
                <a:cs typeface="Times New Roman" panose="02020603050405020304" pitchFamily="18" charset="0"/>
              </a:rPr>
              <a:t>Стальский</a:t>
            </a:r>
            <a:r>
              <a:rPr lang="ru-RU" altLang="ru-RU" sz="1350" dirty="0">
                <a:cs typeface="Times New Roman" panose="02020603050405020304" pitchFamily="18" charset="0"/>
              </a:rPr>
              <a:t> район» - на 26,9 </a:t>
            </a:r>
            <a:r>
              <a:rPr lang="ru-RU" altLang="ru-RU" sz="1350" dirty="0" err="1">
                <a:cs typeface="Times New Roman" panose="02020603050405020304" pitchFamily="18" charset="0"/>
              </a:rPr>
              <a:t>п.п</a:t>
            </a:r>
            <a:r>
              <a:rPr lang="ru-RU" altLang="ru-RU" sz="135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50" dirty="0">
                <a:cs typeface="Times New Roman" panose="02020603050405020304" pitchFamily="18" charset="0"/>
              </a:rPr>
              <a:t>Также в </a:t>
            </a:r>
            <a:r>
              <a:rPr lang="ru-RU" altLang="ru-RU" sz="1350" dirty="0" err="1">
                <a:cs typeface="Times New Roman" panose="02020603050405020304" pitchFamily="18" charset="0"/>
              </a:rPr>
              <a:t>муниципальныом</a:t>
            </a:r>
            <a:r>
              <a:rPr lang="ru-RU" altLang="ru-RU" sz="1350" dirty="0">
                <a:cs typeface="Times New Roman" panose="02020603050405020304" pitchFamily="18" charset="0"/>
              </a:rPr>
              <a:t> образовании «город Хасавюрт» и «город Буйнакск»  зафиксированы наихудшие  значения </a:t>
            </a:r>
            <a:r>
              <a:rPr lang="ru-RU" altLang="ru-RU" sz="1350" dirty="0">
                <a:solidFill>
                  <a:srgbClr val="000000"/>
                </a:solidFill>
                <a:cs typeface="Times New Roman" panose="02020603050405020304" pitchFamily="18" charset="0"/>
              </a:rPr>
              <a:t>показателя – 90%. </a:t>
            </a: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50" dirty="0">
                <a:cs typeface="Times New Roman" panose="02020603050405020304" pitchFamily="18" charset="0"/>
              </a:rPr>
              <a:t>В 31 муниципальном образовании значение показателя осталось на уровне предшествующего года.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205DCF-CC6E-4E1A-BB92-B79E39E6DC67}"/>
              </a:ext>
            </a:extLst>
          </p:cNvPr>
          <p:cNvSpPr/>
          <p:nvPr/>
        </p:nvSpPr>
        <p:spPr>
          <a:xfrm>
            <a:off x="4217865" y="4713775"/>
            <a:ext cx="57810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defTabSz="1042988">
              <a:buClr>
                <a:schemeClr val="accent1"/>
              </a:buClr>
              <a:buSzPct val="70000"/>
            </a:pPr>
            <a:r>
              <a:rPr lang="ru-RU" sz="1350" dirty="0">
                <a:latin typeface="Times New Roman" pitchFamily="18" charset="0"/>
                <a:cs typeface="Times New Roman" panose="02020603050405020304" pitchFamily="18" charset="0"/>
              </a:rPr>
              <a:t>Что касается показателя</a:t>
            </a:r>
            <a:r>
              <a:rPr lang="ru-RU" sz="1350" b="1" i="1" dirty="0">
                <a:latin typeface="Times New Roman" pitchFamily="18" charset="0"/>
                <a:cs typeface="Times New Roman" panose="02020603050405020304" pitchFamily="18" charset="0"/>
              </a:rPr>
              <a:t> «Доля объектов культурного наследия, находящихся в муниципальной собственности и требующих консервации или реставрации, в общем количестве объектов  культурного наследия» </a:t>
            </a:r>
            <a:r>
              <a:rPr lang="ru-RU" sz="1350" dirty="0">
                <a:latin typeface="Times New Roman" pitchFamily="18" charset="0"/>
                <a:cs typeface="Times New Roman" panose="02020603050405020304" pitchFamily="18" charset="0"/>
              </a:rPr>
              <a:t>по данным Агентства по охране культурного наследия Республики Дагестан в муниципальной собственности объекты культурного наследия отсутствуют.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9161846-156F-4F27-98EA-67E0BFC0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36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CD32C2-3A72-43FD-9EA2-EA502BD29D47}"/>
              </a:ext>
            </a:extLst>
          </p:cNvPr>
          <p:cNvSpPr/>
          <p:nvPr/>
        </p:nvSpPr>
        <p:spPr>
          <a:xfrm>
            <a:off x="3182741" y="1257594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424316-B3FB-4E7D-A938-6938291F333A}"/>
              </a:ext>
            </a:extLst>
          </p:cNvPr>
          <p:cNvSpPr/>
          <p:nvPr/>
        </p:nvSpPr>
        <p:spPr>
          <a:xfrm>
            <a:off x="3182738" y="1379859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0B4510-7537-44D6-960A-C979A4783FE3}"/>
              </a:ext>
            </a:extLst>
          </p:cNvPr>
          <p:cNvSpPr/>
          <p:nvPr/>
        </p:nvSpPr>
        <p:spPr>
          <a:xfrm>
            <a:off x="3182738" y="1495623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94E45-3724-4EF8-B9AB-142C48CD0595}"/>
              </a:ext>
            </a:extLst>
          </p:cNvPr>
          <p:cNvSpPr txBox="1"/>
          <p:nvPr/>
        </p:nvSpPr>
        <p:spPr>
          <a:xfrm>
            <a:off x="3247435" y="1315795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30 до 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47BB37-CB1B-42F2-88CE-3F005444A4DD}"/>
              </a:ext>
            </a:extLst>
          </p:cNvPr>
          <p:cNvSpPr txBox="1"/>
          <p:nvPr/>
        </p:nvSpPr>
        <p:spPr>
          <a:xfrm>
            <a:off x="3253369" y="1431559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50 до 70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B4778-6D4D-462C-89C0-EEFA56E53F9E}"/>
              </a:ext>
            </a:extLst>
          </p:cNvPr>
          <p:cNvSpPr txBox="1"/>
          <p:nvPr/>
        </p:nvSpPr>
        <p:spPr>
          <a:xfrm>
            <a:off x="3265882" y="1193849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727E6-A03E-458B-B7FE-4BB1BF5F5177}"/>
              </a:ext>
            </a:extLst>
          </p:cNvPr>
          <p:cNvSpPr txBox="1"/>
          <p:nvPr/>
        </p:nvSpPr>
        <p:spPr>
          <a:xfrm>
            <a:off x="3257256" y="1553130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более 70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52EDEE7-747E-4038-BFE6-D808DA32A0CA}"/>
              </a:ext>
            </a:extLst>
          </p:cNvPr>
          <p:cNvSpPr/>
          <p:nvPr/>
        </p:nvSpPr>
        <p:spPr>
          <a:xfrm>
            <a:off x="3182985" y="1611387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61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D1E44D6-C8BB-4164-963A-DE570B06639A}"/>
              </a:ext>
            </a:extLst>
          </p:cNvPr>
          <p:cNvSpPr txBox="1">
            <a:spLocks noChangeArrowheads="1"/>
          </p:cNvSpPr>
          <p:nvPr/>
        </p:nvSpPr>
        <p:spPr>
          <a:xfrm>
            <a:off x="657761" y="401762"/>
            <a:ext cx="9134475" cy="341312"/>
          </a:xfrm>
          <a:prstGeom prst="rect">
            <a:avLst/>
          </a:prstGeom>
        </p:spPr>
        <p:txBody>
          <a:bodyPr vert="horz" lIns="98704" tIns="49350" rIns="98704" bIns="493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населения, систематически занимающегося физической культурой и спортом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B20B25-F346-4EA4-8821-7F421B2BA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773721"/>
            <a:ext cx="9553575" cy="1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508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200" dirty="0">
                <a:cs typeface="Times New Roman" panose="02020603050405020304" pitchFamily="18" charset="0"/>
              </a:rPr>
              <a:t>В 2020 году </a:t>
            </a:r>
            <a:r>
              <a:rPr lang="ru-RU" altLang="ru-RU" sz="1200" b="1" dirty="0">
                <a:cs typeface="Times New Roman" panose="02020603050405020304" pitchFamily="18" charset="0"/>
              </a:rPr>
              <a:t>доля населения, систематически занимающегося физической культурой и спортом</a:t>
            </a:r>
            <a:r>
              <a:rPr lang="ru-RU" altLang="ru-RU" sz="1200" dirty="0">
                <a:cs typeface="Times New Roman" panose="02020603050405020304" pitchFamily="18" charset="0"/>
              </a:rPr>
              <a:t>, в целом  по республике  увеличилась и составила  51,8%  (в   2019 году  – 48,0%). Наилучшие значения показателя за 2020 год отмечены в МО «город Хасавюрт» – 54,8%, «город Махачкала» – 54,1%, а также «Хасавюртовский район», «город Каспийск», «город Дагестанские Огни» – по 54,0%.</a:t>
            </a: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200" dirty="0">
                <a:cs typeface="Times New Roman" panose="02020603050405020304" pitchFamily="18" charset="0"/>
              </a:rPr>
              <a:t>По сравнению с 2019  годом показатель улучшен во всех муниципальных образованиях, кроме МО «город Дербент» и «город Буйнакск». В данных городских округах наблюдается незначительное снижение доли населения, систематически занимающихся спортом.  </a:t>
            </a: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200" dirty="0">
                <a:cs typeface="Times New Roman" panose="02020603050405020304" pitchFamily="18" charset="0"/>
              </a:rPr>
              <a:t>Минимальное значение показателя «доля населения, систематически занимающегося физической культурой и спортом» отмечено в МО «Агульский район» – 41,0%, «Бежтинский участок» - 46,5% и «</a:t>
            </a:r>
            <a:r>
              <a:rPr lang="ru-RU" altLang="ru-RU" sz="1200" dirty="0" err="1">
                <a:cs typeface="Times New Roman" panose="02020603050405020304" pitchFamily="18" charset="0"/>
              </a:rPr>
              <a:t>Докузпаринский</a:t>
            </a:r>
            <a:r>
              <a:rPr lang="ru-RU" altLang="ru-RU" sz="1200" dirty="0">
                <a:cs typeface="Times New Roman" panose="02020603050405020304" pitchFamily="18" charset="0"/>
              </a:rPr>
              <a:t> район» - 49,0%.</a:t>
            </a:r>
          </a:p>
          <a:p>
            <a:pPr algn="just" eaLnBrk="1" hangingPunct="1">
              <a:buClr>
                <a:schemeClr val="accent1"/>
              </a:buClr>
              <a:buSzPct val="70000"/>
            </a:pPr>
            <a:endParaRPr lang="ru-RU" altLang="ru-RU" sz="1200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3669F87-B170-470A-9F86-4973039C3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33353"/>
              </p:ext>
            </p:extLst>
          </p:nvPr>
        </p:nvGraphicFramePr>
        <p:xfrm>
          <a:off x="647164" y="54621"/>
          <a:ext cx="8906417" cy="330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6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562">
                <a:tc>
                  <a:txBody>
                    <a:bodyPr/>
                    <a:lstStyle/>
                    <a:p>
                      <a:pPr marL="0" algn="ctr" defTabSz="1042504" rtl="0" eaLnBrk="1" latinLnBrk="0" hangingPunct="1"/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88358" marR="88358" marT="43446" marB="434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494018F-A7E1-4164-B636-00FD60F19260}"/>
              </a:ext>
            </a:extLst>
          </p:cNvPr>
          <p:cNvSpPr txBox="1">
            <a:spLocks noChangeArrowheads="1"/>
          </p:cNvSpPr>
          <p:nvPr/>
        </p:nvSpPr>
        <p:spPr>
          <a:xfrm>
            <a:off x="657761" y="2173515"/>
            <a:ext cx="9001125" cy="504825"/>
          </a:xfrm>
          <a:prstGeom prst="rect">
            <a:avLst/>
          </a:prstGeom>
        </p:spPr>
        <p:txBody>
          <a:bodyPr vert="horz" lIns="98704" tIns="49350" rIns="98704" bIns="493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 систематически занимающегося физической культурой и спортом, в общей  численности обучающихся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A4A7279-22F3-475D-B1C8-436329C0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699323"/>
            <a:ext cx="9553575" cy="126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508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rgbClr val="5B9BD5"/>
              </a:buClr>
              <a:buSzPct val="70000"/>
            </a:pPr>
            <a:r>
              <a:rPr lang="ru-RU" alt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В 20</a:t>
            </a:r>
            <a:r>
              <a:rPr lang="en-US" alt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20 </a:t>
            </a:r>
            <a:r>
              <a:rPr lang="ru-RU" alt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году </a:t>
            </a:r>
            <a:r>
              <a:rPr lang="ru-RU" altLang="ru-R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доля обучающихся, систематически занимающегося физической культурой и спортом, в общей численности обучающихся  </a:t>
            </a:r>
            <a:r>
              <a:rPr lang="ru-RU" alt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в среднем по   республике увеличилась и составила  </a:t>
            </a:r>
            <a:r>
              <a:rPr lang="en-US" alt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80,</a:t>
            </a:r>
            <a:r>
              <a:rPr lang="ru-RU" altLang="ru-RU" sz="1200" dirty="0">
                <a:solidFill>
                  <a:prstClr val="black"/>
                </a:solidFill>
                <a:cs typeface="Times New Roman" panose="02020603050405020304" pitchFamily="18" charset="0"/>
              </a:rPr>
              <a:t>0%  </a:t>
            </a:r>
            <a:r>
              <a:rPr lang="ru-RU" altLang="ru-RU" sz="1200" dirty="0">
                <a:cs typeface="Times New Roman" panose="02020603050405020304" pitchFamily="18" charset="0"/>
              </a:rPr>
              <a:t>(в 201</a:t>
            </a:r>
            <a:r>
              <a:rPr lang="en-US" altLang="ru-RU" sz="1200" dirty="0">
                <a:cs typeface="Times New Roman" panose="02020603050405020304" pitchFamily="18" charset="0"/>
              </a:rPr>
              <a:t>9</a:t>
            </a:r>
            <a:r>
              <a:rPr lang="ru-RU" altLang="ru-RU" sz="1200" dirty="0">
                <a:cs typeface="Times New Roman" panose="02020603050405020304" pitchFamily="18" charset="0"/>
              </a:rPr>
              <a:t> году – </a:t>
            </a:r>
            <a:r>
              <a:rPr lang="en-US" altLang="ru-RU" sz="1200" dirty="0">
                <a:cs typeface="Times New Roman" panose="02020603050405020304" pitchFamily="18" charset="0"/>
              </a:rPr>
              <a:t>75,0</a:t>
            </a:r>
            <a:r>
              <a:rPr lang="ru-RU" altLang="ru-RU" sz="1200" dirty="0">
                <a:cs typeface="Times New Roman" panose="02020603050405020304" pitchFamily="18" charset="0"/>
              </a:rPr>
              <a:t>%).</a:t>
            </a:r>
          </a:p>
          <a:p>
            <a:pPr algn="just" eaLnBrk="1" hangingPunct="1">
              <a:buClr>
                <a:srgbClr val="5B9BD5"/>
              </a:buClr>
              <a:buSzPct val="70000"/>
            </a:pPr>
            <a:r>
              <a:rPr lang="ru-RU" altLang="ru-RU" sz="1200" dirty="0">
                <a:cs typeface="Times New Roman" panose="02020603050405020304" pitchFamily="18" charset="0"/>
              </a:rPr>
              <a:t>По сравнению с 2019 годом во всех муниципальных образованиях республики наблюдается незначительное увеличение доли обучающихся, систематически занимающегося физической культурой и спортом. Значения данного показателя по муниципальным образованиям составляют от 72,0% до 77,0%.</a:t>
            </a:r>
          </a:p>
          <a:p>
            <a:pPr algn="just" eaLnBrk="1" hangingPunct="1">
              <a:buClr>
                <a:srgbClr val="5B9BD5"/>
              </a:buClr>
              <a:buSzPct val="70000"/>
            </a:pPr>
            <a:r>
              <a:rPr lang="ru-RU" altLang="ru-RU" sz="1200" dirty="0">
                <a:cs typeface="Times New Roman" panose="02020603050405020304" pitchFamily="18" charset="0"/>
              </a:rPr>
              <a:t>Высокие значения показателя (77,0%) отмечены в МО «Агульский район», «</a:t>
            </a:r>
            <a:r>
              <a:rPr lang="ru-RU" altLang="ru-RU" sz="1200" dirty="0" err="1">
                <a:cs typeface="Times New Roman" panose="02020603050405020304" pitchFamily="18" charset="0"/>
              </a:rPr>
              <a:t>Бабаюртовский</a:t>
            </a:r>
            <a:r>
              <a:rPr lang="ru-RU" altLang="ru-RU" sz="1200" dirty="0">
                <a:cs typeface="Times New Roman" panose="02020603050405020304" pitchFamily="18" charset="0"/>
              </a:rPr>
              <a:t> район», «Буйнакский район», «Ботлихский район» и «город Буйнакск».</a:t>
            </a:r>
          </a:p>
          <a:p>
            <a:pPr algn="just" eaLnBrk="1" hangingPunct="1">
              <a:buClr>
                <a:srgbClr val="5B9BD5"/>
              </a:buClr>
              <a:buSzPct val="70000"/>
            </a:pPr>
            <a:endParaRPr lang="ru-RU" altLang="ru-RU" sz="1200" dirty="0"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880E96-0E08-47E3-9DAE-F5A3D236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37</a:t>
            </a:fld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5B5A991-D918-4209-B61E-156FA419A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015398"/>
              </p:ext>
            </p:extLst>
          </p:nvPr>
        </p:nvGraphicFramePr>
        <p:xfrm>
          <a:off x="503204" y="4098279"/>
          <a:ext cx="950757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467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941587C-7B9A-4D98-92EA-FC6DE2D74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7177" y="142682"/>
            <a:ext cx="7885046" cy="421752"/>
          </a:xfrm>
        </p:spPr>
        <p:txBody>
          <a:bodyPr tIns="43350">
            <a:norm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ЖИЛИЩНОЕ СТРОИТЕЛЬСТВО И ОБЕСПЕЧЕНИЕ ГРАЖДАН ЖИЛЬЕМ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7D01203-19C5-473B-868F-FA81AF3B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70" y="634721"/>
            <a:ext cx="9308865" cy="201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785" tIns="36891" rIns="73785" bIns="36891">
            <a:spAutoFit/>
          </a:bodyPr>
          <a:lstStyle>
            <a:lvl1pPr indent="265113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400" dirty="0">
                <a:cs typeface="Times New Roman" panose="02020603050405020304" pitchFamily="18" charset="0"/>
              </a:rPr>
              <a:t>В 2020 году общий объем жилья, введенного в республике за счет всех источников финансирования составил 969,7 тыс. кв. метров. Из общей площади жилья, введенного в 2020 году, индивидуальными застройщиками введено 488,1 тыс. кв. метров жилья.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400" dirty="0">
                <a:cs typeface="Times New Roman" panose="02020603050405020304" pitchFamily="18" charset="0"/>
              </a:rPr>
              <a:t>В Республике Дагестан на основании государственной программы Республики Дагестан «Развитие жилищного строительства в Республике Дагестан» на 2019-2021 годы действует подпрограмма «Обеспечение жильем молодых семей». По условиям данной подпрограммы молодые семьи, стоящие на учете в администрациях имеют право получить субсидии для оплаты части стоимости жилья с учетом всех нормативов. Размер социальной выплаты зависит от состава семьи.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400" dirty="0">
                <a:cs typeface="Times New Roman" panose="02020603050405020304" pitchFamily="18" charset="0"/>
              </a:rPr>
              <a:t>В 2020 году социальные выплаты получили 26 молодых семей на общую сумму более чем 26,6 млн. руб., из которых 25,3 млн. руб. – из федерального бюджета РФ, 1,3 млн. руб. – из республиканского бюджета РД.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A68CD7D-DAC8-4DD3-84C8-32640B925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742548"/>
              </p:ext>
            </p:extLst>
          </p:nvPr>
        </p:nvGraphicFramePr>
        <p:xfrm>
          <a:off x="269975" y="2648216"/>
          <a:ext cx="9544257" cy="414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79FB6B-136C-4C43-A1E8-80F14483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1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0770FBD-E0B7-4988-9DBA-72F0EDEEA394}"/>
              </a:ext>
            </a:extLst>
          </p:cNvPr>
          <p:cNvSpPr txBox="1">
            <a:spLocks noChangeArrowheads="1"/>
          </p:cNvSpPr>
          <p:nvPr/>
        </p:nvSpPr>
        <p:spPr>
          <a:xfrm>
            <a:off x="4716502" y="616832"/>
            <a:ext cx="5184577" cy="5812401"/>
          </a:xfrm>
          <a:prstGeom prst="rect">
            <a:avLst/>
          </a:prstGeom>
        </p:spPr>
        <p:txBody>
          <a:bodyPr vert="horz" lIns="86555" tIns="170549" rIns="86555" bIns="4327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средний уровень обеспеченности населения жильем на одного человека по Республике Дагестан по сравнению с 2019 годом незначительно увеличился (на 0,3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и составил 20 кв. метров.</a:t>
            </a: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увеличение жилищного фонда, обеспеченность жильем в республике остается ниже среднероссийского уровня (26,9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323393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значение общей площади жилых помещений, приходящейся в среднем на одного жителя в 2020 году, как и в предшествующие годы, отмечено в  МО «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Кулинский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33,7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Наименьшая площадь жилья приходилась на  одного жителя МО «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Тляратинский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(9,8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«Агульский район» (10,6 кв. м), и  «Цумадинский район» (12,5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 В 32  муниципальных образованиях  по итогам 2020 года отмечен рост данного показателя,  в 14 муниципальных образованиях значение показателя снизилось.</a:t>
            </a:r>
          </a:p>
          <a:p>
            <a:pPr marL="0" indent="323393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рост показателя в 2020 году отмечен в  МО «Цунтинский район»  (на 21,8%) и «город Дербент» (на 15,9%).</a:t>
            </a:r>
          </a:p>
          <a:p>
            <a:pPr marL="0" indent="323393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снижение показателя отмечено в МО «Ботлихский район» (на 4,5%) и «Бежтинский участок» (на  2,8%).</a:t>
            </a:r>
          </a:p>
          <a:p>
            <a:pPr marL="0" indent="323393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республиканского значения показатели  обеспеченности жильем установлены в 46 муниципальных образованиях.</a:t>
            </a:r>
          </a:p>
          <a:p>
            <a:pPr marL="0" indent="323393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Межмуниципальная дифференциация по  уровню обеспеченности жильем  в 2020 году составила 3,4 раза (в 2019 году – 3,5 раз).</a:t>
            </a:r>
          </a:p>
          <a:p>
            <a:pPr marL="0" indent="323393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2981DA-DB06-419C-98C0-E9B495454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14" y="217706"/>
            <a:ext cx="9046010" cy="39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ОБЩАЯ ПЛОЩАДЬ ЖИЛЫХ ПОМЕЩЕНИЙ, ПРИХОДЯЩАЯСЯ В СРЕДНЕМ НА ОДНОГО ЧЕЛОВЕКА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7C5417-6442-4FC8-8A92-5D514323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39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DB47FB-9DF6-4A9E-8F82-501C8215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86" y="826062"/>
            <a:ext cx="3773864" cy="520587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B2C1B2-9391-4A5F-8F3F-147E26F370B3}"/>
              </a:ext>
            </a:extLst>
          </p:cNvPr>
          <p:cNvSpPr/>
          <p:nvPr/>
        </p:nvSpPr>
        <p:spPr>
          <a:xfrm>
            <a:off x="3182741" y="1257594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74718D-8F13-4EEC-8078-8404EFE5A80B}"/>
              </a:ext>
            </a:extLst>
          </p:cNvPr>
          <p:cNvSpPr/>
          <p:nvPr/>
        </p:nvSpPr>
        <p:spPr>
          <a:xfrm>
            <a:off x="3182738" y="1379859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1A918F-175D-4CAF-AA31-C7B68075B00E}"/>
              </a:ext>
            </a:extLst>
          </p:cNvPr>
          <p:cNvSpPr/>
          <p:nvPr/>
        </p:nvSpPr>
        <p:spPr>
          <a:xfrm>
            <a:off x="3182738" y="1495623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1BD65-DCE3-4253-834B-1626A074CFBD}"/>
              </a:ext>
            </a:extLst>
          </p:cNvPr>
          <p:cNvSpPr txBox="1"/>
          <p:nvPr/>
        </p:nvSpPr>
        <p:spPr>
          <a:xfrm>
            <a:off x="3247435" y="1315795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20 до 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62ED20-D8F5-43C5-A5A5-C1B28DEF80E1}"/>
              </a:ext>
            </a:extLst>
          </p:cNvPr>
          <p:cNvSpPr txBox="1"/>
          <p:nvPr/>
        </p:nvSpPr>
        <p:spPr>
          <a:xfrm>
            <a:off x="3253369" y="1431559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17 до 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A8DF2-C857-4424-BCCA-1470D6154222}"/>
              </a:ext>
            </a:extLst>
          </p:cNvPr>
          <p:cNvSpPr txBox="1"/>
          <p:nvPr/>
        </p:nvSpPr>
        <p:spPr>
          <a:xfrm>
            <a:off x="3265882" y="1193849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B652C-4828-449C-8D78-88BDF53398C3}"/>
              </a:ext>
            </a:extLst>
          </p:cNvPr>
          <p:cNvSpPr txBox="1"/>
          <p:nvPr/>
        </p:nvSpPr>
        <p:spPr>
          <a:xfrm>
            <a:off x="3257256" y="1553130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17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10DBBA2-3F32-4452-AF67-79D84309924A}"/>
              </a:ext>
            </a:extLst>
          </p:cNvPr>
          <p:cNvSpPr/>
          <p:nvPr/>
        </p:nvSpPr>
        <p:spPr>
          <a:xfrm>
            <a:off x="3182985" y="1611387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74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0B9DBDB-1335-4137-8EBC-91C1BFF68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57942"/>
              </p:ext>
            </p:extLst>
          </p:nvPr>
        </p:nvGraphicFramePr>
        <p:xfrm>
          <a:off x="485999" y="936154"/>
          <a:ext cx="9433049" cy="5568136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15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b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района  </a:t>
                      </a:r>
                      <a:endParaRPr lang="ru-RU" sz="1200" b="1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</a:t>
                      </a:r>
                      <a:b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постоянного населения </a:t>
                      </a:r>
                      <a:b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отчетном году,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 центр муниципального района</a:t>
                      </a:r>
                      <a:endParaRPr lang="ru-RU" sz="1200" b="1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размещении доклада </a:t>
                      </a:r>
                      <a:b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главы в сети «Интернет» 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 официального сайта </a:t>
                      </a:r>
                      <a:b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района)</a:t>
                      </a:r>
                      <a:endParaRPr lang="ru-RU" sz="1200" b="1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Агульский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Тпиг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www.mo-agul.ru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Акушинский район</a:t>
                      </a:r>
                      <a:endParaRPr lang="ru-RU" sz="1200" b="0" i="0" u="none" strike="noStrike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Акуша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www.akusha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Ахвахский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Карата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www.akhvakh.ru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Ахтынский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Ахты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www.akhty-mr.ru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Бабаюртовский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с.Бабаюрт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www.babaurt.ru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15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Бежтинский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участок в составе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Цунтинского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 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Бежта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www.bezhta-mo.ru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Ботлихский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</a:t>
                      </a: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Ботлих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ботлихра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Буйнакский район</a:t>
                      </a:r>
                      <a:endParaRPr lang="ru-RU" sz="1200" b="0" i="0" u="none" strike="noStrike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Буйнакск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буйнакскийрайон.рф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Гергебильский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Гергебиль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гергебиль.рф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Гумбетовский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Мехельта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www.mo-gumbet.ru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Гунибский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Гуниб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www.gunib.ru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Дахадаевский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Уркарах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www.urkarakh.ru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Дербентский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Дербент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www.derbrayon.ru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Докузпаринский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Усухчай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www.dokuz-para.ru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Казбековский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Дылым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www.kazbekovskiy.ru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Кайтагский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с.Маджалис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www.kaytagrayon.e-dag.ru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Карабудахкентский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Карабудахкент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www.bekenez.ru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Каякентский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с.Новокаякент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www.kayakent.ru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Кизилюртовский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г.Кизилюрт 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www.mr-kizilyurt.ru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Кизлярский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Кизляр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www.kizlyar-rayon.ru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17" marR="9217" marT="921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309955-13DF-4D2F-9A62-C30639FB7DB2}"/>
              </a:ext>
            </a:extLst>
          </p:cNvPr>
          <p:cNvSpPr/>
          <p:nvPr/>
        </p:nvSpPr>
        <p:spPr>
          <a:xfrm>
            <a:off x="918047" y="185109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ОБЩАЯ ИНФОРМАЦИЯ О ГОРОДСКИХ ОКРУГАХ И МУНИЦИПАЛЬНЫХ РАЙОНАХ</a:t>
            </a:r>
            <a:br>
              <a:rPr lang="ru-RU" sz="1400" b="1" i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i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РЕСПУБЛИКИ ДАГЕСТАН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70E97F-BFA0-4FF9-8994-0E84DD84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14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47DE3142-5CCA-4EFE-BEC4-88C3C6FBB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49816"/>
              </p:ext>
            </p:extLst>
          </p:nvPr>
        </p:nvGraphicFramePr>
        <p:xfrm>
          <a:off x="717709" y="4088708"/>
          <a:ext cx="9143999" cy="247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EE0B099B-0F8F-4317-8211-FCC4A7A31A15}"/>
              </a:ext>
            </a:extLst>
          </p:cNvPr>
          <p:cNvSpPr txBox="1">
            <a:spLocks/>
          </p:cNvSpPr>
          <p:nvPr/>
        </p:nvSpPr>
        <p:spPr>
          <a:xfrm>
            <a:off x="1926275" y="292711"/>
            <a:ext cx="6408595" cy="311499"/>
          </a:xfrm>
          <a:prstGeom prst="rect">
            <a:avLst/>
          </a:prstGeom>
          <a:effectLst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действие жилых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DB55D-93DE-455C-A486-0A322DC127C0}"/>
              </a:ext>
            </a:extLst>
          </p:cNvPr>
          <p:cNvSpPr txBox="1"/>
          <p:nvPr/>
        </p:nvSpPr>
        <p:spPr>
          <a:xfrm>
            <a:off x="4627685" y="4054351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200" b="1" dirty="0">
                <a:solidFill>
                  <a:srgbClr val="9F2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/чел.)</a:t>
            </a:r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одержимое 8">
            <a:extLst>
              <a:ext uri="{FF2B5EF4-FFF2-40B4-BE49-F238E27FC236}">
                <a16:creationId xmlns:a16="http://schemas.microsoft.com/office/drawing/2014/main" id="{14875A83-0D61-43FE-A57E-8E490523C0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787298"/>
              </p:ext>
            </p:extLst>
          </p:nvPr>
        </p:nvGraphicFramePr>
        <p:xfrm>
          <a:off x="917691" y="723397"/>
          <a:ext cx="8604018" cy="330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Заголовок 3">
            <a:extLst>
              <a:ext uri="{FF2B5EF4-FFF2-40B4-BE49-F238E27FC236}">
                <a16:creationId xmlns:a16="http://schemas.microsoft.com/office/drawing/2014/main" id="{0DDF7FEC-5A96-4A11-B874-330D2F2C7774}"/>
              </a:ext>
            </a:extLst>
          </p:cNvPr>
          <p:cNvSpPr txBox="1">
            <a:spLocks/>
          </p:cNvSpPr>
          <p:nvPr/>
        </p:nvSpPr>
        <p:spPr>
          <a:xfrm>
            <a:off x="518312" y="3608202"/>
            <a:ext cx="9144000" cy="3600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со значениями в целом по РФ, СКФО, субъектам СКФО за 2019 год: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568E3D-AB90-472D-ADF0-FA0E4096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7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DC40474-5DEB-4D4F-A8FE-B62FF6EA9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152" y="268297"/>
            <a:ext cx="9865095" cy="430874"/>
          </a:xfrm>
        </p:spPr>
        <p:txBody>
          <a:bodyPr lIns="86555" tIns="43278" rIns="86555" bIns="43278">
            <a:noAutofit/>
          </a:bodyPr>
          <a:lstStyle/>
          <a:p>
            <a:pPr algn="ctr" eaLnBrk="1" hangingPunct="1"/>
            <a: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жилых помещений, приходящаяся на одного жителя, </a:t>
            </a:r>
            <a:b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введенная в действие за год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8DF9A0-32CA-4AE7-8729-901A8783F4D2}"/>
              </a:ext>
            </a:extLst>
          </p:cNvPr>
          <p:cNvSpPr txBox="1">
            <a:spLocks noChangeArrowheads="1"/>
          </p:cNvSpPr>
          <p:nvPr/>
        </p:nvSpPr>
        <p:spPr>
          <a:xfrm>
            <a:off x="4633606" y="824460"/>
            <a:ext cx="5117412" cy="5731221"/>
          </a:xfrm>
          <a:prstGeom prst="rect">
            <a:avLst/>
          </a:prstGeom>
        </p:spPr>
        <p:txBody>
          <a:bodyPr vert="horz" lIns="86555" tIns="43278" rIns="86555" bIns="4327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жилых помещений, приходящаяся на одного жителя,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введенная в действие за год, </a:t>
            </a: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по Республике Дагестан в 2020 году снизилась и составила  0,2  кв. метра (в 2019 – 0,3 </a:t>
            </a:r>
            <a:r>
              <a:rPr lang="ru-RU" alt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кв.метра</a:t>
            </a:r>
            <a:r>
              <a:rPr lang="ru-RU" alt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площадь жилья, введенного за год,  приходится на одного жителя  в МО «город Каспийск» -1,75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 «город Дербент» и «Казбековский район»  -  0,6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введенного за год жилья в расчете на одного жителя в 2020 году увеличилась в 12 МО. Наиболее значительно значение указанного показателя увеличилось в МО «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Новолакский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Тляратинский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«город Дербент», «город Дагестанские Огни» и «город Буйнакск».</a:t>
            </a: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 показателя установлено в 26  муниципальных образованиях: наиболее значительное в МО «Ахтынский район», «Карабудахкентский район», «Сергокалинский район», «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Тарумовский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«Цунтинский район», «Ногайский район», «город Избербаш» и «город Кизляр».</a:t>
            </a: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отметить, что рост строительства жилья  зависит от принимаемых администрациями муниципальных образований мер, таких как подготовка к застройке земельных участков, обеспеченных  необходимой  инженерной и коммунальной инфраструктурой, проведение анализа наличия свободных земельных участков, пригодных для строительства и ускорение их  формирования.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создание рыночных механизмов финансирования проектов комплексного освоения и развития  территорий, внедрение стандартов строительства жилья эконом класса позволят повысить доступность жилья для населения.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B08E1E-802C-4F6C-B31B-01DC753CD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70" y="840855"/>
            <a:ext cx="3944877" cy="554460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B37E25-78ED-4447-8DDB-FF98B8DF9AF1}"/>
              </a:ext>
            </a:extLst>
          </p:cNvPr>
          <p:cNvSpPr/>
          <p:nvPr/>
        </p:nvSpPr>
        <p:spPr>
          <a:xfrm>
            <a:off x="3182741" y="1257594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F6D03E-8910-4857-BE1A-1757FE407500}"/>
              </a:ext>
            </a:extLst>
          </p:cNvPr>
          <p:cNvSpPr/>
          <p:nvPr/>
        </p:nvSpPr>
        <p:spPr>
          <a:xfrm>
            <a:off x="3182738" y="1379859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AC975E-ADF5-4A82-82E1-9D5D3557405E}"/>
              </a:ext>
            </a:extLst>
          </p:cNvPr>
          <p:cNvSpPr/>
          <p:nvPr/>
        </p:nvSpPr>
        <p:spPr>
          <a:xfrm>
            <a:off x="3182738" y="1495623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2F380-B68F-408F-8269-2BBE43A95D0E}"/>
              </a:ext>
            </a:extLst>
          </p:cNvPr>
          <p:cNvSpPr txBox="1"/>
          <p:nvPr/>
        </p:nvSpPr>
        <p:spPr>
          <a:xfrm>
            <a:off x="3247435" y="1315795"/>
            <a:ext cx="744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 0,2 до 0,3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25281-D589-448D-A20D-D1F85C11C2D4}"/>
              </a:ext>
            </a:extLst>
          </p:cNvPr>
          <p:cNvSpPr txBox="1"/>
          <p:nvPr/>
        </p:nvSpPr>
        <p:spPr>
          <a:xfrm>
            <a:off x="3253369" y="1441084"/>
            <a:ext cx="718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0,1 до 0,2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7678A0-38EF-42D1-8AB5-75BEF7E3AD3C}"/>
              </a:ext>
            </a:extLst>
          </p:cNvPr>
          <p:cNvSpPr txBox="1"/>
          <p:nvPr/>
        </p:nvSpPr>
        <p:spPr>
          <a:xfrm>
            <a:off x="3265882" y="1193849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0,3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FC0C50-61CB-4C20-8C8F-E817513E7937}"/>
              </a:ext>
            </a:extLst>
          </p:cNvPr>
          <p:cNvSpPr txBox="1"/>
          <p:nvPr/>
        </p:nvSpPr>
        <p:spPr>
          <a:xfrm>
            <a:off x="3257256" y="1553130"/>
            <a:ext cx="593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0,1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FCCCEF5-7712-458B-B319-DE79C4BF1D3C}"/>
              </a:ext>
            </a:extLst>
          </p:cNvPr>
          <p:cNvSpPr/>
          <p:nvPr/>
        </p:nvSpPr>
        <p:spPr>
          <a:xfrm>
            <a:off x="3182985" y="1611387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B3DEBF2-78A2-4784-93B5-9A03739D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24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CB477D5-C98E-48AD-AA53-6D3173523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975" y="216568"/>
            <a:ext cx="9906595" cy="460761"/>
          </a:xfrm>
        </p:spPr>
        <p:txBody>
          <a:bodyPr lIns="86555" tIns="43278" rIns="86555" bIns="43278">
            <a:noAutofit/>
          </a:bodyPr>
          <a:lstStyle/>
          <a:p>
            <a:pPr algn="ctr" eaLnBrk="1" hangingPunct="1"/>
            <a: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земельных участков,  предоставленных для строительства, </a:t>
            </a:r>
            <a:b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1" cap="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10 тыс. человек населения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7E20C1-5338-4C89-B131-ABF9B77C26B6}"/>
              </a:ext>
            </a:extLst>
          </p:cNvPr>
          <p:cNvSpPr txBox="1">
            <a:spLocks noChangeArrowheads="1"/>
          </p:cNvSpPr>
          <p:nvPr/>
        </p:nvSpPr>
        <p:spPr>
          <a:xfrm>
            <a:off x="4505324" y="840855"/>
            <a:ext cx="5344171" cy="5639915"/>
          </a:xfrm>
          <a:prstGeom prst="rect">
            <a:avLst/>
          </a:prstGeom>
        </p:spPr>
        <p:txBody>
          <a:bodyPr vert="horz" lIns="86555" tIns="43278" rIns="86555" bIns="4327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по муниципальным образованиям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 земельных участков, предоставленных для строительства, в расчете на 10 тыс.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населения в 2020 году  составила  0,8 га (в 2019 году – 0,9 га).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 площадь земельных участков, предоставленных для строительства, в  расчете на 10 тыс. человек населения  установлена в МО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Новолакский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(7,2 га), наименьшая -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Акушинский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(0,01  га).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площади земельных участков, предоставленных для   строительства, наблюдалось в 13  МО. Наибольший рост площадей земельных участков,  предоставленных  для  строительства, отмечен  в       МО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Магарамкентский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Тарумовский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Бабаюртовский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Кумторкалинский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район» и 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Кайтагский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район». 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увеличение  земельных участков, предоставленных для строительства  в отдельных муниципальных районах  планируется за счет отчуждения части земель сельскохозяйственного назначения  под жилищное строительство.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показателя отмечено в 13  МО, наиболее значительно в МО «город Дербент», «Кизлярский район» и «город Кизляр».</a:t>
            </a:r>
          </a:p>
          <a:p>
            <a:pPr marL="0" indent="296317" algn="just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15  муниципальных образованиях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 для строительства  в 2019  году не предоставлялись.</a:t>
            </a:r>
          </a:p>
          <a:p>
            <a:pPr marL="0" indent="296317" algn="just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96317" algn="just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роста объемов  строительства местным администрациям муниципальных образований необходимо продолжить работу по разработке генеральных планов городских и сельских поселений, правил землепользования и застройки городских округов, городских  и сельских поселений, необходимых для упрощения предоставления земельных участков под строительство. Кроме того, в отношении предоставленных земельных участков необходимо обеспечить выполнение кадастровых работ и постановку их на государственный кадастровый учет.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5265BA-0D38-476D-BF8E-9146D9C1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42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D7B61D-ECB6-4728-A14C-D52B1B193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4" y="1013420"/>
            <a:ext cx="3585938" cy="54673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1607C0-91CC-4E90-B015-DCA1AA6BF0E7}"/>
              </a:ext>
            </a:extLst>
          </p:cNvPr>
          <p:cNvSpPr/>
          <p:nvPr/>
        </p:nvSpPr>
        <p:spPr>
          <a:xfrm>
            <a:off x="3182741" y="1257594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D86F04-BD30-4C44-B554-6033B23475AD}"/>
              </a:ext>
            </a:extLst>
          </p:cNvPr>
          <p:cNvSpPr/>
          <p:nvPr/>
        </p:nvSpPr>
        <p:spPr>
          <a:xfrm>
            <a:off x="3182738" y="1379859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453C51-5EDA-4478-B9E4-B8854B05FB1C}"/>
              </a:ext>
            </a:extLst>
          </p:cNvPr>
          <p:cNvSpPr/>
          <p:nvPr/>
        </p:nvSpPr>
        <p:spPr>
          <a:xfrm>
            <a:off x="3182738" y="1495623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E58C8-E99B-41AA-B1AE-915B443E93EE}"/>
              </a:ext>
            </a:extLst>
          </p:cNvPr>
          <p:cNvSpPr txBox="1"/>
          <p:nvPr/>
        </p:nvSpPr>
        <p:spPr>
          <a:xfrm>
            <a:off x="3247435" y="1315795"/>
            <a:ext cx="744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 0,5 до 1,5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D2C12-67C3-49CC-9325-4082526EFC15}"/>
              </a:ext>
            </a:extLst>
          </p:cNvPr>
          <p:cNvSpPr txBox="1"/>
          <p:nvPr/>
        </p:nvSpPr>
        <p:spPr>
          <a:xfrm>
            <a:off x="3253369" y="1441084"/>
            <a:ext cx="718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0,1 до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59ACE-B70F-4F77-B74D-633F05FD312E}"/>
              </a:ext>
            </a:extLst>
          </p:cNvPr>
          <p:cNvSpPr txBox="1"/>
          <p:nvPr/>
        </p:nvSpPr>
        <p:spPr>
          <a:xfrm>
            <a:off x="3265882" y="1193849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1,5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3A52A2-CBDA-496E-A476-4EC7989D25E8}"/>
              </a:ext>
            </a:extLst>
          </p:cNvPr>
          <p:cNvSpPr txBox="1"/>
          <p:nvPr/>
        </p:nvSpPr>
        <p:spPr>
          <a:xfrm>
            <a:off x="3257256" y="1553130"/>
            <a:ext cx="593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0,1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19D5AF-8CF7-43D3-9D0E-D17EE5F897B2}"/>
              </a:ext>
            </a:extLst>
          </p:cNvPr>
          <p:cNvSpPr/>
          <p:nvPr/>
        </p:nvSpPr>
        <p:spPr>
          <a:xfrm>
            <a:off x="3182985" y="1611387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727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DED7E5-7F53-48C7-A320-99B9378FD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010589"/>
            <a:ext cx="3719513" cy="534021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7CF8E38-9570-471B-A971-2413D899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215" y="231359"/>
            <a:ext cx="10036969" cy="709359"/>
          </a:xfrm>
        </p:spPr>
        <p:txBody>
          <a:bodyPr lIns="86555" tIns="43278" rIns="86555" bIns="43278">
            <a:noAutofit/>
          </a:bodyPr>
          <a:lstStyle/>
          <a:p>
            <a:pPr algn="ctr" eaLnBrk="1" hangingPunct="1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ЗЕМЕЛЬНЫХ УЧАСТКОВ, ПРЕДОСТАВЛЕННЫХ ДЛЯ ЖИЛИЩНОГО СТРОИТЕЛЬСТВА, </a:t>
            </a:r>
            <a:b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СТРОИТЕЛЬСТВА И КОМПЛЕКСНОГО ОСВОЕНИЯ </a:t>
            </a:r>
            <a:b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10 ТЫС. ЧЕЛОВЕК НАСЕЛЕНИЯ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5713C2-6D28-4E4B-8670-865CCC7624E1}"/>
              </a:ext>
            </a:extLst>
          </p:cNvPr>
          <p:cNvSpPr txBox="1">
            <a:spLocks noChangeArrowheads="1"/>
          </p:cNvSpPr>
          <p:nvPr/>
        </p:nvSpPr>
        <p:spPr>
          <a:xfrm>
            <a:off x="4374431" y="1010589"/>
            <a:ext cx="5462933" cy="5695011"/>
          </a:xfrm>
          <a:prstGeom prst="rect">
            <a:avLst/>
          </a:prstGeom>
        </p:spPr>
        <p:txBody>
          <a:bodyPr vert="horz" lIns="86555" tIns="43278" rIns="86555" bIns="4327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муниципальным образованиям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 в расчете на 10 тыс.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населения в 2020 году  составила  0,6  га (в 2019 – 0,7 га).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значение показателя общей площади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в расчете на 10 тыс. человек, отмечено в МО «Каякентский   район»  (3,9 га). 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12  муниципальных образованиях по итогам 2020 года отмечен рост этого показателя,  из них наибольший  в    МО 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Магарамкентский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Тарумовский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Кумторкалинский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район» и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Бабаюртовский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район». 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10  муниципальных образованиях показатель уменьшился, наиболее значительно в МО  «Каякентский район», «город Дербент», «Кизлярский район» и «город Южно-Сухокумск»..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18  муниципальных  образованиях значение показателя не изменилось.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Наименьшая площадь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приходится на жителей МО 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Акушинский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( 0,1 га).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роста объемов жилищного строительства муниципальным образованиям  республики необходимо активизировать формирование земельных участков под жилищное строительство,  принимать меры по  предоставлению земельных участков, обеспеченных соответствующей инженерной инфраструктурой.</a:t>
            </a:r>
          </a:p>
          <a:p>
            <a:pPr marL="0" indent="296317" algn="just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E3CCB5-71F6-42DE-A110-9B6E78FE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43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F02846-A172-47B4-B26C-4CDA6CBE4965}"/>
              </a:ext>
            </a:extLst>
          </p:cNvPr>
          <p:cNvSpPr/>
          <p:nvPr/>
        </p:nvSpPr>
        <p:spPr>
          <a:xfrm>
            <a:off x="3182741" y="1257594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F6E074-5129-4847-BCD1-BC4F83BAB365}"/>
              </a:ext>
            </a:extLst>
          </p:cNvPr>
          <p:cNvSpPr/>
          <p:nvPr/>
        </p:nvSpPr>
        <p:spPr>
          <a:xfrm>
            <a:off x="3182738" y="1379859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70C0F2-B240-4FB8-90AE-BA036B8BDED9}"/>
              </a:ext>
            </a:extLst>
          </p:cNvPr>
          <p:cNvSpPr/>
          <p:nvPr/>
        </p:nvSpPr>
        <p:spPr>
          <a:xfrm>
            <a:off x="3182738" y="1495623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FE547-BD9A-4014-A1F0-E47BB49B9C64}"/>
              </a:ext>
            </a:extLst>
          </p:cNvPr>
          <p:cNvSpPr txBox="1"/>
          <p:nvPr/>
        </p:nvSpPr>
        <p:spPr>
          <a:xfrm>
            <a:off x="3247435" y="1315795"/>
            <a:ext cx="744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 0,5 до 1,0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94B50-EF7E-48E8-9DF6-5A27D7E3E5BC}"/>
              </a:ext>
            </a:extLst>
          </p:cNvPr>
          <p:cNvSpPr txBox="1"/>
          <p:nvPr/>
        </p:nvSpPr>
        <p:spPr>
          <a:xfrm>
            <a:off x="3253369" y="1441084"/>
            <a:ext cx="718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0,1 до 0,5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DB0B4-3BF2-4421-8C4C-EC382F43DBAD}"/>
              </a:ext>
            </a:extLst>
          </p:cNvPr>
          <p:cNvSpPr txBox="1"/>
          <p:nvPr/>
        </p:nvSpPr>
        <p:spPr>
          <a:xfrm>
            <a:off x="3265882" y="1193849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1,0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BE279-C7DF-484E-9C7C-306433FD9400}"/>
              </a:ext>
            </a:extLst>
          </p:cNvPr>
          <p:cNvSpPr txBox="1"/>
          <p:nvPr/>
        </p:nvSpPr>
        <p:spPr>
          <a:xfrm>
            <a:off x="3257256" y="1553130"/>
            <a:ext cx="593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0,1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E7414F-D623-421E-A860-6632881A7ABB}"/>
              </a:ext>
            </a:extLst>
          </p:cNvPr>
          <p:cNvSpPr/>
          <p:nvPr/>
        </p:nvSpPr>
        <p:spPr>
          <a:xfrm>
            <a:off x="3182985" y="1611387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373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69CC38-B770-4FC6-9413-B354AF1B6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11" y="1052427"/>
            <a:ext cx="2571515" cy="3457574"/>
          </a:xfrm>
          <a:prstGeom prst="rect">
            <a:avLst/>
          </a:prstGeom>
        </p:spPr>
      </p:pic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43106BB1-2C00-486F-8D3A-5EB49A1D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03" y="104960"/>
            <a:ext cx="10211554" cy="34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47" tIns="49423" rIns="98847" bIns="494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7. ЖИЛИЩНО – КОММУНАЛЬНОЕ ХОЗЯЙСТВО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45F1F1-5DCC-4A20-AC6A-CD007798C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39" y="425411"/>
            <a:ext cx="10211118" cy="8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51" tIns="49376" rIns="98751" bIns="49376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3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ДОМОВ,  В КОТОРЫХ СОБСТВЕННИКИ ПОМЕЩЕНИЙ ДОЛЖНЫ ВЫБРАТЬ СПОСОБ  УПРАВЛЕНИЯ  ДАННЫМИ ДОМАМИ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527CFC-ED0F-4614-925A-435B1BA61EB7}"/>
              </a:ext>
            </a:extLst>
          </p:cNvPr>
          <p:cNvSpPr txBox="1">
            <a:spLocks noChangeArrowheads="1"/>
          </p:cNvSpPr>
          <p:nvPr/>
        </p:nvSpPr>
        <p:spPr>
          <a:xfrm>
            <a:off x="4691038" y="1362933"/>
            <a:ext cx="5256584" cy="3056667"/>
          </a:xfrm>
          <a:prstGeom prst="rect">
            <a:avLst/>
          </a:prstGeom>
        </p:spPr>
        <p:txBody>
          <a:bodyPr vert="horz" lIns="86700" tIns="43350" rIns="86700" bIns="4335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8775" algn="just" defTabSz="1180667">
              <a:spcBef>
                <a:spcPts val="0"/>
              </a:spcBef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32 муниципальных образованиях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домов, в которых собственники помещений должны выбрать способ управления данными домами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2020 году составила 100%.</a:t>
            </a:r>
          </a:p>
          <a:p>
            <a:pPr marL="0" indent="358775" algn="just" defTabSz="1180667">
              <a:spcBef>
                <a:spcPts val="0"/>
              </a:spcBef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значения  данного показателя отмечено В МО «город Махачкала», «город Кизилюрт», «город Хасавюрт» и 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Кумторкалинский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район».</a:t>
            </a:r>
          </a:p>
          <a:p>
            <a:pPr marL="0" indent="358775" algn="just" defTabSz="1180667">
              <a:spcBef>
                <a:spcPts val="0"/>
              </a:spcBef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значения данного показателя в 2020 году не наблюдается ни в одном муниципальном образовании Республики Дагестан.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2389D5-9C54-4A62-B684-EDEB345E107F}"/>
              </a:ext>
            </a:extLst>
          </p:cNvPr>
          <p:cNvSpPr/>
          <p:nvPr/>
        </p:nvSpPr>
        <p:spPr>
          <a:xfrm>
            <a:off x="62730" y="4377001"/>
            <a:ext cx="10262527" cy="158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51" tIns="49376" rIns="98751" bIns="49376" anchor="ctr"/>
          <a:lstStyle/>
          <a:p>
            <a:pPr algn="ctr" defTabSz="1041400"/>
            <a:r>
              <a:rPr lang="ru-RU" sz="13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ДОЛЯ ОРГАНИЗАЦИЙ КОММУНАЛЬНОГО КОМПЛЕКСА, ОСУЩЕСТВЛЯЮЩИХ ПРОИЗВОДСТВО ТОВАРОВ, ОКАЗАНИЕ УСЛУГ ПО ВОДО-, ТЕПЛО-, ГАЗО-, ЭЛЕКТРОСНАБЖЕНИЮ, ВОДООТВЕДЕНИЮ, ОЧИСТКЕ СТОЧНЫХ ВОД, УТИЛИЗАЦИИ (ЗАХОРОНЕНИЮ) ТВЕРДЫХ БЫТОВЫХ ОТХОДОВ И ИСПОЛЬЗУЮЩИХ ОБЪЕКТЫ КОММУНАЛЬНОЙ  ИНФРАСТРУКТУРЫ НА ПРАВЕ ЧАСТНОЙ СОБСТВЕННОСТИ ПО ДОГОВОРУ АРЕНДЫ ИЛИ КОНЦЕССИИ, УЧАСТИЕ РЕСПУБЛИКИ ДАГЕСТАН И (ИЛИ) ГОРОДСКОГО ОКРУГА (МУНИЦИПАЛЬНОГО РАЙОНА)   В УСТАВНОМ КАПИТАЛЕ КОТОРЫХ СОСТАВЛЯЕТ НЕ БОЛЕЕ 25 ПРОЦЕНТОВ, В ОБЩЕМ ЧИСЛЕ ОРГАНИЗАЦИЙ КОММУНАЛЬНОГО КОМПЛЕКСА, ОСУЩЕСТВЛЯЮЩИХ СВОЮ ДЕЯТЕЛЬНОСТЬ ГОРОДСКОГО ОКРУГА (МУНИЦИПАЛЬНОГО РАЙОНА)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C21411-4A70-4DFD-B243-16F0647CEA7A}"/>
              </a:ext>
            </a:extLst>
          </p:cNvPr>
          <p:cNvSpPr/>
          <p:nvPr/>
        </p:nvSpPr>
        <p:spPr>
          <a:xfrm>
            <a:off x="522554" y="5846417"/>
            <a:ext cx="956262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1180667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39 муниципальных образованиях значение данного показателя составило 100%.  Снижение показателя наблюдается только в МО «город Махачкала» ( со 100,0% до 71,0%). </a:t>
            </a:r>
          </a:p>
          <a:p>
            <a:pPr indent="358775" algn="just" defTabSz="1180667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остальных муниципальных образованиях значение показателя осталось на уровне предшествующего года.</a:t>
            </a:r>
            <a:endParaRPr lang="ru-RU" sz="1300" dirty="0">
              <a:solidFill>
                <a:srgbClr val="4433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81C6FB-837D-49A4-91FC-5F34B0EF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44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5050D9-70FC-4F8A-BCBF-774D3B59C8AF}"/>
              </a:ext>
            </a:extLst>
          </p:cNvPr>
          <p:cNvSpPr/>
          <p:nvPr/>
        </p:nvSpPr>
        <p:spPr>
          <a:xfrm>
            <a:off x="2899774" y="1319276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436C55-2082-4504-9A38-CB60581A8709}"/>
              </a:ext>
            </a:extLst>
          </p:cNvPr>
          <p:cNvSpPr/>
          <p:nvPr/>
        </p:nvSpPr>
        <p:spPr>
          <a:xfrm>
            <a:off x="2899771" y="1441541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868FE4-EA0D-454C-81E4-46015EDC1312}"/>
              </a:ext>
            </a:extLst>
          </p:cNvPr>
          <p:cNvSpPr/>
          <p:nvPr/>
        </p:nvSpPr>
        <p:spPr>
          <a:xfrm>
            <a:off x="2899771" y="1557305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36CBE-61D1-4B72-8DE9-FC218391EBB2}"/>
              </a:ext>
            </a:extLst>
          </p:cNvPr>
          <p:cNvSpPr txBox="1"/>
          <p:nvPr/>
        </p:nvSpPr>
        <p:spPr>
          <a:xfrm>
            <a:off x="2964468" y="1377477"/>
            <a:ext cx="6928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 85 до 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76AE1-F42D-4FCD-AB21-9B4FDB9B3627}"/>
              </a:ext>
            </a:extLst>
          </p:cNvPr>
          <p:cNvSpPr txBox="1"/>
          <p:nvPr/>
        </p:nvSpPr>
        <p:spPr>
          <a:xfrm>
            <a:off x="2970402" y="1502766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50 до 85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579D6-6C6F-4180-9537-5D862105A9D1}"/>
              </a:ext>
            </a:extLst>
          </p:cNvPr>
          <p:cNvSpPr txBox="1"/>
          <p:nvPr/>
        </p:nvSpPr>
        <p:spPr>
          <a:xfrm>
            <a:off x="2982915" y="1255531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F95A4E-1BC9-4B8D-B499-6DECDC272DE1}"/>
              </a:ext>
            </a:extLst>
          </p:cNvPr>
          <p:cNvSpPr txBox="1"/>
          <p:nvPr/>
        </p:nvSpPr>
        <p:spPr>
          <a:xfrm>
            <a:off x="2974289" y="1614812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50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061A8D-190B-41EA-9D63-940938237CF5}"/>
              </a:ext>
            </a:extLst>
          </p:cNvPr>
          <p:cNvSpPr/>
          <p:nvPr/>
        </p:nvSpPr>
        <p:spPr>
          <a:xfrm>
            <a:off x="2900018" y="1673069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62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39C5DD-8200-40DD-9813-BC2545B7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56" y="927102"/>
            <a:ext cx="3663108" cy="542925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BA3C841-EBCA-4435-8FBE-7B24402A7163}"/>
              </a:ext>
            </a:extLst>
          </p:cNvPr>
          <p:cNvSpPr txBox="1">
            <a:spLocks noChangeArrowheads="1"/>
          </p:cNvSpPr>
          <p:nvPr/>
        </p:nvSpPr>
        <p:spPr>
          <a:xfrm>
            <a:off x="288256" y="205910"/>
            <a:ext cx="9862888" cy="528268"/>
          </a:xfrm>
          <a:prstGeom prst="rect">
            <a:avLst/>
          </a:prstGeom>
        </p:spPr>
        <p:txBody>
          <a:bodyPr vert="horz" lIns="0" tIns="4335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МНОГОКВАРТИРНЫХ ДОМОВ, РАСПОЛОЖЕННЫХ НА ЗЕМЕЛЬНЫХ УЧАСТКАХ, В ОТНОШЕНИИ </a:t>
            </a:r>
          </a:p>
          <a:p>
            <a:pPr algn="ctr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ОСУЩЕСТВЛЕН ГОСУДАРСТВЕННЫЙ КАДАСТРОВЫЙ УЧЕТ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F79C06-7B84-43FC-A782-15F740A586FC}"/>
              </a:ext>
            </a:extLst>
          </p:cNvPr>
          <p:cNvSpPr txBox="1">
            <a:spLocks noChangeArrowheads="1"/>
          </p:cNvSpPr>
          <p:nvPr/>
        </p:nvSpPr>
        <p:spPr>
          <a:xfrm>
            <a:off x="4529241" y="880969"/>
            <a:ext cx="5331191" cy="5328592"/>
          </a:xfrm>
          <a:prstGeom prst="rect">
            <a:avLst/>
          </a:prstGeom>
        </p:spPr>
        <p:txBody>
          <a:bodyPr vert="horz" lIns="86700" tIns="43350" rIns="86700" bIns="4335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8775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2019 годом в отчетном году </a:t>
            </a:r>
            <a:r>
              <a:rPr lang="ru-RU" alt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по муниципальным образованиям  увеличилась на 4,5 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составила 58,9 %. </a:t>
            </a:r>
          </a:p>
          <a:p>
            <a:pPr marL="0" indent="358775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 увеличилась  в 13  муниципальных образованиях. Наиболее значительное увеличение наблюдается в МО «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Унцукульский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(на 68,0 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 и «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Гергебильский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47,7 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358775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показателя отмечено  в 6 МО:  «Дербентский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Кайтагский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«Сулейман-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Стальский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Хунзахский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Чародинский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и «город Хасавюрт».</a:t>
            </a:r>
          </a:p>
          <a:p>
            <a:pPr marL="0" indent="358775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значение показателя (100%) зафиксировано в 17 муниципальных образованиях.</a:t>
            </a:r>
          </a:p>
          <a:p>
            <a:pPr marL="0" indent="358775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образованиях продолжается работа по   постановке  на кадастровый  учет  земельных участков, на которых расположены   многоквартирные дома.</a:t>
            </a:r>
          </a:p>
          <a:p>
            <a:pPr marL="0" indent="358775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работы администраций муниципальных образований по  увеличению доли многоквартирных домов, расположенных на земельных участках, в отношении которых осуществлен государственный кадастровый учет,   позволит мобилизовать  дополнительные налоговые доходы  от объектов недвижимости (земельных участков, зданий, сооружений, помещений), по которым не определена налоговая база – стоимостная характеристика (кадастровая стоимость, нормативная цена, инвентаризационная стоимость) объекта, необходимая для его налогообложения.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FE03FE6-7D82-45CE-85EE-5ED5A833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45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E1F5EC-80E1-44EA-B864-2505B0F0A765}"/>
              </a:ext>
            </a:extLst>
          </p:cNvPr>
          <p:cNvSpPr/>
          <p:nvPr/>
        </p:nvSpPr>
        <p:spPr>
          <a:xfrm>
            <a:off x="2899774" y="1319276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23A7F6-284E-4E92-83AE-C89A2BD6F658}"/>
              </a:ext>
            </a:extLst>
          </p:cNvPr>
          <p:cNvSpPr/>
          <p:nvPr/>
        </p:nvSpPr>
        <p:spPr>
          <a:xfrm>
            <a:off x="2899771" y="1441541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15B7D5-8EAE-4CB2-A7A3-2D4D8AF93D8D}"/>
              </a:ext>
            </a:extLst>
          </p:cNvPr>
          <p:cNvSpPr/>
          <p:nvPr/>
        </p:nvSpPr>
        <p:spPr>
          <a:xfrm>
            <a:off x="2899771" y="1557305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6401D-1BA5-4634-8BAB-A897EA179D33}"/>
              </a:ext>
            </a:extLst>
          </p:cNvPr>
          <p:cNvSpPr txBox="1"/>
          <p:nvPr/>
        </p:nvSpPr>
        <p:spPr>
          <a:xfrm>
            <a:off x="2964468" y="1377477"/>
            <a:ext cx="6928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 70 до 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7FC5E6-153E-4710-A89D-4510B9D8FDA2}"/>
              </a:ext>
            </a:extLst>
          </p:cNvPr>
          <p:cNvSpPr txBox="1"/>
          <p:nvPr/>
        </p:nvSpPr>
        <p:spPr>
          <a:xfrm>
            <a:off x="2970402" y="1502766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50 до 70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CFBC91-79DB-4082-8642-44A00CBEC6B7}"/>
              </a:ext>
            </a:extLst>
          </p:cNvPr>
          <p:cNvSpPr txBox="1"/>
          <p:nvPr/>
        </p:nvSpPr>
        <p:spPr>
          <a:xfrm>
            <a:off x="2974289" y="1614812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50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2F2B2F-3752-43E6-B923-16ED6475318E}"/>
              </a:ext>
            </a:extLst>
          </p:cNvPr>
          <p:cNvSpPr/>
          <p:nvPr/>
        </p:nvSpPr>
        <p:spPr>
          <a:xfrm>
            <a:off x="2900018" y="1673069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74CB6-D960-447E-AEC7-FE21CC6EF88B}"/>
              </a:ext>
            </a:extLst>
          </p:cNvPr>
          <p:cNvSpPr txBox="1"/>
          <p:nvPr/>
        </p:nvSpPr>
        <p:spPr>
          <a:xfrm>
            <a:off x="2982915" y="1255531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85</a:t>
            </a:r>
          </a:p>
        </p:txBody>
      </p:sp>
    </p:spTree>
    <p:extLst>
      <p:ext uri="{BB962C8B-B14F-4D97-AF65-F5344CB8AC3E}">
        <p14:creationId xmlns:p14="http://schemas.microsoft.com/office/powerpoint/2010/main" val="773547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937F1-7EAE-4B9B-A79F-AEE5D527628D}"/>
              </a:ext>
            </a:extLst>
          </p:cNvPr>
          <p:cNvSpPr txBox="1">
            <a:spLocks noChangeArrowheads="1"/>
          </p:cNvSpPr>
          <p:nvPr/>
        </p:nvSpPr>
        <p:spPr>
          <a:xfrm>
            <a:off x="223838" y="144463"/>
            <a:ext cx="10109200" cy="746125"/>
          </a:xfrm>
          <a:prstGeom prst="rect">
            <a:avLst/>
          </a:prstGeom>
        </p:spPr>
        <p:txBody>
          <a:bodyPr vert="horz" lIns="98704" tIns="49350" rIns="98704" bIns="493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89164"/>
            <a:r>
              <a:rPr lang="ru-RU" altLang="ru-RU" sz="14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</a:r>
            <a:endParaRPr lang="ru-RU" altLang="ru-RU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9CD4BE-8C73-4E8B-9BE1-0D23043D3A49}"/>
              </a:ext>
            </a:extLst>
          </p:cNvPr>
          <p:cNvSpPr txBox="1">
            <a:spLocks noChangeArrowheads="1"/>
          </p:cNvSpPr>
          <p:nvPr/>
        </p:nvSpPr>
        <p:spPr>
          <a:xfrm>
            <a:off x="4662967" y="922879"/>
            <a:ext cx="5419716" cy="2724150"/>
          </a:xfrm>
          <a:prstGeom prst="rect">
            <a:avLst/>
          </a:prstGeom>
        </p:spPr>
        <p:txBody>
          <a:bodyPr vert="horz" lIns="98704" tIns="49350" rIns="98704" bIns="493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Font typeface="Arial" panose="020B0604020202020204" pitchFamily="34" charset="0"/>
              <a:buNone/>
            </a:pPr>
            <a:r>
              <a:rPr lang="ru-RU" alt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контингентом  граждан, стоящих на учете для улучшения жилищных условий в муниципальных образованиях, являются участники Великой Отечественной войны и  вдовы участников Великой Отечественной войны, молодые семьи, сироты, многодетные семьи, граждане, жилье которых  подлежит  сносу, учителя  и медицинские  работники.  </a:t>
            </a:r>
          </a:p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Font typeface="Arial" panose="020B0604020202020204" pitchFamily="34" charset="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09128" algn="just" defTabSz="866388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ACED8D-D547-431A-805A-43B0694EBFE6}"/>
              </a:ext>
            </a:extLst>
          </p:cNvPr>
          <p:cNvSpPr/>
          <p:nvPr/>
        </p:nvSpPr>
        <p:spPr>
          <a:xfrm>
            <a:off x="4717041" y="2045376"/>
            <a:ext cx="531156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9128" algn="just" defTabSz="866388">
              <a:spcBef>
                <a:spcPct val="0"/>
              </a:spcBef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 в 20</a:t>
            </a:r>
            <a:r>
              <a:rPr lang="en-US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образованиях республики </a:t>
            </a:r>
            <a:r>
              <a:rPr lang="ru-RU" alt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 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 помещениях,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увеличилась. Больше, чем в остальных, увеличение показателя достигнуто в МО  «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Новолакский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24,7 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 «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Кумторкалинский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 6,0 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и «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Дахадаевский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район» (на 5,0  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indent="409128" algn="just" defTabSz="866388">
              <a:spcBef>
                <a:spcPct val="0"/>
              </a:spcBef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Новолакский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Гунибский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добились наилучших результатов среди муниципальных образований по данному показателю (38,7% и 37,4%).</a:t>
            </a:r>
          </a:p>
          <a:p>
            <a:pPr indent="409128" algn="just" defTabSz="866388">
              <a:spcBef>
                <a:spcPct val="0"/>
              </a:spcBef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  населения, получившего жилые помещения и улучшившего жилищные условия, в 2020 году  снизилась  в  28 МО,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наибольшее снижение наблюдалось в МО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Курахский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(на 35,1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«Рутульский район» (на 16,9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и «Буйнакский район» (на 14,0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indent="409128" algn="just" defTabSz="866388">
              <a:spcBef>
                <a:spcPct val="0"/>
              </a:spcBef>
              <a:buClr>
                <a:srgbClr val="4F81BD"/>
              </a:buClr>
              <a:buSzPct val="70000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значения показателя установлены в  МО «город Кизилюрт» (0,36%), «город Дагестанские Огни» (0,43%),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Левашинский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(0,43%), «город Хасавюрт» (0,43%), «Ахвахский район» (0,46%) и «город Избербаш» (0,47%).</a:t>
            </a:r>
          </a:p>
          <a:p>
            <a:pPr indent="409128" algn="just" defTabSz="866388">
              <a:spcBef>
                <a:spcPct val="0"/>
              </a:spcBef>
              <a:buClr>
                <a:srgbClr val="4F81BD"/>
              </a:buClr>
              <a:buSzPct val="70000"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МО «Цунтинский район» и «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Тляратинский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жилые помещения гражданам не предоставлялись.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04F3F30-C237-43CB-B21F-2C30D802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46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FB0994-36D5-442A-A262-AB8169BDE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41" y="1032955"/>
            <a:ext cx="4021879" cy="537635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02DC24-4756-4BB6-86A3-01DC3E8BB5E5}"/>
              </a:ext>
            </a:extLst>
          </p:cNvPr>
          <p:cNvSpPr/>
          <p:nvPr/>
        </p:nvSpPr>
        <p:spPr>
          <a:xfrm>
            <a:off x="3214099" y="1285841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CA1B93-1CDF-4612-9B14-62AB328D0964}"/>
              </a:ext>
            </a:extLst>
          </p:cNvPr>
          <p:cNvSpPr/>
          <p:nvPr/>
        </p:nvSpPr>
        <p:spPr>
          <a:xfrm>
            <a:off x="3214096" y="1408106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5CD5F4-03FC-415F-BF70-94DB181A4192}"/>
              </a:ext>
            </a:extLst>
          </p:cNvPr>
          <p:cNvSpPr/>
          <p:nvPr/>
        </p:nvSpPr>
        <p:spPr>
          <a:xfrm>
            <a:off x="3214096" y="1523870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AA371-16ED-410F-9D83-D895BAF2F386}"/>
              </a:ext>
            </a:extLst>
          </p:cNvPr>
          <p:cNvSpPr txBox="1"/>
          <p:nvPr/>
        </p:nvSpPr>
        <p:spPr>
          <a:xfrm>
            <a:off x="3278793" y="1344042"/>
            <a:ext cx="615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5 до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5F626-16A1-422E-A5FB-24E942C5FDF9}"/>
              </a:ext>
            </a:extLst>
          </p:cNvPr>
          <p:cNvSpPr txBox="1"/>
          <p:nvPr/>
        </p:nvSpPr>
        <p:spPr>
          <a:xfrm>
            <a:off x="3284727" y="1469331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3 до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0A5A9-EA2A-4376-BDC6-442403619B90}"/>
              </a:ext>
            </a:extLst>
          </p:cNvPr>
          <p:cNvSpPr txBox="1"/>
          <p:nvPr/>
        </p:nvSpPr>
        <p:spPr>
          <a:xfrm>
            <a:off x="3288614" y="1581377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22CB53-9C1B-4786-BD53-EBAEB2525E3B}"/>
              </a:ext>
            </a:extLst>
          </p:cNvPr>
          <p:cNvSpPr/>
          <p:nvPr/>
        </p:nvSpPr>
        <p:spPr>
          <a:xfrm>
            <a:off x="3214343" y="1639634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D5AFEB-1004-4EFC-9E9A-E0C90FDA4BF9}"/>
              </a:ext>
            </a:extLst>
          </p:cNvPr>
          <p:cNvSpPr txBox="1"/>
          <p:nvPr/>
        </p:nvSpPr>
        <p:spPr>
          <a:xfrm>
            <a:off x="3297240" y="1222096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</a:t>
            </a:r>
          </a:p>
        </p:txBody>
      </p:sp>
    </p:spTree>
    <p:extLst>
      <p:ext uri="{BB962C8B-B14F-4D97-AF65-F5344CB8AC3E}">
        <p14:creationId xmlns:p14="http://schemas.microsoft.com/office/powerpoint/2010/main" val="3892136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1C2B77C-21AB-48BA-8D20-A224A1331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019935"/>
            <a:ext cx="5281654" cy="5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300" b="1" dirty="0">
                <a:cs typeface="Times New Roman" panose="02020603050405020304" pitchFamily="18" charset="0"/>
              </a:rPr>
              <a:t>Доля налоговых и неналоговых доходов  местного бюджета (за исключением поступлений налоговых доходов по  дополнительным нормативам отчислений) в общем объеме доходов  бюджетов (без учета субвенций)   </a:t>
            </a:r>
            <a:r>
              <a:rPr lang="ru-RU" altLang="ru-RU" sz="1300" dirty="0">
                <a:cs typeface="Times New Roman" panose="02020603050405020304" pitchFamily="18" charset="0"/>
              </a:rPr>
              <a:t>в среднем по  муниципальным районам в  2020 году   составила   34,4%   (в 2019 году – 34,5%). Доля налоговых и неналоговых доходов бюджетов городских округов в общем объеме доходов бюджетов городских округов (без учета субвенций) 34,4% - ( в 2019  году  - 42,5 %).</a:t>
            </a:r>
            <a:r>
              <a:rPr lang="ru-RU" alt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В 2020 году только в 21 муниципальном образовании доля собственных доходов местного бюджета в общем объеме доходов увеличилась по сравнению с 2019 годом. Наиболее существенное увеличение значения данного показателя наблюдается в МО «Каякентский район», «</a:t>
            </a:r>
            <a:r>
              <a:rPr lang="ru-RU" altLang="ru-RU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Кулинский</a:t>
            </a: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 и «Сергокалинский район».</a:t>
            </a: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Наилучшее значение данного  показателя  отмечено    в  муниципальных образованиях «</a:t>
            </a:r>
            <a:r>
              <a:rPr lang="ru-RU" altLang="ru-RU" sz="13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Тарумовский</a:t>
            </a:r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 (65,0%), «город Махачкала» (59,3%) и  «город Каспийск» (57,0%).</a:t>
            </a:r>
          </a:p>
          <a:p>
            <a:pPr algn="just"/>
            <a:r>
              <a:rPr lang="ru-RU" altLang="ru-RU" sz="1300" dirty="0">
                <a:cs typeface="Times New Roman" panose="02020603050405020304" pitchFamily="18" charset="0"/>
              </a:rPr>
              <a:t>В  30 муниципальных образованиях  отмечено снижение показателя, из них наиболее существенное в МО «</a:t>
            </a:r>
            <a:r>
              <a:rPr lang="ru-RU" altLang="ru-RU" sz="1300" dirty="0" err="1">
                <a:cs typeface="Times New Roman" panose="02020603050405020304" pitchFamily="18" charset="0"/>
              </a:rPr>
              <a:t>Кумторкалинский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 - на 17,0 </a:t>
            </a:r>
            <a:r>
              <a:rPr lang="ru-RU" altLang="ru-RU" sz="1300" dirty="0" err="1"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cs typeface="Times New Roman" panose="02020603050405020304" pitchFamily="18" charset="0"/>
              </a:rPr>
              <a:t>., «Рутульский район» - на 17,0 </a:t>
            </a:r>
            <a:r>
              <a:rPr lang="ru-RU" altLang="ru-RU" sz="1300" dirty="0" err="1"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cs typeface="Times New Roman" panose="02020603050405020304" pitchFamily="18" charset="0"/>
              </a:rPr>
              <a:t>., «</a:t>
            </a:r>
            <a:r>
              <a:rPr lang="ru-RU" altLang="ru-RU" sz="1300" dirty="0" err="1">
                <a:cs typeface="Times New Roman" panose="02020603050405020304" pitchFamily="18" charset="0"/>
              </a:rPr>
              <a:t>Хасвюртовский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 - на 15,0 </a:t>
            </a:r>
            <a:r>
              <a:rPr lang="ru-RU" altLang="ru-RU" sz="1300" dirty="0" err="1"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cs typeface="Times New Roman" panose="02020603050405020304" pitchFamily="18" charset="0"/>
              </a:rPr>
              <a:t>., «город Махачкала» - на 15,0 </a:t>
            </a:r>
            <a:r>
              <a:rPr lang="ru-RU" altLang="ru-RU" sz="1300" dirty="0" err="1"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cs typeface="Times New Roman" panose="02020603050405020304" pitchFamily="18" charset="0"/>
              </a:rPr>
              <a:t>. и «город Кизилюрт» (на 11,0 </a:t>
            </a:r>
            <a:r>
              <a:rPr lang="ru-RU" altLang="ru-RU" sz="1300" dirty="0" err="1">
                <a:cs typeface="Times New Roman" panose="02020603050405020304" pitchFamily="18" charset="0"/>
              </a:rPr>
              <a:t>п.п</a:t>
            </a:r>
            <a:r>
              <a:rPr lang="ru-RU" altLang="ru-RU" sz="1300" dirty="0">
                <a:cs typeface="Times New Roman" panose="02020603050405020304" pitchFamily="18" charset="0"/>
              </a:rPr>
              <a:t>.).</a:t>
            </a: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Доля собственных доходов в общем объеме доходов муниципального образования  в  11  муниципальных образованиях не превысила 25%.</a:t>
            </a:r>
            <a:r>
              <a:rPr lang="ru-RU" altLang="ru-RU" sz="1300" dirty="0">
                <a:cs typeface="Times New Roman" panose="02020603050405020304" pitchFamily="18" charset="0"/>
              </a:rPr>
              <a:t>  Самая низкая доля  собственных доходов отмечена в МО «Бежтинский участок в составе Цунтинского района», «</a:t>
            </a:r>
            <a:r>
              <a:rPr lang="ru-RU" altLang="ru-RU" sz="1300" dirty="0" err="1">
                <a:cs typeface="Times New Roman" panose="02020603050405020304" pitchFamily="18" charset="0"/>
              </a:rPr>
              <a:t>Докузпаринский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 и «</a:t>
            </a:r>
            <a:r>
              <a:rPr lang="ru-RU" altLang="ru-RU" sz="1300" dirty="0" err="1">
                <a:cs typeface="Times New Roman" panose="02020603050405020304" pitchFamily="18" charset="0"/>
              </a:rPr>
              <a:t>Кайтагский</a:t>
            </a:r>
            <a:r>
              <a:rPr lang="ru-RU" altLang="ru-RU" sz="1300" dirty="0">
                <a:cs typeface="Times New Roman" panose="02020603050405020304" pitchFamily="18" charset="0"/>
              </a:rPr>
              <a:t> район» -  от 4 до 18%.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CD62CD-454C-469B-B3BC-433BB1757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0139" y="488477"/>
            <a:ext cx="9299121" cy="468671"/>
          </a:xfrm>
        </p:spPr>
        <p:txBody>
          <a:bodyPr tIns="43350" rtlCol="0">
            <a:noAutofit/>
          </a:bodyPr>
          <a:lstStyle/>
          <a:p>
            <a:pPr algn="ctr" defTabSz="987769"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 НАЛОГОВЫХ И НЕНАЛОГОВЫХ  ДОХОДОВ  МЕСТНОГО БЮДЖЕТА В  ОБЩЕМ ОБЪЕМЕ </a:t>
            </a:r>
            <a:b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 БЮДЖЕТА МУНИЦИПАЛЬНОГО ОБРАЗОВАНИЯ   </a:t>
            </a:r>
          </a:p>
        </p:txBody>
      </p:sp>
      <p:sp>
        <p:nvSpPr>
          <p:cNvPr id="4" name="Прямоугольник 10">
            <a:extLst>
              <a:ext uri="{FF2B5EF4-FFF2-40B4-BE49-F238E27FC236}">
                <a16:creationId xmlns:a16="http://schemas.microsoft.com/office/drawing/2014/main" id="{65A7D8AE-99E7-4D9D-9F44-17F3C6242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89" y="117657"/>
            <a:ext cx="9323665" cy="3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40" tIns="43320" rIns="86640" bIns="433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8. ОРГАНИЗАЦИЯ МУНИЦИПАЛЬНОГО УПРАВЛЕНИЯ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92704A-E0A6-41D8-9CA0-2D6AD06F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47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E18D95-8EC7-4D26-96D2-DE2403A0D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6" y="1019935"/>
            <a:ext cx="3862429" cy="551418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B1127E-A59F-43AD-BE25-ADD1E9B4DC34}"/>
              </a:ext>
            </a:extLst>
          </p:cNvPr>
          <p:cNvSpPr/>
          <p:nvPr/>
        </p:nvSpPr>
        <p:spPr>
          <a:xfrm>
            <a:off x="3214099" y="1285841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374A94-5DA2-49C5-8732-BDCA61E1D163}"/>
              </a:ext>
            </a:extLst>
          </p:cNvPr>
          <p:cNvSpPr/>
          <p:nvPr/>
        </p:nvSpPr>
        <p:spPr>
          <a:xfrm>
            <a:off x="3214096" y="1408106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1512B1-EAB1-4C85-8DF1-DC96FB9D8F33}"/>
              </a:ext>
            </a:extLst>
          </p:cNvPr>
          <p:cNvSpPr/>
          <p:nvPr/>
        </p:nvSpPr>
        <p:spPr>
          <a:xfrm>
            <a:off x="3214096" y="1523870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8A9E1A-A11B-459C-B8D3-B25FF47FDF36}"/>
              </a:ext>
            </a:extLst>
          </p:cNvPr>
          <p:cNvSpPr txBox="1"/>
          <p:nvPr/>
        </p:nvSpPr>
        <p:spPr>
          <a:xfrm>
            <a:off x="3278793" y="1344042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40 до 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E7E8C-D09E-4D28-9A61-A57C531B78E2}"/>
              </a:ext>
            </a:extLst>
          </p:cNvPr>
          <p:cNvSpPr txBox="1"/>
          <p:nvPr/>
        </p:nvSpPr>
        <p:spPr>
          <a:xfrm>
            <a:off x="3284727" y="1469331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30 до 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B8CA7-7047-4EDE-A25D-284AF3C4C56B}"/>
              </a:ext>
            </a:extLst>
          </p:cNvPr>
          <p:cNvSpPr txBox="1"/>
          <p:nvPr/>
        </p:nvSpPr>
        <p:spPr>
          <a:xfrm>
            <a:off x="3288614" y="1581377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менее 30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3D61906-7A80-4BEF-BC09-7A545AD419D9}"/>
              </a:ext>
            </a:extLst>
          </p:cNvPr>
          <p:cNvSpPr/>
          <p:nvPr/>
        </p:nvSpPr>
        <p:spPr>
          <a:xfrm>
            <a:off x="3214343" y="1639634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34C7D-97A8-4846-846C-44406A38A9CF}"/>
              </a:ext>
            </a:extLst>
          </p:cNvPr>
          <p:cNvSpPr txBox="1"/>
          <p:nvPr/>
        </p:nvSpPr>
        <p:spPr>
          <a:xfrm>
            <a:off x="3297240" y="1222096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</a:t>
            </a:r>
          </a:p>
        </p:txBody>
      </p:sp>
    </p:spTree>
    <p:extLst>
      <p:ext uri="{BB962C8B-B14F-4D97-AF65-F5344CB8AC3E}">
        <p14:creationId xmlns:p14="http://schemas.microsoft.com/office/powerpoint/2010/main" val="2799436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281B7B3-45EB-4CCB-BA0E-8B0605A2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461518"/>
              </p:ext>
            </p:extLst>
          </p:nvPr>
        </p:nvGraphicFramePr>
        <p:xfrm>
          <a:off x="333375" y="1276351"/>
          <a:ext cx="961072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38726FD-7ED5-4D44-B030-C2A231C39EE4}"/>
              </a:ext>
            </a:extLst>
          </p:cNvPr>
          <p:cNvSpPr txBox="1"/>
          <p:nvPr/>
        </p:nvSpPr>
        <p:spPr>
          <a:xfrm>
            <a:off x="247650" y="203197"/>
            <a:ext cx="9944100" cy="961658"/>
          </a:xfrm>
          <a:prstGeom prst="rect">
            <a:avLst/>
          </a:prstGeom>
          <a:noFill/>
        </p:spPr>
        <p:txBody>
          <a:bodyPr wrap="square" lIns="98916" tIns="49459" rIns="98916" bIns="49459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</a:t>
            </a:r>
          </a:p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УЧЕТА СУБВЕНЦИЙ) (%)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599F7F-73B2-4B12-A903-76EFF2CA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16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801B8A4-77EB-4D7E-84D9-18C9AB95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242" y="96340"/>
            <a:ext cx="8314916" cy="72008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cap="none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  <a:r>
              <a:rPr lang="ru-RU" sz="1400" b="1" i="1" cap="none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КОНСОЛИДИРОВАННОГО</a:t>
            </a:r>
            <a:r>
              <a:rPr lang="ru-RU" sz="1600" b="1" i="1" cap="none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РД</a:t>
            </a:r>
          </a:p>
        </p:txBody>
      </p:sp>
      <p:sp>
        <p:nvSpPr>
          <p:cNvPr id="5" name="Выноска со стрелкой вправо 10">
            <a:extLst>
              <a:ext uri="{FF2B5EF4-FFF2-40B4-BE49-F238E27FC236}">
                <a16:creationId xmlns:a16="http://schemas.microsoft.com/office/drawing/2014/main" id="{96FA6A8A-E5B6-44B5-9324-ECFB025E7820}"/>
              </a:ext>
            </a:extLst>
          </p:cNvPr>
          <p:cNvSpPr/>
          <p:nvPr/>
        </p:nvSpPr>
        <p:spPr>
          <a:xfrm>
            <a:off x="754186" y="3637176"/>
            <a:ext cx="3971901" cy="1292815"/>
          </a:xfrm>
          <a:prstGeom prst="rightArrowCallout">
            <a:avLst>
              <a:gd name="adj1" fmla="val 25000"/>
              <a:gd name="adj2" fmla="val 26255"/>
              <a:gd name="adj3" fmla="val 18306"/>
              <a:gd name="adj4" fmla="val 87157"/>
            </a:avLst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</a:t>
            </a:r>
            <a:r>
              <a:rPr lang="ru-RU" sz="2000" b="1" u="sng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бюджет РД – </a:t>
            </a:r>
            <a:r>
              <a:rPr lang="ru-RU" b="1" u="sng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107,5</a:t>
            </a:r>
            <a:r>
              <a:rPr lang="ru-RU" sz="2000" b="1" u="sng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запланированного объема</a:t>
            </a:r>
          </a:p>
        </p:txBody>
      </p:sp>
      <p:sp>
        <p:nvSpPr>
          <p:cNvPr id="6" name="Выноска со стрелкой вправо 11">
            <a:extLst>
              <a:ext uri="{FF2B5EF4-FFF2-40B4-BE49-F238E27FC236}">
                <a16:creationId xmlns:a16="http://schemas.microsoft.com/office/drawing/2014/main" id="{9EF27AD2-E18E-4F90-B7B3-7CF071221EFB}"/>
              </a:ext>
            </a:extLst>
          </p:cNvPr>
          <p:cNvSpPr/>
          <p:nvPr/>
        </p:nvSpPr>
        <p:spPr>
          <a:xfrm>
            <a:off x="754186" y="5078005"/>
            <a:ext cx="3983137" cy="1350970"/>
          </a:xfrm>
          <a:prstGeom prst="rightArrowCallout">
            <a:avLst>
              <a:gd name="adj1" fmla="val 25000"/>
              <a:gd name="adj2" fmla="val 26255"/>
              <a:gd name="adj3" fmla="val 18306"/>
              <a:gd name="adj4" fmla="val 87157"/>
            </a:avLst>
          </a:prstGeom>
          <a:solidFill>
            <a:srgbClr val="99C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</a:t>
            </a:r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 – 109,1% 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запланированного объема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B78539-DD36-4D49-808C-ADBF0B0B6128}"/>
              </a:ext>
            </a:extLst>
          </p:cNvPr>
          <p:cNvSpPr/>
          <p:nvPr/>
        </p:nvSpPr>
        <p:spPr>
          <a:xfrm>
            <a:off x="4867822" y="3783971"/>
            <a:ext cx="4817392" cy="2464568"/>
          </a:xfrm>
          <a:prstGeom prst="rect">
            <a:avLst/>
          </a:prstGeom>
          <a:solidFill>
            <a:srgbClr val="009900">
              <a:alpha val="20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и неналоговых доходов 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Республики Дагестан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107,9%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запланированного объема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48152BA-60CA-4F99-9FB7-BF1B7FFFC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49</a:t>
            </a:fld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8E20429-9D94-4AE7-A936-AA0F54C52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305982"/>
              </p:ext>
            </p:extLst>
          </p:nvPr>
        </p:nvGraphicFramePr>
        <p:xfrm>
          <a:off x="971227" y="768373"/>
          <a:ext cx="8750463" cy="278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159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ED91914-743F-4829-B647-9BC5BDB58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395"/>
              </p:ext>
            </p:extLst>
          </p:nvPr>
        </p:nvGraphicFramePr>
        <p:xfrm>
          <a:off x="539180" y="565273"/>
          <a:ext cx="9361040" cy="5727454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11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7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                      муниципального района </a:t>
                      </a:r>
                      <a:endParaRPr lang="ru-RU" sz="1200" b="1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</a:t>
                      </a:r>
                      <a:b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постоянного населения </a:t>
                      </a:r>
                      <a:b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отчетном году, </a:t>
                      </a:r>
                      <a:r>
                        <a:rPr lang="ru-RU" sz="12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 центр муниципального района</a:t>
                      </a:r>
                      <a:endParaRPr lang="ru-RU" sz="1200" b="1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размещении доклада </a:t>
                      </a:r>
                      <a:b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главы в сети «Интернет»  </a:t>
                      </a:r>
                      <a:br>
                        <a:rPr lang="en-US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 официального сайта муниципального района)</a:t>
                      </a:r>
                      <a:endParaRPr lang="ru-RU" sz="1200" b="1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Вачи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www.kulirayon.ru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Кумторкалинский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Коркмаскала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мо-кумторкала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Курахский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Курах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www.mo-kurah.ru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Кумух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www.gazikumuh.ru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Левашинский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Леваши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мо-леваши.рф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Магарамкентский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Магарамкент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www.adminmr.ru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Новолакский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Новолак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www.mo-novolak.ru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Ногайский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Терекли-Мектеб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www.nogaysky.ru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Рутульский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Рутул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www.mo-rutul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Сергокалинский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Сергокала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www.sergokala.ru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38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Сулейман-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Касумкент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www.suleiman-stalskiy.ru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Табасаранский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с.Хучни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www.mrtabasaran.ru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Тарумовский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с.Тарумовка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www.tarumovka.ru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Тляратинский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Тлярата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мо-тлярата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Унцукульский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Унцукуль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www.uncukul.ru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Хасавюртовский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160,6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Хасавюрт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www.khasrayon.ru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Хивский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Хив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мо-хивский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Хунзахский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Хунзах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www.khunzakh.ru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Цумадинский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Агвали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www.mo-tsumada.ru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Цунтинский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Кидеро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www.cunta.ru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Чародинский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Цуриб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мо-чарода.рф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7091">
                <a:tc>
                  <a:txBody>
                    <a:bodyPr/>
                    <a:lstStyle/>
                    <a:p>
                      <a:pPr marL="180000" algn="l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Шамильский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Хебда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шамильский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4" marR="8534" marT="8534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2D11AD9-51A6-497D-9D10-DD59B0C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667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93D270-731D-431A-9773-D3795C811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1" t="353" r="8127" b="3318"/>
          <a:stretch/>
        </p:blipFill>
        <p:spPr>
          <a:xfrm>
            <a:off x="352424" y="988823"/>
            <a:ext cx="3667125" cy="5300854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9E323560-E4F4-4BDD-950F-5BD3FC39E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997"/>
            <a:ext cx="10333037" cy="6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2" tIns="49308" rIns="98612" bIns="49308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РАСХОДЫ  БЮДЖЕТА МУНИЦИПАЛЬНОГО ОБРАЗОВАНИЯ НА СОДЕРЖАНИЕ РАБОТНИКОВ</a:t>
            </a:r>
          </a:p>
          <a:p>
            <a:pPr algn="ctr" eaLnBrk="1" hangingPunct="1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ОМСУ  В РАСЧЕТЕ НА ОДНОГО ЖИТЕЛЯ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B462FAB-FFAB-4145-9F02-A91473693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799790"/>
            <a:ext cx="6095285" cy="601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33" tIns="36865" rIns="73733" bIns="36865"/>
          <a:lstStyle>
            <a:lvl1pPr indent="355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400" dirty="0">
                <a:cs typeface="Times New Roman" panose="02020603050405020304" pitchFamily="18" charset="0"/>
              </a:rPr>
              <a:t>Расходы  бюджетов</a:t>
            </a:r>
            <a:r>
              <a:rPr lang="ru-RU" altLang="ru-RU" sz="1400" b="1" dirty="0">
                <a:cs typeface="Times New Roman" panose="02020603050405020304" pitchFamily="18" charset="0"/>
              </a:rPr>
              <a:t>  </a:t>
            </a:r>
            <a:r>
              <a:rPr lang="ru-RU" altLang="ru-RU" sz="1400" dirty="0">
                <a:cs typeface="Times New Roman" panose="02020603050405020304" pitchFamily="18" charset="0"/>
              </a:rPr>
              <a:t>муниципальных образований </a:t>
            </a:r>
            <a:r>
              <a:rPr lang="ru-RU" altLang="ru-RU" sz="1400" b="1" dirty="0">
                <a:cs typeface="Times New Roman" panose="02020603050405020304" pitchFamily="18" charset="0"/>
              </a:rPr>
              <a:t>на содержание работников ОМСУ в расчете на одного жителя</a:t>
            </a:r>
            <a:r>
              <a:rPr lang="ru-RU" altLang="ru-RU" sz="1400" dirty="0">
                <a:cs typeface="Times New Roman" panose="02020603050405020304" pitchFamily="18" charset="0"/>
              </a:rPr>
              <a:t> в 2020 году  в среднем  по муниципальным образованиям увеличились по сравнению с  предшествующим годом на  2,6% и составили 1454,2  рублей.</a:t>
            </a:r>
          </a:p>
          <a:p>
            <a:pPr algn="just" eaLnBrk="1" hangingPunct="1"/>
            <a:r>
              <a:rPr lang="ru-RU" altLang="ru-RU" sz="1400" dirty="0">
                <a:cs typeface="Times New Roman" panose="02020603050405020304" pitchFamily="18" charset="0"/>
              </a:rPr>
              <a:t>Высокий уровень расходования бюджетных средств на содержание аппарата управления отмечен в  МО   «Бежтинский участок в составе Цунтинского района» -  3 947,5 рублей,  «Агульский  район» - 3 290,7 рублей,  «</a:t>
            </a:r>
            <a:r>
              <a:rPr lang="ru-RU" altLang="ru-RU" sz="1400" dirty="0" err="1">
                <a:cs typeface="Times New Roman" panose="02020603050405020304" pitchFamily="18" charset="0"/>
              </a:rPr>
              <a:t>Кулинский</a:t>
            </a:r>
            <a:r>
              <a:rPr lang="ru-RU" altLang="ru-RU" sz="1400" dirty="0">
                <a:cs typeface="Times New Roman" panose="02020603050405020304" pitchFamily="18" charset="0"/>
              </a:rPr>
              <a:t> район» -  2 884,5  рублей и «Лакский район» – 2 823,0 рублей.</a:t>
            </a:r>
          </a:p>
          <a:p>
            <a:pPr algn="just" eaLnBrk="1" hangingPunct="1"/>
            <a:r>
              <a:rPr lang="ru-RU" altLang="ru-RU" sz="1400" dirty="0">
                <a:cs typeface="Times New Roman" panose="02020603050405020304" pitchFamily="18" charset="0"/>
              </a:rPr>
              <a:t> По сравнению с 2019 годом рас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ходы  бюджетов</a:t>
            </a:r>
            <a:r>
              <a:rPr lang="ru-RU" alt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на содержание работников ОМСУ в расчете на одного жителя  увеличились в 41 МО. Наибольший рост наблюдался в МО  «город Дербент» – на 27,8%,  «</a:t>
            </a:r>
            <a:r>
              <a:rPr lang="ru-RU" alt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Тарумовский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 - на 12,0%, «город Избербаш» - на 10,4% и «Рутульский район» – на 10,0%.</a:t>
            </a:r>
          </a:p>
          <a:p>
            <a:pPr algn="just" eaLnBrk="1" hangingPunct="1"/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 12  МО  отмечено снижение расходов на содержание работников ОМСУ.</a:t>
            </a:r>
          </a:p>
          <a:p>
            <a:pPr algn="just" eaLnBrk="1" hangingPunct="1"/>
            <a:r>
              <a:rPr lang="ru-RU" altLang="ru-RU" sz="1400" dirty="0">
                <a:cs typeface="Times New Roman" panose="02020603050405020304" pitchFamily="18" charset="0"/>
              </a:rPr>
              <a:t>Наименьший объем расходов на содержание ОМСУ в расчете на одного жителя  в 2020 году зафиксирован среди городских округов - «город Хасавюрт»  (350,8 руб.), «город Каспийск»  (350,9 рублей), «город Кизляр»  (503,1 рублей), «город Избербаш (507,4 рублей) и среди муниципальных районов – «Хасавюртовский  район» (575,8 рублей),   «Карабудахкентский район»  (718  рублей) и «</a:t>
            </a:r>
            <a:r>
              <a:rPr lang="ru-RU" altLang="ru-RU" sz="1400" dirty="0" err="1">
                <a:cs typeface="Times New Roman" panose="02020603050405020304" pitchFamily="18" charset="0"/>
              </a:rPr>
              <a:t>Кизилюртовский</a:t>
            </a:r>
            <a:r>
              <a:rPr lang="ru-RU" altLang="ru-RU" sz="1400" dirty="0">
                <a:cs typeface="Times New Roman" panose="02020603050405020304" pitchFamily="18" charset="0"/>
              </a:rPr>
              <a:t> район» (741,6 рублей).</a:t>
            </a:r>
          </a:p>
          <a:p>
            <a:pPr algn="just" eaLnBrk="1" hangingPunct="1"/>
            <a:r>
              <a:rPr lang="ru-RU" altLang="ru-RU" sz="1400" dirty="0">
                <a:cs typeface="Times New Roman" panose="02020603050405020304" pitchFamily="18" charset="0"/>
              </a:rPr>
              <a:t>В целях оптимизации  штатной численности работников аппаратов органов местного самоуправления и упорядочения расходов на их содержание Правительством Республики Дагестан  утверждены  нормативы формирования расходов на содержание ОМСУ  муниципальных районов (городских округов) и ОМСУ городских (сельских) поселений.</a:t>
            </a:r>
          </a:p>
          <a:p>
            <a:pPr algn="just" eaLnBrk="1" hangingPunct="1"/>
            <a:endParaRPr lang="ru-RU" altLang="ru-RU" sz="1400" dirty="0"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FCDEE9-9938-4F42-AD48-B66934D6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50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7E5BE1-CEF4-4712-9029-0299CB1CCF23}"/>
              </a:ext>
            </a:extLst>
          </p:cNvPr>
          <p:cNvSpPr/>
          <p:nvPr/>
        </p:nvSpPr>
        <p:spPr>
          <a:xfrm>
            <a:off x="2993435" y="1219166"/>
            <a:ext cx="94891" cy="87316"/>
          </a:xfrm>
          <a:prstGeom prst="rect">
            <a:avLst/>
          </a:prstGeom>
          <a:solidFill>
            <a:srgbClr val="16DE2E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0C1D33-CBA0-428D-9B11-FA2090FA0FF1}"/>
              </a:ext>
            </a:extLst>
          </p:cNvPr>
          <p:cNvSpPr/>
          <p:nvPr/>
        </p:nvSpPr>
        <p:spPr>
          <a:xfrm>
            <a:off x="2993432" y="1341431"/>
            <a:ext cx="94891" cy="87316"/>
          </a:xfrm>
          <a:prstGeom prst="rect">
            <a:avLst/>
          </a:prstGeom>
          <a:solidFill>
            <a:srgbClr val="FFFF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963A7A-1642-4299-9770-AB27C2019CE3}"/>
              </a:ext>
            </a:extLst>
          </p:cNvPr>
          <p:cNvSpPr/>
          <p:nvPr/>
        </p:nvSpPr>
        <p:spPr>
          <a:xfrm>
            <a:off x="2993432" y="1457195"/>
            <a:ext cx="94891" cy="87316"/>
          </a:xfrm>
          <a:prstGeom prst="rect">
            <a:avLst/>
          </a:prstGeom>
          <a:solidFill>
            <a:srgbClr val="FFC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2715C-6A9F-4178-9029-22CBCB7FBA1C}"/>
              </a:ext>
            </a:extLst>
          </p:cNvPr>
          <p:cNvSpPr txBox="1"/>
          <p:nvPr/>
        </p:nvSpPr>
        <p:spPr>
          <a:xfrm>
            <a:off x="3058129" y="1277367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1000 до 1500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02350-B783-425F-8273-0C06C26686FB}"/>
              </a:ext>
            </a:extLst>
          </p:cNvPr>
          <p:cNvSpPr txBox="1"/>
          <p:nvPr/>
        </p:nvSpPr>
        <p:spPr>
          <a:xfrm>
            <a:off x="3064063" y="1402656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от 1500 до 2000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D204E-6A17-42DF-B8AD-621785E2D391}"/>
              </a:ext>
            </a:extLst>
          </p:cNvPr>
          <p:cNvSpPr txBox="1"/>
          <p:nvPr/>
        </p:nvSpPr>
        <p:spPr>
          <a:xfrm>
            <a:off x="3067950" y="1514702"/>
            <a:ext cx="6607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более 2000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220A670-086E-4A12-8A50-BD4ACBDE521E}"/>
              </a:ext>
            </a:extLst>
          </p:cNvPr>
          <p:cNvSpPr/>
          <p:nvPr/>
        </p:nvSpPr>
        <p:spPr>
          <a:xfrm>
            <a:off x="2993679" y="1572959"/>
            <a:ext cx="94891" cy="8731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2DF28-BB35-4553-A193-C5E0C9F93977}"/>
              </a:ext>
            </a:extLst>
          </p:cNvPr>
          <p:cNvSpPr txBox="1"/>
          <p:nvPr/>
        </p:nvSpPr>
        <p:spPr>
          <a:xfrm>
            <a:off x="3076576" y="1155421"/>
            <a:ext cx="847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1000</a:t>
            </a:r>
          </a:p>
        </p:txBody>
      </p:sp>
    </p:spTree>
    <p:extLst>
      <p:ext uri="{BB962C8B-B14F-4D97-AF65-F5344CB8AC3E}">
        <p14:creationId xmlns:p14="http://schemas.microsoft.com/office/powerpoint/2010/main" val="665909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4D22F9-B01C-497D-9796-C7CB8FA038AC}"/>
              </a:ext>
            </a:extLst>
          </p:cNvPr>
          <p:cNvSpPr txBox="1">
            <a:spLocks noChangeArrowheads="1"/>
          </p:cNvSpPr>
          <p:nvPr/>
        </p:nvSpPr>
        <p:spPr>
          <a:xfrm>
            <a:off x="1913924" y="147299"/>
            <a:ext cx="6611552" cy="501650"/>
          </a:xfrm>
          <a:prstGeom prst="rect">
            <a:avLst/>
          </a:prstGeom>
        </p:spPr>
        <p:txBody>
          <a:bodyPr vert="horz" lIns="91440" tIns="4335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ИТОГИ СОЦИОЛОГИЧЕСКИХ ОПРОСОВ НАСЕЛЕНИЯ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D717B6-703E-44EC-9CD5-783AB513D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43" y="648948"/>
            <a:ext cx="9414352" cy="262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600" dirty="0">
                <a:cs typeface="Times New Roman" panose="02020603050405020304" pitchFamily="18" charset="0"/>
              </a:rPr>
              <a:t>Порядок организации и проведения социологических опросов для определения уровня оценки населением  результатов  деятельности органов местного самоуправления городских округов и муниципальных районов Республики Дагестан  утвержден </a:t>
            </a:r>
            <a:r>
              <a:rPr lang="ru-RU" altLang="ru-RU" sz="1600" b="1" dirty="0">
                <a:cs typeface="Times New Roman" panose="02020603050405020304" pitchFamily="18" charset="0"/>
              </a:rPr>
              <a:t>Указом Президента Республики Дагестан от 29 апреля 2009 г. № 80 «Об утверждении Порядка организации проведения социологических опросов для определения уровня оценки населением результатов деятельности органов местного самоуправления городских округов и муниципальных районов Республики Дагестан».</a:t>
            </a:r>
          </a:p>
          <a:p>
            <a:pPr algn="just"/>
            <a:endParaRPr lang="ru-RU" altLang="ru-RU" sz="1600" dirty="0"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dirty="0">
                <a:cs typeface="Times New Roman" panose="02020603050405020304" pitchFamily="18" charset="0"/>
              </a:rPr>
              <a:t>Организация проведения социологических опросов на территориях муниципальных районов и городских  округах возложена на  Министерство экономики  и территориального развития Республики Дагестан.</a:t>
            </a:r>
          </a:p>
          <a:p>
            <a:pPr algn="just">
              <a:lnSpc>
                <a:spcPct val="75000"/>
              </a:lnSpc>
              <a:spcBef>
                <a:spcPct val="40000"/>
              </a:spcBef>
            </a:pPr>
            <a:endParaRPr lang="ru-RU" altLang="ru-RU" sz="1600" dirty="0">
              <a:cs typeface="Times New Roman" panose="02020603050405020304" pitchFamily="18" charset="0"/>
            </a:endParaRPr>
          </a:p>
          <a:p>
            <a:pPr algn="just">
              <a:lnSpc>
                <a:spcPct val="75000"/>
              </a:lnSpc>
              <a:spcBef>
                <a:spcPct val="40000"/>
              </a:spcBef>
            </a:pPr>
            <a:endParaRPr lang="ru-RU" altLang="ru-RU" sz="1600" dirty="0">
              <a:cs typeface="Times New Roman" panose="02020603050405020304" pitchFamily="18" charset="0"/>
            </a:endParaRPr>
          </a:p>
          <a:p>
            <a:pPr algn="just">
              <a:lnSpc>
                <a:spcPct val="75000"/>
              </a:lnSpc>
              <a:spcBef>
                <a:spcPct val="40000"/>
              </a:spcBef>
            </a:pPr>
            <a:endParaRPr lang="ru-RU" altLang="ru-RU" sz="16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2BDEEE2-25C6-440C-B386-D19F11DFB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48346"/>
              </p:ext>
            </p:extLst>
          </p:nvPr>
        </p:nvGraphicFramePr>
        <p:xfrm>
          <a:off x="161963" y="3187661"/>
          <a:ext cx="10009112" cy="2056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7CC5016-CFEB-408D-B568-68123A4BBC28}"/>
              </a:ext>
            </a:extLst>
          </p:cNvPr>
          <p:cNvSpPr/>
          <p:nvPr/>
        </p:nvSpPr>
        <p:spPr>
          <a:xfrm>
            <a:off x="1046623" y="5144665"/>
            <a:ext cx="2304256" cy="1008768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проведения социологических вопросов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C9C6ABA-FDC9-44EA-B8F0-4C57D3846A8E}"/>
              </a:ext>
            </a:extLst>
          </p:cNvPr>
          <p:cNvSpPr/>
          <p:nvPr/>
        </p:nvSpPr>
        <p:spPr>
          <a:xfrm>
            <a:off x="6159102" y="4885610"/>
            <a:ext cx="3714593" cy="15268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оценки населением  результатов деятельности органов местного самоуправления.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FA721450-5552-4485-BA4D-D53FA208DF0C}"/>
              </a:ext>
            </a:extLst>
          </p:cNvPr>
          <p:cNvSpPr/>
          <p:nvPr/>
        </p:nvSpPr>
        <p:spPr>
          <a:xfrm>
            <a:off x="4037751" y="5407331"/>
            <a:ext cx="1550172" cy="483435"/>
          </a:xfrm>
          <a:prstGeom prst="rightArrow">
            <a:avLst>
              <a:gd name="adj1" fmla="val 78219"/>
              <a:gd name="adj2" fmla="val 91376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DEFED866-5B81-4C6E-9243-7083DF86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6476" y="6586425"/>
            <a:ext cx="542484" cy="383381"/>
          </a:xfrm>
        </p:spPr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19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B75697C-4E81-4F97-B168-BF64FFAB71F5}"/>
              </a:ext>
            </a:extLst>
          </p:cNvPr>
          <p:cNvGraphicFramePr>
            <a:graphicFrameLocks noGrp="1"/>
          </p:cNvGraphicFramePr>
          <p:nvPr/>
        </p:nvGraphicFramePr>
        <p:xfrm>
          <a:off x="636292" y="619141"/>
          <a:ext cx="2730027" cy="3957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34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8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городского округа (муниципального района)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г..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5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районы:</a:t>
                      </a:r>
                      <a:endParaRPr lang="ru-RU" sz="950" b="1" i="1" u="sng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rgbClr val="E3EF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rgbClr val="E3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Агульский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Акушинский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72,5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Ахвахский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Ахтынский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Бабаюртовский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57,8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Ботлихский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Буйнакский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56,0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50,1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Гергебильский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Гумбетовский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Гунибский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Дахадаевский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Дербентский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55,9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Докузпаринский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Казбековский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56,2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48,1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Кайтагский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Карабудахкентский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Каякентский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56,9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Кизилюртовский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</a:t>
                      </a:r>
                      <a:endParaRPr lang="ru-RU" sz="95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95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57,9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DCA2AC4-80F3-4E10-B659-F90AE0C26E15}"/>
              </a:ext>
            </a:extLst>
          </p:cNvPr>
          <p:cNvGraphicFramePr>
            <a:graphicFrameLocks noGrp="1"/>
          </p:cNvGraphicFramePr>
          <p:nvPr/>
        </p:nvGraphicFramePr>
        <p:xfrm>
          <a:off x="3811622" y="613618"/>
          <a:ext cx="2795056" cy="39681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9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2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городского округа (муниципального района)</a:t>
                      </a:r>
                      <a:endParaRPr lang="ru-RU" sz="95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95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95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RU" sz="95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Кизлярский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Кулинский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Кумторкалинский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Курахский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Левашинский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Магарамкентский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Новолакский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Ногайский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Рутульский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Сергокалинский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Сулейман-</a:t>
                      </a:r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Табасаранский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Тарумовский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Тляратинский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Унцукульский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Хасавюртовский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Хивский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937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Хунзахский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33B06D5-0480-4184-BA0D-536319605AF0}"/>
              </a:ext>
            </a:extLst>
          </p:cNvPr>
          <p:cNvGraphicFramePr>
            <a:graphicFrameLocks noGrp="1"/>
          </p:cNvGraphicFramePr>
          <p:nvPr/>
        </p:nvGraphicFramePr>
        <p:xfrm>
          <a:off x="7051981" y="613618"/>
          <a:ext cx="2983523" cy="363982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8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городского округа (муниципального района)</a:t>
                      </a:r>
                      <a:endParaRPr lang="ru-RU" sz="95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населения деятельностью органов местного самоуправления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95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95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Цумадинский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Цунтинский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Чародинский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Шамильский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019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Бежтинский</a:t>
                      </a:r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участок в составе </a:t>
                      </a:r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Цунтинского</a:t>
                      </a:r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</a:t>
                      </a:r>
                    </a:p>
                  </a:txBody>
                  <a:tcPr marL="9204" marR="9204" marT="907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30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50" u="sng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округа:</a:t>
                      </a:r>
                      <a:endParaRPr lang="ru-RU" sz="950" b="1" i="1" u="sng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rgbClr val="E3EF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>
                    <a:solidFill>
                      <a:srgbClr val="E3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Махачкала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Буйнакск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Даг.Огни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Дербент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Избербаш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Каспийск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Кизилюрт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Кизляр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Хасавюрт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</a:t>
                      </a:r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95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Сухокумск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9204" marR="9204" marT="9071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" name="TextBox 10">
            <a:extLst>
              <a:ext uri="{FF2B5EF4-FFF2-40B4-BE49-F238E27FC236}">
                <a16:creationId xmlns:a16="http://schemas.microsoft.com/office/drawing/2014/main" id="{29AED7AE-0520-49C3-A29E-4920E988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92" y="211962"/>
            <a:ext cx="9177600" cy="30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94" tIns="43298" rIns="86594" bIns="4329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УДОВЛЕТВОРЕННОСТЬ НАСЕЛЕНИЯ ДЕЯТЕЛЬНОСТЬЮ ОРГАНОВ МЕСТНОГО САМОУПРАВЛЕНИЯ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FAB82737-D2A4-4162-8AD6-6C08EB7AB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01" y="4576266"/>
            <a:ext cx="9730597" cy="233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37" tIns="36867" rIns="73737" bIns="36867"/>
          <a:lstStyle>
            <a:lvl1pPr indent="3619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200" dirty="0">
                <a:cs typeface="Times New Roman" panose="02020603050405020304" pitchFamily="18" charset="0"/>
              </a:rPr>
              <a:t>В 2020 году  удовлетворительную </a:t>
            </a:r>
            <a:r>
              <a:rPr lang="ru-RU" altLang="ru-RU" sz="1200" b="1" dirty="0">
                <a:cs typeface="Times New Roman" panose="02020603050405020304" pitchFamily="18" charset="0"/>
              </a:rPr>
              <a:t>оценку деятельности органов местного самоуправления</a:t>
            </a:r>
            <a:r>
              <a:rPr lang="ru-RU" altLang="ru-RU" sz="1200" dirty="0">
                <a:cs typeface="Times New Roman" panose="02020603050405020304" pitchFamily="18" charset="0"/>
              </a:rPr>
              <a:t> (от 40% до 59,9% опрошенного населения) получило большинство муниципальных районов и городских округов (43 МО).</a:t>
            </a:r>
          </a:p>
          <a:p>
            <a:pPr algn="just" eaLnBrk="1" hangingPunct="1"/>
            <a:r>
              <a:rPr lang="ru-RU" altLang="ru-RU" sz="1200" dirty="0">
                <a:cs typeface="Times New Roman" panose="02020603050405020304" pitchFamily="18" charset="0"/>
              </a:rPr>
              <a:t>Удовлетворенность населения деятельностью ОМСУ (более 60%  от числа опрошенных)  установлена в 9 МО: «</a:t>
            </a:r>
            <a:r>
              <a:rPr lang="ru-RU" altLang="ru-RU" sz="1200" dirty="0" err="1">
                <a:cs typeface="Times New Roman" panose="02020603050405020304" pitchFamily="18" charset="0"/>
              </a:rPr>
              <a:t>Акушинский</a:t>
            </a:r>
            <a:r>
              <a:rPr lang="ru-RU" altLang="ru-RU" sz="1200" dirty="0">
                <a:cs typeface="Times New Roman" panose="02020603050405020304" pitchFamily="18" charset="0"/>
              </a:rPr>
              <a:t> район», «Карабудахкентский район»,</a:t>
            </a:r>
            <a:r>
              <a:rPr lang="en-US" altLang="ru-RU" sz="1200" dirty="0"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cs typeface="Times New Roman" panose="02020603050405020304" pitchFamily="18" charset="0"/>
              </a:rPr>
              <a:t>«</a:t>
            </a:r>
            <a:r>
              <a:rPr lang="ru-RU" altLang="ru-RU" sz="1200" dirty="0" err="1">
                <a:cs typeface="Times New Roman" panose="02020603050405020304" pitchFamily="18" charset="0"/>
              </a:rPr>
              <a:t>Левашинский</a:t>
            </a:r>
            <a:r>
              <a:rPr lang="ru-RU" altLang="ru-RU" sz="1200" dirty="0">
                <a:cs typeface="Times New Roman" panose="02020603050405020304" pitchFamily="18" charset="0"/>
              </a:rPr>
              <a:t> район», «Ногайский район», «Рутульский район», «Сулейман-</a:t>
            </a:r>
            <a:r>
              <a:rPr lang="ru-RU" altLang="ru-RU" sz="1200" dirty="0" err="1">
                <a:cs typeface="Times New Roman" panose="02020603050405020304" pitchFamily="18" charset="0"/>
              </a:rPr>
              <a:t>Стальский</a:t>
            </a:r>
            <a:r>
              <a:rPr lang="ru-RU" altLang="ru-RU" sz="1200" dirty="0">
                <a:cs typeface="Times New Roman" panose="02020603050405020304" pitchFamily="18" charset="0"/>
              </a:rPr>
              <a:t> район», «Хасавюртовский район», «город Кизляр» и «город Хасавюрт».</a:t>
            </a:r>
          </a:p>
          <a:p>
            <a:pPr algn="just" eaLnBrk="1" hangingPunct="1"/>
            <a:r>
              <a:rPr lang="ru-RU" altLang="ru-RU" sz="1200" dirty="0">
                <a:cs typeface="Times New Roman" panose="02020603050405020304" pitchFamily="18" charset="0"/>
              </a:rPr>
              <a:t>Наименьший процент удовлетворенности населения деятельностью  ОМСУ в МО «</a:t>
            </a:r>
            <a:r>
              <a:rPr lang="ru-RU" altLang="ru-RU" sz="1200" dirty="0" err="1">
                <a:cs typeface="Times New Roman" panose="02020603050405020304" pitchFamily="18" charset="0"/>
              </a:rPr>
              <a:t>Докузпаринский</a:t>
            </a:r>
            <a:r>
              <a:rPr lang="ru-RU" altLang="ru-RU" sz="1200" dirty="0">
                <a:cs typeface="Times New Roman" panose="02020603050405020304" pitchFamily="18" charset="0"/>
              </a:rPr>
              <a:t> район» (42,0%), «Казбековский район» (48,1%), «Сергокалинский район» (49,0%), «</a:t>
            </a:r>
            <a:r>
              <a:rPr lang="ru-RU" altLang="ru-RU" sz="1200" dirty="0" err="1">
                <a:cs typeface="Times New Roman" panose="02020603050405020304" pitchFamily="18" charset="0"/>
              </a:rPr>
              <a:t>Гергебильский</a:t>
            </a:r>
            <a:r>
              <a:rPr lang="ru-RU" altLang="ru-RU" sz="1200" dirty="0">
                <a:cs typeface="Times New Roman" panose="02020603050405020304" pitchFamily="18" charset="0"/>
              </a:rPr>
              <a:t> район»» (49,0%) и «</a:t>
            </a:r>
            <a:r>
              <a:rPr lang="ru-RU" altLang="ru-RU" sz="1200" dirty="0" err="1">
                <a:cs typeface="Times New Roman" panose="02020603050405020304" pitchFamily="18" charset="0"/>
              </a:rPr>
              <a:t>Унцукульский</a:t>
            </a:r>
            <a:r>
              <a:rPr lang="ru-RU" altLang="ru-RU" sz="1200" dirty="0">
                <a:cs typeface="Times New Roman" panose="02020603050405020304" pitchFamily="18" charset="0"/>
              </a:rPr>
              <a:t> район» (49,3%).</a:t>
            </a:r>
          </a:p>
          <a:p>
            <a:pPr algn="just" eaLnBrk="1" hangingPunct="1"/>
            <a:r>
              <a:rPr lang="ru-RU" altLang="ru-RU" sz="1200" dirty="0">
                <a:cs typeface="Times New Roman" panose="02020603050405020304" pitchFamily="18" charset="0"/>
              </a:rPr>
              <a:t>По сравнению с 2018 годом показатель удовлетворённости населения деятельностью органов местного самоуправления снизился в 37 муниципальных образованиях, из них наиболее значительно в МО: «</a:t>
            </a:r>
            <a:r>
              <a:rPr lang="ru-RU" altLang="ru-RU" sz="1200" dirty="0" err="1">
                <a:cs typeface="Times New Roman" panose="02020603050405020304" pitchFamily="18" charset="0"/>
              </a:rPr>
              <a:t>Докузпаринский</a:t>
            </a:r>
            <a:r>
              <a:rPr lang="ru-RU" altLang="ru-RU" sz="1200" dirty="0">
                <a:cs typeface="Times New Roman" panose="02020603050405020304" pitchFamily="18" charset="0"/>
              </a:rPr>
              <a:t> район» (на 16,8 </a:t>
            </a:r>
            <a:r>
              <a:rPr lang="ru-RU" altLang="ru-RU" sz="1200" dirty="0" err="1">
                <a:cs typeface="Times New Roman" panose="02020603050405020304" pitchFamily="18" charset="0"/>
              </a:rPr>
              <a:t>п.п</a:t>
            </a:r>
            <a:r>
              <a:rPr lang="ru-RU" altLang="ru-RU" sz="1200" dirty="0">
                <a:cs typeface="Times New Roman" panose="02020603050405020304" pitchFamily="18" charset="0"/>
              </a:rPr>
              <a:t>.), «</a:t>
            </a:r>
            <a:r>
              <a:rPr lang="ru-RU" altLang="ru-RU" sz="1200" dirty="0" err="1">
                <a:cs typeface="Times New Roman" panose="02020603050405020304" pitchFamily="18" charset="0"/>
              </a:rPr>
              <a:t>Хунзахский</a:t>
            </a:r>
            <a:r>
              <a:rPr lang="ru-RU" altLang="ru-RU" sz="1200" dirty="0">
                <a:cs typeface="Times New Roman" panose="02020603050405020304" pitchFamily="18" charset="0"/>
              </a:rPr>
              <a:t> район» (на 15,0 </a:t>
            </a:r>
            <a:r>
              <a:rPr lang="ru-RU" altLang="ru-RU" sz="1200" dirty="0" err="1">
                <a:cs typeface="Times New Roman" panose="02020603050405020304" pitchFamily="18" charset="0"/>
              </a:rPr>
              <a:t>п.п</a:t>
            </a:r>
            <a:r>
              <a:rPr lang="ru-RU" altLang="ru-RU" sz="1200" dirty="0">
                <a:cs typeface="Times New Roman" panose="02020603050405020304" pitchFamily="18" charset="0"/>
              </a:rPr>
              <a:t>.), «Сергокалинский район» (на 12,2 </a:t>
            </a:r>
            <a:r>
              <a:rPr lang="ru-RU" altLang="ru-RU" sz="1200" dirty="0" err="1">
                <a:cs typeface="Times New Roman" panose="02020603050405020304" pitchFamily="18" charset="0"/>
              </a:rPr>
              <a:t>п.п</a:t>
            </a:r>
            <a:r>
              <a:rPr lang="ru-RU" altLang="ru-RU" sz="1200" dirty="0">
                <a:cs typeface="Times New Roman" panose="02020603050405020304" pitchFamily="18" charset="0"/>
              </a:rPr>
              <a:t>.), «город </a:t>
            </a:r>
            <a:r>
              <a:rPr lang="ru-RU" altLang="ru-RU" sz="1200" dirty="0" err="1">
                <a:cs typeface="Times New Roman" panose="02020603050405020304" pitchFamily="18" charset="0"/>
              </a:rPr>
              <a:t>Деребент</a:t>
            </a:r>
            <a:r>
              <a:rPr lang="ru-RU" altLang="ru-RU" sz="1200" dirty="0">
                <a:cs typeface="Times New Roman" panose="02020603050405020304" pitchFamily="18" charset="0"/>
              </a:rPr>
              <a:t>» (на 10,4 </a:t>
            </a:r>
            <a:r>
              <a:rPr lang="ru-RU" altLang="ru-RU" sz="1200" dirty="0" err="1">
                <a:cs typeface="Times New Roman" panose="02020603050405020304" pitchFamily="18" charset="0"/>
              </a:rPr>
              <a:t>п.п</a:t>
            </a:r>
            <a:r>
              <a:rPr lang="ru-RU" altLang="ru-RU" sz="1200" dirty="0">
                <a:cs typeface="Times New Roman" panose="02020603050405020304" pitchFamily="18" charset="0"/>
              </a:rPr>
              <a:t>.).</a:t>
            </a:r>
          </a:p>
          <a:p>
            <a:pPr algn="just" eaLnBrk="1" hangingPunct="1"/>
            <a:r>
              <a:rPr lang="ru-RU" altLang="ru-RU" sz="1200" dirty="0">
                <a:cs typeface="Times New Roman" panose="02020603050405020304" pitchFamily="18" charset="0"/>
              </a:rPr>
              <a:t>Показатель дифференциации  доли населения,  удовлетворенного деятельностью ОМСУ,  составил 1,6 раза.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26A2B21-8CB6-4E25-9249-BE207748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21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0E6F8-F6C9-4227-BFEC-D0C05377670E}"/>
              </a:ext>
            </a:extLst>
          </p:cNvPr>
          <p:cNvSpPr txBox="1">
            <a:spLocks noChangeArrowheads="1"/>
          </p:cNvSpPr>
          <p:nvPr/>
        </p:nvSpPr>
        <p:spPr>
          <a:xfrm>
            <a:off x="398462" y="222399"/>
            <a:ext cx="9642475" cy="720725"/>
          </a:xfrm>
          <a:prstGeom prst="rect">
            <a:avLst/>
          </a:prstGeom>
        </p:spPr>
        <p:txBody>
          <a:bodyPr vert="horz" lIns="91440" tIns="4335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87594">
              <a:lnSpc>
                <a:spcPct val="95000"/>
              </a:lnSpc>
              <a:defRPr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РЕЗУЛЬТАТЫ ОЦЕНКИ ЭФФЕКТИВНОСТИ ДЕЯТЕЛЬНОСТИ ОРГАНОВ</a:t>
            </a:r>
            <a:b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D61C85-A367-4CAE-9F90-5964BB93C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0" y="874961"/>
            <a:ext cx="1013707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400" dirty="0">
                <a:cs typeface="Times New Roman" panose="02020603050405020304" pitchFamily="18" charset="0"/>
              </a:rPr>
              <a:t>Осуществление оценки эффективности деятельности   городских округов и муниципальных районов Республики Дагестан, ранжирование и присуждение грантов проводилось в соответствии с Порядком, утвержденным Указом Президента Республики Дагестан от 5 мая 2009 г. № 90 «Об утверждении Порядка выделения за счет бюджетных ассигнований из республиканского бюджета Республики Дагестан грантов городским округам и муниципальным районам в целях поощрения достижения наилучших значений показателей деятельности органов местного самоуправления городских округов и муниципальных районов Республики Дагестан» и Методикой мониторинга эффективности деятельности органов местного самоуправления городских округов и муниципальных районов, утвержден­ной постановлением Правительства Российской Федерации от 17 декабря 2012 года № 1317.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400" dirty="0">
                <a:cs typeface="Times New Roman" panose="02020603050405020304" pitchFamily="18" charset="0"/>
              </a:rPr>
              <a:t>Оценка эффективности деятельности органов местного самоуправления осуществлялась отдельно по каждой зональной группе,  утвержденной Указом Президента Республики Дагестан от 5 мая 2009 г. № 90. Согласно  утвержденной зональной классификации городские округа и  муниципальные районы Республики Дагестан разделены на пять зон: городские округа (10 МО); муниципальные районы высокогорной зоны (12 МО); муниципальные районы горной зоны (11 МО); муниципальные районы предгорной зоны (8 МО) и муниципальные районы равнинной зоны (11 МО).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400" dirty="0">
                <a:cs typeface="Times New Roman" panose="02020603050405020304" pitchFamily="18" charset="0"/>
              </a:rPr>
              <a:t>Гранты присуждаются 15 муниципальным образованиям, достигшим наилучших значений показателей по результатам комплексной оценки  эффективности их деятельности,   отдельно по каждой зональной группе (с 1 по 3 место).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400" dirty="0">
                <a:cs typeface="Times New Roman" panose="02020603050405020304" pitchFamily="18" charset="0"/>
              </a:rPr>
              <a:t>Для выделения грантов городским округам и муниципальным районам Республики Дагестан, достигшим наилучших значений показателей  по результатам комплексной оценки  эффективности их деятельности за 2020 год, в республиканском бюджете Республики Дагестан на 2021 год предусмотрено 25 млн. рублей. Гранты выделяются в форме дотаций из республиканского бюджета Республики Дагестан.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400" dirty="0">
                <a:cs typeface="Times New Roman" panose="02020603050405020304" pitchFamily="18" charset="0"/>
              </a:rPr>
              <a:t>Объем средств, предусмотренный  для предоставления грантов, делится на равные части по количеству зональных групп, в соответствии с утвержденной классификацией и составляет 5 млн. рублей для каждой зональной группы.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400" dirty="0">
                <a:cs typeface="Times New Roman" panose="02020603050405020304" pitchFamily="18" charset="0"/>
              </a:rPr>
              <a:t>Размер грантов для муниципальных районов и городских округов, занявших призовые места в каждой зональной группе, рассчитывается по  результатам  достигнутой   комплексной оценки  эффективности их деятельности.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400" dirty="0">
                <a:cs typeface="Times New Roman" panose="02020603050405020304" pitchFamily="18" charset="0"/>
              </a:rPr>
              <a:t>Перечень показателей используемых для  определения размера грантов утвержден Указом Главы Республики Дагестан от 5 мая 2009 года № 90. В соответствии с данным Указом  определены по</a:t>
            </a:r>
            <a:r>
              <a:rPr lang="ru-RU" sz="1400" dirty="0">
                <a:cs typeface="Times New Roman" panose="02020603050405020304" pitchFamily="18" charset="0"/>
              </a:rPr>
              <a:t> 11 показателей для муниципальных районов и городских округов, которые  характеризуют  развитие экономики,  социальную сферу, состояние автомобильных  дорог, транспортного обслуживания населения  и уровень удовлетворенности населения деятельностью ОМСУ.</a:t>
            </a:r>
          </a:p>
          <a:p>
            <a:pPr algn="just">
              <a:lnSpc>
                <a:spcPct val="90000"/>
              </a:lnSpc>
            </a:pPr>
            <a:endParaRPr lang="ru-RU" altLang="ru-RU" sz="1400" dirty="0"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A4CAEA-B3D1-4EB4-9D4F-547BBC2D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209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2B7381F-DC29-499B-9019-8997735A33B9}"/>
              </a:ext>
            </a:extLst>
          </p:cNvPr>
          <p:cNvGraphicFramePr>
            <a:graphicFrameLocks noGrp="1"/>
          </p:cNvGraphicFramePr>
          <p:nvPr/>
        </p:nvGraphicFramePr>
        <p:xfrm>
          <a:off x="287152" y="524405"/>
          <a:ext cx="9865096" cy="52023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363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103330" marR="103330" marT="48006" marB="4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103330" marR="103330" marT="48006" marB="480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2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Число субъектов малого предпринимательства  в расчете на 10 тыс. человек населения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12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Объем инвестиций в основной капитал (за исключением бюджетных средств) в расчете на одного жителя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7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64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ru-RU" sz="12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 (процентов)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4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Доля прибыльных сельскохозяйственных организаций (процентов) (для муниципальных районов)</a:t>
                      </a: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2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Среднемесячная  заработная плата крупных и средних предприятий и некоммерческих организаций  (рублей)</a:t>
                      </a: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6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Доля налоговых и неналоговых доходов бюджетов муниципальных</a:t>
                      </a:r>
                      <a:r>
                        <a:rPr kumimoji="0" lang="ru-RU" sz="12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районов (городских округов) в общем объеме доходов</a:t>
                      </a:r>
                      <a:r>
                        <a:rPr kumimoji="0" lang="ru-RU" sz="12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1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Доля детей в возрасте 1 – 6 лет, 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1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Доля выпускников муниципальных общеобразовательных учреждений, не получивших  аттестат о среднем (полном) образовании, в общей численности  выпускников муниципальных общеобразовательных учреждений  (процентов).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kumimoji="0" lang="ru-RU" sz="12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жилых помещений, приходящаяся в среднем на одного жителя, введенная в действие за один год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м.</a:t>
                      </a: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171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Доля многоквартирных домов расположенных на земельных участках, в отношении которых осуществлен государственный кадастровый учет (для городских округов)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12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Удовлетворенность  населения  деятельностью органов местного самоуправления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330" marR="103330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3330" marR="103330" marT="48006" marB="48006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3FCBCC-0CDC-4FDE-8B56-1C53E37E5CA8}"/>
              </a:ext>
            </a:extLst>
          </p:cNvPr>
          <p:cNvSpPr txBox="1"/>
          <p:nvPr/>
        </p:nvSpPr>
        <p:spPr>
          <a:xfrm>
            <a:off x="1240386" y="166630"/>
            <a:ext cx="795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ПЕРЕЧЕНЬ ПОКАЗАТЕЛЕЙ ДЛЯ ОЦЕНКИ ЭФФЕКТИВНОСТИ ОМСУ</a:t>
            </a:r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id="{B88237B3-D073-4567-BCB3-E4110D26879D}"/>
              </a:ext>
            </a:extLst>
          </p:cNvPr>
          <p:cNvSpPr/>
          <p:nvPr/>
        </p:nvSpPr>
        <p:spPr>
          <a:xfrm>
            <a:off x="287152" y="5827274"/>
            <a:ext cx="986509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показателю составляется сводный индекс, который является весовой комбинацией среднегодовых значений (уровня) и среднегодового  темпа роста показателя (динамики). В  оценке  эффективности в большей степени учитывается их динамика - вес среднегодовых темпов роста, который составляет 60%. Удельный вес среднегодовых значений составляет  40%.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78C650-E894-4857-9D27-A3B438F2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51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5">
            <a:extLst>
              <a:ext uri="{FF2B5EF4-FFF2-40B4-BE49-F238E27FC236}">
                <a16:creationId xmlns:a16="http://schemas.microsoft.com/office/drawing/2014/main" id="{294F8D85-DB9F-471E-AE83-8D11CE2E3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25" y="95268"/>
            <a:ext cx="10009112" cy="65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13" tIns="49406" rIns="98813" bIns="49406">
            <a:spAutoFit/>
          </a:bodyPr>
          <a:lstStyle>
            <a:lvl1pPr indent="361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Рейтинг городских округов и муниципальных районов Республики Дагестан  </a:t>
            </a:r>
            <a:endParaRPr lang="en-US" altLang="ru-RU" sz="1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по результатам комплексной оценки эффективности  их</a:t>
            </a:r>
            <a:r>
              <a:rPr lang="en-US" altLang="ru-RU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деятельности за 2020 год</a:t>
            </a:r>
          </a:p>
        </p:txBody>
      </p:sp>
      <p:graphicFrame>
        <p:nvGraphicFramePr>
          <p:cNvPr id="6" name="Group 197">
            <a:extLst>
              <a:ext uri="{FF2B5EF4-FFF2-40B4-BE49-F238E27FC236}">
                <a16:creationId xmlns:a16="http://schemas.microsoft.com/office/drawing/2014/main" id="{3981F2E3-1355-4A7A-B67D-CA33BD3F6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54134"/>
              </p:ext>
            </p:extLst>
          </p:nvPr>
        </p:nvGraphicFramePr>
        <p:xfrm>
          <a:off x="381000" y="1235373"/>
          <a:ext cx="4772025" cy="5251152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232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8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103330" marR="103330" marT="47985" marB="47985" horzOverflow="overflow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5" marB="47985" horzOverflow="overflow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Показатели, оказавшие наибольшее влияние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5" marB="47985" horzOverflow="overflow">
                    <a:solidFill>
                      <a:srgbClr val="99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1700">
                <a:tc>
                  <a:txBody>
                    <a:bodyPr/>
                    <a:lstStyle/>
                    <a:p>
                      <a:pPr marL="108000" algn="ctr" fontAlgn="ctr"/>
                      <a:r>
                        <a:rPr kumimoji="0" lang="ru-RU" sz="10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Кизляр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5" marB="479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«Доля многоквартирных домов, расположенных на земельных участках, в отношении которых осуществлен государственный кадастровый учет»;</a:t>
                      </a:r>
                      <a:endParaRPr kumimoji="0" lang="ru-RU" sz="5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5" marB="4798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916">
                <a:tc>
                  <a:txBody>
                    <a:bodyPr/>
                    <a:lstStyle/>
                    <a:p>
                      <a:pPr marL="108000" algn="ctr" fontAlgn="ctr"/>
                      <a:r>
                        <a:rPr kumimoji="0" lang="ru-RU" sz="10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Каспийск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5" marB="479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«Общая площадь жилых помещений, приходящаяся в среднем на одного жителя, введенная в действие за один год»;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субвенций».</a:t>
                      </a:r>
                    </a:p>
                  </a:txBody>
                  <a:tcPr marL="103330" marR="103330" marT="47985" marB="4798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727">
                <a:tc>
                  <a:txBody>
                    <a:bodyPr/>
                    <a:lstStyle/>
                    <a:p>
                      <a:pPr marL="108000" algn="ctr" fontAlgn="ctr"/>
                      <a:r>
                        <a:rPr kumimoji="0" lang="ru-RU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Хасавюрт</a:t>
                      </a: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5" marB="47985" anchor="ctr" horzOverflow="overflow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«Удовлетворенность населения деятельностью органов местного самоуправления городского округа (муниципального района)»;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«Среднемесячная номинальная начисленная заработная плата работников крупных и средних предприятий и некоммерческих организаций».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198">
            <a:extLst>
              <a:ext uri="{FF2B5EF4-FFF2-40B4-BE49-F238E27FC236}">
                <a16:creationId xmlns:a16="http://schemas.microsoft.com/office/drawing/2014/main" id="{84E73724-E6A6-4989-8A8F-76C3D579A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15441"/>
              </p:ext>
            </p:extLst>
          </p:nvPr>
        </p:nvGraphicFramePr>
        <p:xfrm>
          <a:off x="5324475" y="1235367"/>
          <a:ext cx="4792162" cy="5251158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465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103330" marR="103330" marT="47991" marB="47991" horzOverflow="overflow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1" marB="47991" horzOverflow="overflow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оказавшие наибольшее влияние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1" marB="47991" horzOverflow="overflow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Буйнакск</a:t>
                      </a:r>
                      <a:endParaRPr lang="ru-RU" sz="1000" kern="120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1" marB="479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«Объем инвестиций в основной капитал (за исключением бюджетных средств) в расчете на 1 жителя»;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«Доля многоквартирных домов, расположенных на земельных участках, в отношении которых осуществлен государственный кадастровый учет».</a:t>
                      </a:r>
                    </a:p>
                  </a:txBody>
                  <a:tcPr marL="103330" marR="103330" marT="47991" marB="4799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Избербаш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1" marB="479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субвенций».</a:t>
                      </a:r>
                    </a:p>
                  </a:txBody>
                  <a:tcPr marL="103330" marR="103330" marT="47991" marB="4799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Южно-Сухокумск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1" marB="4799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«Число субъектов малого и среднего предпринимательства в расчете на 10 тыс. человек населения»;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«Удовлетворенность населения деятельностью органов местного самоуправления городского округа (муниципального района)».</a:t>
                      </a:r>
                    </a:p>
                  </a:txBody>
                  <a:tcPr marL="103330" marR="103330" marT="47991" marB="4799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216">
            <a:extLst>
              <a:ext uri="{FF2B5EF4-FFF2-40B4-BE49-F238E27FC236}">
                <a16:creationId xmlns:a16="http://schemas.microsoft.com/office/drawing/2014/main" id="{07850652-731D-4624-A8E6-1E601B01C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62" y="907962"/>
            <a:ext cx="800683" cy="2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B050"/>
                </a:solidFill>
                <a:cs typeface="Times New Roman" panose="02020603050405020304" pitchFamily="18" charset="0"/>
              </a:rPr>
              <a:t>Лидеры</a:t>
            </a:r>
          </a:p>
        </p:txBody>
      </p:sp>
      <p:sp>
        <p:nvSpPr>
          <p:cNvPr id="9" name="Text Box 217">
            <a:extLst>
              <a:ext uri="{FF2B5EF4-FFF2-40B4-BE49-F238E27FC236}">
                <a16:creationId xmlns:a16="http://schemas.microsoft.com/office/drawing/2014/main" id="{7063FAC5-BC29-4B02-83F5-CF462B26E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006" y="884294"/>
            <a:ext cx="1115512" cy="2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Аутсайдеры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1A4B4-FA3C-45F3-A603-B09073E7D494}"/>
              </a:ext>
            </a:extLst>
          </p:cNvPr>
          <p:cNvSpPr txBox="1"/>
          <p:nvPr/>
        </p:nvSpPr>
        <p:spPr>
          <a:xfrm>
            <a:off x="3815937" y="68854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округа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2210984-E8EF-4555-A7B8-FE972021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95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197">
            <a:extLst>
              <a:ext uri="{FF2B5EF4-FFF2-40B4-BE49-F238E27FC236}">
                <a16:creationId xmlns:a16="http://schemas.microsoft.com/office/drawing/2014/main" id="{57897A2A-2584-4C6D-82C1-64C7A25CE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02029"/>
              </p:ext>
            </p:extLst>
          </p:nvPr>
        </p:nvGraphicFramePr>
        <p:xfrm>
          <a:off x="348060" y="1035161"/>
          <a:ext cx="4804967" cy="545702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0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5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103330" marR="103330" marT="47959" marB="47959" horzOverflow="overflow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horzOverflow="overflow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оказавшие наибольшее влияние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horzOverflow="overflow">
                    <a:solidFill>
                      <a:srgbClr val="99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998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Хасавюртовский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«Удовлетворенность населения деятель-</a:t>
                      </a:r>
                      <a:r>
                        <a:rPr kumimoji="0" lang="ru-RU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ностью</a:t>
                      </a: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органов местного самоуправления городского округа (муниципального района)»;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«Доля детей в возрасте 1 – 6 лет, стоящих на учете для определения в муниципальные дошкольные образовательные учреждения, в общей численности детей в возрасте 1 - 6 лет».</a:t>
                      </a:r>
                    </a:p>
                  </a:txBody>
                  <a:tcPr marL="103330" marR="103330" marT="47959" marB="4795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64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Ногайский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«Число субъектов малого и среднего предпринимательства в расчете на 10 тыс. человек населения»;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«Общая площадь жилых помещений, приходящаяся в среднем на одного жителя, введенная в действие за один год».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8890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Карабудахкентский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«Число субъектов малого и среднего предпринимательства в расчете на 10 тыс. человек населения».	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Group 198">
            <a:extLst>
              <a:ext uri="{FF2B5EF4-FFF2-40B4-BE49-F238E27FC236}">
                <a16:creationId xmlns:a16="http://schemas.microsoft.com/office/drawing/2014/main" id="{777B97F8-3FFD-4CB8-951F-36B77F3CA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54210"/>
              </p:ext>
            </p:extLst>
          </p:nvPr>
        </p:nvGraphicFramePr>
        <p:xfrm>
          <a:off x="5314950" y="1039021"/>
          <a:ext cx="4776391" cy="545702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9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103330" marR="103330" marT="47958" marB="47958" horzOverflow="overflow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8" marB="47958" horzOverflow="overflow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оказавшие наибольшее влияние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8" marB="47958" horzOverflow="overflow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5031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Кизлярский </a:t>
                      </a:r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kumimoji="0" lang="ru-RU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8" marB="4795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«Удовлетворенность населения деятельностью органов местного самоуправления городского округа (муниципального района)».	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8" marB="4795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618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Бабаюртовский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8" marB="4795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«Объем инвестиций в основной капитал (за исключением бюджетных средств) в расчете на 1 жителя».</a:t>
                      </a:r>
                    </a:p>
                  </a:txBody>
                  <a:tcPr marL="103330" marR="103330" marT="47958" marB="4795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551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Дербентский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8" marB="4795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прибыльных сельско-хозяйственных организаций в общем их числе»;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«Объем инвестиций в основной капитал (за исключением бюджетных средств) в расчете на 1 жителя».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8" marB="4795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986C070-8C00-41D0-9AE4-B0CD31B5D6F7}"/>
              </a:ext>
            </a:extLst>
          </p:cNvPr>
          <p:cNvSpPr txBox="1"/>
          <p:nvPr/>
        </p:nvSpPr>
        <p:spPr>
          <a:xfrm>
            <a:off x="3510335" y="24859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Равнинная зона</a:t>
            </a:r>
          </a:p>
        </p:txBody>
      </p:sp>
      <p:sp>
        <p:nvSpPr>
          <p:cNvPr id="14" name="Text Box 216">
            <a:extLst>
              <a:ext uri="{FF2B5EF4-FFF2-40B4-BE49-F238E27FC236}">
                <a16:creationId xmlns:a16="http://schemas.microsoft.com/office/drawing/2014/main" id="{9A817914-42BE-4555-9633-8DB5496F3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167" y="591179"/>
            <a:ext cx="800683" cy="2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B050"/>
                </a:solidFill>
                <a:cs typeface="Times New Roman" panose="02020603050405020304" pitchFamily="18" charset="0"/>
              </a:rPr>
              <a:t>Лидеры</a:t>
            </a:r>
          </a:p>
        </p:txBody>
      </p:sp>
      <p:sp>
        <p:nvSpPr>
          <p:cNvPr id="15" name="Text Box 217">
            <a:extLst>
              <a:ext uri="{FF2B5EF4-FFF2-40B4-BE49-F238E27FC236}">
                <a16:creationId xmlns:a16="http://schemas.microsoft.com/office/drawing/2014/main" id="{5192E816-A8EE-4C33-96C1-A7B04A93C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711" y="567511"/>
            <a:ext cx="1115512" cy="2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Аутсайдеры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B79E39-46A4-41D0-A232-16DFDCCC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50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7">
            <a:extLst>
              <a:ext uri="{FF2B5EF4-FFF2-40B4-BE49-F238E27FC236}">
                <a16:creationId xmlns:a16="http://schemas.microsoft.com/office/drawing/2014/main" id="{C7B19B06-EB7E-4CF3-8F18-185CBEE75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08944"/>
              </p:ext>
            </p:extLst>
          </p:nvPr>
        </p:nvGraphicFramePr>
        <p:xfrm>
          <a:off x="381000" y="977417"/>
          <a:ext cx="4772025" cy="554307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78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103330" marR="103330" marT="47959" marB="47959" horzOverflow="overflow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horzOverflow="overflow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оказавшие наибольшее влияние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horzOverflow="overflow">
                    <a:solidFill>
                      <a:srgbClr val="99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94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Казбековский 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«Общая площадь жилых помещений, приходящаяся в среднем на одного жителя, введенная в действие за один год»;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«Среднемесячная номинальная начисленная заработная плата работников крупных и средних предприятий и некоммерческих организаций».</a:t>
                      </a:r>
                    </a:p>
                  </a:txBody>
                  <a:tcPr marL="103330" marR="103330" marT="47959" marB="4795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976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Кайтагский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991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Сулейман-</a:t>
                      </a: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Стальский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9" marB="479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«Удовлетворенность населения деятель-</a:t>
                      </a:r>
                      <a:r>
                        <a:rPr kumimoji="0" lang="ru-RU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ностью</a:t>
                      </a: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органов местного </a:t>
                      </a:r>
                      <a:r>
                        <a:rPr kumimoji="0" lang="ru-RU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самоуправле-ния</a:t>
                      </a: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(муниципального района)»;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«Общая площадь жилых помещений, приходящаяся в среднем на одного жителя, введенная в действие за один год».</a:t>
                      </a:r>
                    </a:p>
                  </a:txBody>
                  <a:tcPr marL="103330" marR="103330" marT="47959" marB="4795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198">
            <a:extLst>
              <a:ext uri="{FF2B5EF4-FFF2-40B4-BE49-F238E27FC236}">
                <a16:creationId xmlns:a16="http://schemas.microsoft.com/office/drawing/2014/main" id="{7DE92B27-D022-41D5-85EC-6562C3F6A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427515"/>
              </p:ext>
            </p:extLst>
          </p:nvPr>
        </p:nvGraphicFramePr>
        <p:xfrm>
          <a:off x="5343525" y="977415"/>
          <a:ext cx="4743450" cy="55335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8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103330" marR="103330" marT="47961" marB="47961" horzOverflow="overflow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1" marB="47961" horzOverflow="overflow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оказавшие наибольшее влияние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1" marB="47961" horzOverflow="overflow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333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Хивский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1" marB="479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«Объем инвестиций в основной капитал (за исключением бюджетных средств) в расчете на 1 жителя»;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1" marB="4796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3700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Табасаранский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1" marB="479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«Объем инвестиций в основной капитал (за исключением бюджетных средств) в расчете на 1 жителя»;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1" marB="4796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405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Новолакский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1" marB="479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«Объем инвестиций в основной капитал (за исключением бюджетных средств) в расчете на 1 жителя»;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«Общая площадь жилых помещений, приходящаяся в среднем на одного жителя, введенная в действие за один год)».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1" marB="4796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118E31-2243-418C-9FAE-4A6FA18723A5}"/>
              </a:ext>
            </a:extLst>
          </p:cNvPr>
          <p:cNvSpPr txBox="1"/>
          <p:nvPr/>
        </p:nvSpPr>
        <p:spPr>
          <a:xfrm>
            <a:off x="3604853" y="24459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Предгорная зона</a:t>
            </a:r>
          </a:p>
        </p:txBody>
      </p:sp>
      <p:sp>
        <p:nvSpPr>
          <p:cNvPr id="8" name="Text Box 216">
            <a:extLst>
              <a:ext uri="{FF2B5EF4-FFF2-40B4-BE49-F238E27FC236}">
                <a16:creationId xmlns:a16="http://schemas.microsoft.com/office/drawing/2014/main" id="{DF1DB633-805B-4A8C-8295-6B1FC4BBA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183" y="609020"/>
            <a:ext cx="800683" cy="2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B050"/>
                </a:solidFill>
                <a:cs typeface="Times New Roman" panose="02020603050405020304" pitchFamily="18" charset="0"/>
              </a:rPr>
              <a:t>Лидеры</a:t>
            </a:r>
          </a:p>
        </p:txBody>
      </p:sp>
      <p:sp>
        <p:nvSpPr>
          <p:cNvPr id="9" name="Text Box 217">
            <a:extLst>
              <a:ext uri="{FF2B5EF4-FFF2-40B4-BE49-F238E27FC236}">
                <a16:creationId xmlns:a16="http://schemas.microsoft.com/office/drawing/2014/main" id="{DB0A508D-95B4-444C-B83F-1C19CA172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727" y="613927"/>
            <a:ext cx="1115512" cy="2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Аутсайдеры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789916AF-06F9-4FD0-9EFA-FB447AD3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6476" y="6586425"/>
            <a:ext cx="542484" cy="383381"/>
          </a:xfrm>
        </p:spPr>
        <p:txBody>
          <a:bodyPr/>
          <a:lstStyle/>
          <a:p>
            <a:fld id="{B19B0651-EE4F-4900-A07F-96A6BFA9D0F0}" type="slidenum">
              <a:rPr lang="ru-RU" smtClean="0"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4220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7">
            <a:extLst>
              <a:ext uri="{FF2B5EF4-FFF2-40B4-BE49-F238E27FC236}">
                <a16:creationId xmlns:a16="http://schemas.microsoft.com/office/drawing/2014/main" id="{9E737DDA-F7CF-4AF8-9BF4-0C0C665B0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16751"/>
              </p:ext>
            </p:extLst>
          </p:nvPr>
        </p:nvGraphicFramePr>
        <p:xfrm>
          <a:off x="361950" y="968735"/>
          <a:ext cx="4781550" cy="553684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1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4" marB="47984" horzOverflow="overflow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4" marB="47984" horzOverflow="overflow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оказавшие наибольшее влияние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4" marB="47984" horzOverflow="overflow">
                    <a:solidFill>
                      <a:srgbClr val="99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671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Левашинский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4" marB="47984" anchor="ctr" horzOverflow="overflow"/>
                </a:tc>
                <a:tc>
                  <a:txBody>
                    <a:bodyPr/>
                    <a:lstStyle/>
                    <a:p>
                      <a:pPr marL="0" marR="0" lvl="0" indent="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«Общая площадь жилых помещений, приходящаяся в среднем на одного жителя, введенная в действие за один год»;</a:t>
                      </a:r>
                    </a:p>
                    <a:p>
                      <a:pPr marL="0" marR="0" lvl="0" indent="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«Удовлетворенность населения деятельностью органов местного самоуправления городского округа (муниципального района)».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4" marB="4798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7502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Хунзахский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4" marB="4798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4" marB="4798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8474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Акушинский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4" marB="4798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«Удовлетворенность населения деятельностью органов местного самоуправления городского округа (муниципального района)»;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«Число субъектов малого и среднего предпринимательства в расчете на 10 тыс. человек населения».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84" marB="4798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198">
            <a:extLst>
              <a:ext uri="{FF2B5EF4-FFF2-40B4-BE49-F238E27FC236}">
                <a16:creationId xmlns:a16="http://schemas.microsoft.com/office/drawing/2014/main" id="{F68C76E9-1456-41E9-A0B2-0495F8868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46737"/>
              </p:ext>
            </p:extLst>
          </p:nvPr>
        </p:nvGraphicFramePr>
        <p:xfrm>
          <a:off x="5334000" y="967536"/>
          <a:ext cx="4752975" cy="5536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00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0" marB="47990" horzOverflow="overflow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0" marB="47990" horzOverflow="overflow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оказавшие наибольшее влияние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0" marB="47990" horzOverflow="overflow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749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Ахтынский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0" marB="479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«Объем инвестиций в основной капитал (за исключением бюджетных средств) в расчете на 1 жителя»;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«Среднемесячная номинальная начисленная заработная плата работников крупных и средних предприятий и некоммерческих организаций».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0" marB="479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580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Курахский  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0" marB="479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«Число субъектов малого и среднего предпринимательства в расчете на 10 тыс. человек населения»;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прибыльных сельско-хозяйственных организаций в общем их числе».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0" marB="479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5455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Докузпаринскмй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0" marB="479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«Объем инвестиций в основной капитал (за исключением бюджетных средств) в расчете на 1 жителя».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90" marB="479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0073686-0EE0-4B8E-9610-A64B37635D77}"/>
              </a:ext>
            </a:extLst>
          </p:cNvPr>
          <p:cNvSpPr txBox="1"/>
          <p:nvPr/>
        </p:nvSpPr>
        <p:spPr>
          <a:xfrm>
            <a:off x="3563516" y="19451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Горная зона</a:t>
            </a:r>
          </a:p>
        </p:txBody>
      </p:sp>
      <p:sp>
        <p:nvSpPr>
          <p:cNvPr id="8" name="Text Box 216">
            <a:extLst>
              <a:ext uri="{FF2B5EF4-FFF2-40B4-BE49-F238E27FC236}">
                <a16:creationId xmlns:a16="http://schemas.microsoft.com/office/drawing/2014/main" id="{B3B612CA-C9F1-4D4C-9E74-D74589123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75" y="582901"/>
            <a:ext cx="800683" cy="2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B050"/>
                </a:solidFill>
                <a:cs typeface="Times New Roman" panose="02020603050405020304" pitchFamily="18" charset="0"/>
              </a:rPr>
              <a:t>Лидеры</a:t>
            </a:r>
          </a:p>
        </p:txBody>
      </p:sp>
      <p:sp>
        <p:nvSpPr>
          <p:cNvPr id="9" name="Text Box 217">
            <a:extLst>
              <a:ext uri="{FF2B5EF4-FFF2-40B4-BE49-F238E27FC236}">
                <a16:creationId xmlns:a16="http://schemas.microsoft.com/office/drawing/2014/main" id="{DA91BB1A-C179-4CA6-A820-9B8C7B07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719" y="559233"/>
            <a:ext cx="1115512" cy="2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Аутсайдеры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D267450F-66A8-443A-A809-EDA12F90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6476" y="6586425"/>
            <a:ext cx="542484" cy="383381"/>
          </a:xfrm>
        </p:spPr>
        <p:txBody>
          <a:bodyPr/>
          <a:lstStyle/>
          <a:p>
            <a:fld id="{B19B0651-EE4F-4900-A07F-96A6BFA9D0F0}" type="slidenum">
              <a:rPr lang="ru-RU" smtClean="0"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9878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7">
            <a:extLst>
              <a:ext uri="{FF2B5EF4-FFF2-40B4-BE49-F238E27FC236}">
                <a16:creationId xmlns:a16="http://schemas.microsoft.com/office/drawing/2014/main" id="{BAA9F10B-02B8-4D60-A691-433821B46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25173"/>
              </p:ext>
            </p:extLst>
          </p:nvPr>
        </p:nvGraphicFramePr>
        <p:xfrm>
          <a:off x="314574" y="971025"/>
          <a:ext cx="4824536" cy="55484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0" marB="47950" horzOverflow="overflow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0" marB="47950" horzOverflow="overflow">
                    <a:solidFill>
                      <a:srgbClr val="99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оказавшие наибольшее влияние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0" marB="47950" horzOverflow="overflow">
                    <a:solidFill>
                      <a:srgbClr val="99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621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Лакский район</a:t>
                      </a:r>
                    </a:p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0" marB="479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детей в возрасте 1 – 6 лет, стоящих на учете для определения в муниципальные дошкольные образовательные учреждения, в общей численности детей в возрасте 1 - 6 лет»;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«Среднемесячная номинальная начислен-</a:t>
                      </a:r>
                      <a:r>
                        <a:rPr kumimoji="0" lang="ru-RU" sz="1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заработная плата работников крупных и средних предприятий и некоммерческих организаций».</a:t>
                      </a:r>
                    </a:p>
                  </a:txBody>
                  <a:tcPr marL="103330" marR="103330" marT="47950" marB="4795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191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Шамильский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0" marB="479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«Среднемесячная номинальная начисленная заработная плата работников крупных и средних предприятий и некоммерческих организаций».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0" marB="4795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54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Рутульский 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0" marB="479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«Удовлетворенность населения деятельностью органов местного самоуправления городского округа (муниципального района)»;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«Среднемесячная номинальная начислен-</a:t>
                      </a:r>
                      <a:r>
                        <a:rPr kumimoji="0" lang="ru-RU" sz="1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заработная плата работников крупных и средних предприятий и некоммерческих организаций»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50" marB="4795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198">
            <a:extLst>
              <a:ext uri="{FF2B5EF4-FFF2-40B4-BE49-F238E27FC236}">
                <a16:creationId xmlns:a16="http://schemas.microsoft.com/office/drawing/2014/main" id="{74DAB1B1-6143-40EE-866A-09C37E575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37251"/>
              </p:ext>
            </p:extLst>
          </p:nvPr>
        </p:nvGraphicFramePr>
        <p:xfrm>
          <a:off x="5324475" y="971025"/>
          <a:ext cx="4804485" cy="555654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8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103330" marR="103330" marT="47964" marB="47964" horzOverflow="overflow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4" marB="47964" horzOverflow="overflow"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 оказавшие наибольшее влияние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4" marB="47964" horzOverflow="overflow"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929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Кулинский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4" marB="479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«Объем инвестиций в основной капитал (за исключением бюджетных средств) в расчете на 1 жителя)»;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«Общая площадь жилых помещений, приходящаяся в среднем на одного жителя, введенная в действие за один год».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4" marB="4796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155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Цумадиский</a:t>
                      </a: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район</a:t>
                      </a:r>
                    </a:p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4" marB="479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значения»;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4" marB="4796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463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Бежтинский участок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6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4" marB="479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330" marR="103330" marT="47964" marB="4796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CBE830-DD32-44D3-A8F6-BB9A9C693C3F}"/>
              </a:ext>
            </a:extLst>
          </p:cNvPr>
          <p:cNvSpPr txBox="1"/>
          <p:nvPr/>
        </p:nvSpPr>
        <p:spPr>
          <a:xfrm>
            <a:off x="3582343" y="21718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Высокогорная зона</a:t>
            </a:r>
          </a:p>
        </p:txBody>
      </p:sp>
      <p:sp>
        <p:nvSpPr>
          <p:cNvPr id="8" name="Text Box 216">
            <a:extLst>
              <a:ext uri="{FF2B5EF4-FFF2-40B4-BE49-F238E27FC236}">
                <a16:creationId xmlns:a16="http://schemas.microsoft.com/office/drawing/2014/main" id="{6E6FDB7D-89E3-4435-9798-55FEB4CCF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159" y="602970"/>
            <a:ext cx="800683" cy="2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B050"/>
                </a:solidFill>
                <a:cs typeface="Times New Roman" panose="02020603050405020304" pitchFamily="18" charset="0"/>
              </a:rPr>
              <a:t>Лидеры</a:t>
            </a:r>
          </a:p>
        </p:txBody>
      </p:sp>
      <p:sp>
        <p:nvSpPr>
          <p:cNvPr id="9" name="Text Box 217">
            <a:extLst>
              <a:ext uri="{FF2B5EF4-FFF2-40B4-BE49-F238E27FC236}">
                <a16:creationId xmlns:a16="http://schemas.microsoft.com/office/drawing/2014/main" id="{968FCA47-8EAC-4A87-8302-C82ED8993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703" y="579302"/>
            <a:ext cx="1115512" cy="2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Аутсайдеры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FECC2416-A757-4D70-8AED-A2D8D859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6476" y="6586425"/>
            <a:ext cx="542484" cy="383381"/>
          </a:xfrm>
        </p:spPr>
        <p:txBody>
          <a:bodyPr/>
          <a:lstStyle/>
          <a:p>
            <a:fld id="{B19B0651-EE4F-4900-A07F-96A6BFA9D0F0}" type="slidenum">
              <a:rPr lang="ru-RU" smtClean="0"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16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DFF837D-6E64-4232-AFE2-B1C48061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91546"/>
              </p:ext>
            </p:extLst>
          </p:nvPr>
        </p:nvGraphicFramePr>
        <p:xfrm>
          <a:off x="539180" y="826280"/>
          <a:ext cx="9361039" cy="3157083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267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6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                                    городского округа</a:t>
                      </a:r>
                      <a:endParaRPr lang="ru-RU" sz="1200" b="1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</a:t>
                      </a:r>
                      <a:b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постоянного населения</a:t>
                      </a:r>
                      <a:b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отчетном году,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размещении доклада </a:t>
                      </a:r>
                      <a:b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главы в сети Интернет </a:t>
                      </a:r>
                      <a:b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(адрес официального сайта  </a:t>
                      </a:r>
                      <a:br>
                        <a:rPr lang="en-US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округа)</a:t>
                      </a:r>
                      <a:endParaRPr lang="ru-RU" sz="1200" b="1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Буйнакск</a:t>
                      </a:r>
                      <a:endParaRPr lang="ru-RU" sz="1200" b="0" i="0" u="none" strike="noStrike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www.buynaksk05.ru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Дагестанские Огни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дагогни.рф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Дербент</a:t>
                      </a:r>
                      <a:endParaRPr lang="ru-RU" sz="1200" b="0" i="0" u="none" strike="noStrike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www.derbent.ru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Избербаш</a:t>
                      </a:r>
                      <a:endParaRPr lang="ru-RU" sz="1200" b="0" i="0" u="none" strike="noStrike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www.mo-izberbash.ru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9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Каспийск</a:t>
                      </a:r>
                      <a:endParaRPr lang="ru-RU" sz="1200" b="0" i="0" u="none" strike="noStrike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www.kaspiysk.org 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Кизилюрт </a:t>
                      </a:r>
                      <a:endParaRPr lang="ru-RU" sz="1200" b="0" i="0" u="none" strike="noStrike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48,9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мо-кизилюрт</a:t>
                      </a:r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Кизляр</a:t>
                      </a:r>
                      <a:endParaRPr lang="ru-RU" sz="1200" b="0" i="0" u="none" strike="noStrike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51,9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www.kizlyar-gorod.ru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Махачкала</a:t>
                      </a:r>
                      <a:endParaRPr lang="ru-RU" sz="1200" b="0" i="0" u="none" strike="noStrike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736,3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www.mkala.ru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Хасавюрт</a:t>
                      </a:r>
                      <a:endParaRPr lang="ru-RU" sz="1200" b="0" i="0" u="none" strike="noStrike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145,8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www.xacavurt.ru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5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Южно-Сухокумск</a:t>
                      </a:r>
                      <a:endParaRPr lang="ru-RU" sz="1200" b="0" i="0" u="none" strike="noStrike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200" b="0" i="0" u="none" strike="noStrike" dirty="0">
                        <a:solidFill>
                          <a:srgbClr val="2F2B2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www.yuzhnosuhokumsk.ru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70B5494-D8A5-4AFA-9F7E-0EDB607E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03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145C13-BF3F-4CA8-A84E-98A416C47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2" y="159917"/>
            <a:ext cx="7572375" cy="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65" tIns="49432" rIns="98865" bIns="4943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Рейтинг городских округов и муниципальных районов </a:t>
            </a:r>
          </a:p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по комплексной оценке по итогам 2020 года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2D59223-57BC-43E3-B80C-87FCADF2E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5873"/>
              </p:ext>
            </p:extLst>
          </p:nvPr>
        </p:nvGraphicFramePr>
        <p:xfrm>
          <a:off x="503531" y="1135367"/>
          <a:ext cx="9440569" cy="2384838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588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2121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оценка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1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 год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01">
                <a:tc>
                  <a:txBody>
                    <a:bodyPr/>
                    <a:lstStyle/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Кизляр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1970865"/>
                  </a:ext>
                </a:extLst>
              </a:tr>
              <a:tr h="167201">
                <a:tc>
                  <a:txBody>
                    <a:bodyPr/>
                    <a:lstStyle/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Каспийск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07468"/>
                  </a:ext>
                </a:extLst>
              </a:tr>
              <a:tr h="1672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Хасавюрт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0,4669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5982326"/>
                  </a:ext>
                </a:extLst>
              </a:tr>
              <a:tr h="1672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↓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Дербент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0,6459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80378"/>
                  </a:ext>
                </a:extLst>
              </a:tr>
              <a:tr h="167201">
                <a:tc>
                  <a:txBody>
                    <a:bodyPr/>
                    <a:lstStyle/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↓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Махачкала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2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Кизилюрт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614381"/>
                  </a:ext>
                </a:extLst>
              </a:tr>
              <a:tr h="1672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Дагестанские Огни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0845137"/>
                  </a:ext>
                </a:extLst>
              </a:tr>
              <a:tr h="1672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Буйнакск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0,3866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1861763"/>
                  </a:ext>
                </a:extLst>
              </a:tr>
              <a:tr h="1672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↓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Избербаш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056467"/>
                  </a:ext>
                </a:extLst>
              </a:tr>
              <a:tr h="1653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↓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Южно-Сухокумск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0,5073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4B7B494-A30F-4ADB-8D37-6A6C7A1EF95C}"/>
              </a:ext>
            </a:extLst>
          </p:cNvPr>
          <p:cNvGraphicFramePr>
            <a:graphicFrameLocks noGrp="1"/>
          </p:cNvGraphicFramePr>
          <p:nvPr/>
        </p:nvGraphicFramePr>
        <p:xfrm>
          <a:off x="503531" y="3943664"/>
          <a:ext cx="9440569" cy="2627948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520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5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297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оценка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по комплексной оценке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7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 год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02">
                <a:tc>
                  <a:txBody>
                    <a:bodyPr/>
                    <a:lstStyle/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Хасавюртовский район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976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Ногайский район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587" marR="12587" marT="11027" marB="0" anchor="b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587" marR="12587" marT="11027" marB="0" anchor="b"/>
                </a:tc>
                <a:extLst>
                  <a:ext uri="{0D108BD9-81ED-4DB2-BD59-A6C34878D82A}">
                    <a16:rowId xmlns:a16="http://schemas.microsoft.com/office/drawing/2014/main" val="1085780770"/>
                  </a:ext>
                </a:extLst>
              </a:tr>
              <a:tr h="20190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Карабудахкентский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0,5824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90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Кумторкалинский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9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Кизилюртовский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0,4262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8254644"/>
                  </a:ext>
                </a:extLst>
              </a:tr>
              <a:tr h="2019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Каякентский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0,4566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8288701"/>
                  </a:ext>
                </a:extLst>
              </a:tr>
              <a:tr h="2019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Тарумовский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0,5413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Магарамкентский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0,4538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4170209"/>
                  </a:ext>
                </a:extLst>
              </a:tr>
              <a:tr h="20190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Кизлярский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0,5058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90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Бабаюртовский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0,4751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9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↓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Дербентский район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0,4839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034379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9A9525-544E-4B69-88A3-0AED8B634A00}"/>
              </a:ext>
            </a:extLst>
          </p:cNvPr>
          <p:cNvSpPr/>
          <p:nvPr/>
        </p:nvSpPr>
        <p:spPr>
          <a:xfrm>
            <a:off x="4523679" y="3630510"/>
            <a:ext cx="1539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равнинная зона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9C2966-E7FB-42EE-9A66-967C27C36069}"/>
              </a:ext>
            </a:extLst>
          </p:cNvPr>
          <p:cNvSpPr/>
          <p:nvPr/>
        </p:nvSpPr>
        <p:spPr>
          <a:xfrm>
            <a:off x="4347092" y="782967"/>
            <a:ext cx="1716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округа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68F004D7-AEC8-40AE-9327-54A28BD5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086" y="6501385"/>
            <a:ext cx="542484" cy="383381"/>
          </a:xfrm>
        </p:spPr>
        <p:txBody>
          <a:bodyPr/>
          <a:lstStyle/>
          <a:p>
            <a:fld id="{B19B0651-EE4F-4900-A07F-96A6BFA9D0F0}" type="slidenum">
              <a:rPr lang="ru-RU" smtClean="0"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18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B2F8BFF-EBC0-45E1-84BF-E5DD8424E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57157"/>
              </p:ext>
            </p:extLst>
          </p:nvPr>
        </p:nvGraphicFramePr>
        <p:xfrm>
          <a:off x="552451" y="564236"/>
          <a:ext cx="9391649" cy="2482454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37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1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269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оценка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7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Казбековский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0,5924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2440950"/>
                  </a:ext>
                </a:extLst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Кайтагский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0,3871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132646"/>
                  </a:ext>
                </a:extLst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Сулейман-Стальский 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7393534"/>
                  </a:ext>
                </a:extLst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Сергокалинский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0,4838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0,4441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6398965"/>
                  </a:ext>
                </a:extLst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Буйнакский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0,6491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Хивский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793468"/>
                  </a:ext>
                </a:extLst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Табасаранский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Новолакский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0,4497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486685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1F61A26-76B4-48DC-8DC6-58FF152EE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908948"/>
              </p:ext>
            </p:extLst>
          </p:nvPr>
        </p:nvGraphicFramePr>
        <p:xfrm>
          <a:off x="552451" y="3469391"/>
          <a:ext cx="9391650" cy="306902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382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8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75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оценка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6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Левашинский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7139334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Хунзахский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0,5979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3509308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Акушинский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860082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Гергебильский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9132938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Гунибский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0,6760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0,4782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Унцукульский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Дахадаевский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Гумбетовский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Ахтынский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Курахский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Докузпаринский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26E2B4-367E-466C-B0F7-E61AA8D944AD}"/>
              </a:ext>
            </a:extLst>
          </p:cNvPr>
          <p:cNvSpPr/>
          <p:nvPr/>
        </p:nvSpPr>
        <p:spPr>
          <a:xfrm>
            <a:off x="4402852" y="225682"/>
            <a:ext cx="1608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предгорная зона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D0A8212-474B-4772-A475-A0D8A8DC2C69}"/>
              </a:ext>
            </a:extLst>
          </p:cNvPr>
          <p:cNvSpPr/>
          <p:nvPr/>
        </p:nvSpPr>
        <p:spPr>
          <a:xfrm>
            <a:off x="4605888" y="3130837"/>
            <a:ext cx="1202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горная зона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id="{B62AEE6B-FDCD-4E17-8384-376181C6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6476" y="6586425"/>
            <a:ext cx="542484" cy="383381"/>
          </a:xfrm>
        </p:spPr>
        <p:txBody>
          <a:bodyPr/>
          <a:lstStyle/>
          <a:p>
            <a:fld id="{B19B0651-EE4F-4900-A07F-96A6BFA9D0F0}" type="slidenum">
              <a:rPr lang="ru-RU" smtClean="0"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1338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79CD636-E86B-4D22-8D25-AC61BD6B4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9294"/>
              </p:ext>
            </p:extLst>
          </p:nvPr>
        </p:nvGraphicFramePr>
        <p:xfrm>
          <a:off x="552449" y="648122"/>
          <a:ext cx="9372601" cy="3596692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71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164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оценка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Лакский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0,6139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0,6231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9930465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Шамильский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0,7275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0,6142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Рутульский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52570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Ахвахский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071755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Тляратинский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2581967"/>
                  </a:ext>
                </a:extLst>
              </a:tr>
              <a:tr h="278809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Чародинский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017048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Агульский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6892414"/>
                  </a:ext>
                </a:extLst>
              </a:tr>
              <a:tr h="249924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Ботлихский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0,5598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Цунтинский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Кулинский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0,5499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9993283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Цумадинский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0,4055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marL="88900" lvl="1" indent="0" algn="l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Бежтинский участок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0,3375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0557D8-C2E2-4E25-A030-2C24AABDE409}"/>
              </a:ext>
            </a:extLst>
          </p:cNvPr>
          <p:cNvSpPr txBox="1"/>
          <p:nvPr/>
        </p:nvSpPr>
        <p:spPr>
          <a:xfrm>
            <a:off x="552449" y="4536554"/>
            <a:ext cx="9372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 15 муниципальных образований-лидеров сохранили свои позиции 4 МО, которые занимали  лидирующие места годом ранее. В целом, в 9 МО положение  по сравнению с 2019 годом не изменилось. </a:t>
            </a:r>
          </a:p>
          <a:p>
            <a:pPr indent="4508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2020 году свое положение улучшили 20 муниципальных образований, наиболее значительно - МО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Акушинский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Кайтагский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Кизилюртовский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«Ногайский район», «Рутульский район»,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Тляратинский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и «город Кизляр».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4F0B83-ED45-48F8-990E-415FE5E726F8}"/>
              </a:ext>
            </a:extLst>
          </p:cNvPr>
          <p:cNvSpPr/>
          <p:nvPr/>
        </p:nvSpPr>
        <p:spPr>
          <a:xfrm>
            <a:off x="4308617" y="309568"/>
            <a:ext cx="1822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высокогорная зона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id="{F4DEBA83-E87A-47E7-97E4-615A9DE6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3808" y="6310380"/>
            <a:ext cx="542484" cy="383381"/>
          </a:xfrm>
        </p:spPr>
        <p:txBody>
          <a:bodyPr/>
          <a:lstStyle/>
          <a:p>
            <a:fld id="{B19B0651-EE4F-4900-A07F-96A6BFA9D0F0}" type="slidenum">
              <a:rPr lang="ru-RU" smtClean="0"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9821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2988302-1C65-4C8A-B5C5-EA4BC9A55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90803"/>
              </p:ext>
            </p:extLst>
          </p:nvPr>
        </p:nvGraphicFramePr>
        <p:xfrm>
          <a:off x="742950" y="3179671"/>
          <a:ext cx="8982076" cy="1305894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44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kumimoji="0"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грантов (</a:t>
                      </a:r>
                      <a:r>
                        <a:rPr kumimoji="0"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89">
                <a:tc>
                  <a:txBody>
                    <a:bodyPr/>
                    <a:lstStyle/>
                    <a:p>
                      <a:pPr marL="0" indent="173038"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Кизляр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0" algn="ctr"/>
                        </a:tabLs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89">
                <a:tc>
                  <a:txBody>
                    <a:bodyPr/>
                    <a:lstStyle/>
                    <a:p>
                      <a:pPr marL="0" indent="173038"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Каспийск</a:t>
                      </a: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0" algn="ctr"/>
                        </a:tabLs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89">
                <a:tc>
                  <a:txBody>
                    <a:bodyPr/>
                    <a:lstStyle/>
                    <a:p>
                      <a:pPr marL="0" indent="173038"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Хасавюрт</a:t>
                      </a: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0" algn="ctr"/>
                        </a:tabLs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50491C81-CC76-466F-AEB7-E9CA1B6C8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96436"/>
              </p:ext>
            </p:extLst>
          </p:nvPr>
        </p:nvGraphicFramePr>
        <p:xfrm>
          <a:off x="733425" y="4968602"/>
          <a:ext cx="8991601" cy="1276479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48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грантов (</a:t>
                      </a:r>
                      <a:r>
                        <a:rPr kumimoji="0" lang="ru-RU" sz="14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33">
                <a:tc>
                  <a:txBody>
                    <a:bodyPr/>
                    <a:lstStyle/>
                    <a:p>
                      <a:pPr marL="0" indent="173038" algn="l" rtl="0" eaLnBrk="1" fontAlgn="ctr" latinLnBrk="0" hangingPunct="1"/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Хасавюртовский район</a:t>
                      </a:r>
                      <a:endParaRPr kumimoji="0"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99">
                <a:tc>
                  <a:txBody>
                    <a:bodyPr/>
                    <a:lstStyle/>
                    <a:p>
                      <a:pPr marL="0" indent="173038" algn="l" rtl="0" eaLnBrk="1" fontAlgn="ctr" latinLnBrk="0" hangingPunct="1"/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Ногайский район</a:t>
                      </a:r>
                      <a:endParaRPr kumimoji="0"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99">
                <a:tc>
                  <a:txBody>
                    <a:bodyPr/>
                    <a:lstStyle/>
                    <a:p>
                      <a:pPr marL="0" indent="173038" algn="l" rtl="0" eaLnBrk="1" fontAlgn="ctr" latinLnBrk="0" hangingPunct="1"/>
                      <a:r>
                        <a:rPr kumimoji="0" lang="ru-RU" sz="14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Карабудахкенский</a:t>
                      </a:r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kumimoji="0"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ectangle 6">
            <a:extLst>
              <a:ext uri="{FF2B5EF4-FFF2-40B4-BE49-F238E27FC236}">
                <a16:creationId xmlns:a16="http://schemas.microsoft.com/office/drawing/2014/main" id="{F2754D00-EC2A-4836-B08D-C5A9E204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71" y="1266727"/>
            <a:ext cx="9401309" cy="13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7" tIns="49350" rIns="98697" bIns="49350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500" dirty="0">
                <a:cs typeface="Times New Roman" panose="02020603050405020304" pitchFamily="18" charset="0"/>
              </a:rPr>
              <a:t>В 2021 году  гранты муниципальным образованиям выделены за достижение  наилучших значений показателей  по результатам комплексной оценки  эффективности их деятельности  по итогам  2020 года  по каждой зональной  группе. 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500" dirty="0">
                <a:cs typeface="Times New Roman" panose="02020603050405020304" pitchFamily="18" charset="0"/>
              </a:rPr>
              <a:t>Общий  объем средств, предусмотренных для  присуждения грантов, составляет 25 млн. рублей  (по 5 млн. рублей на каждую зональную группу).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500" dirty="0">
                <a:cs typeface="Times New Roman" panose="02020603050405020304" pitchFamily="18" charset="0"/>
              </a:rPr>
              <a:t>Объем средств внутри каждой зональной группы  распределен следующим образом: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56918418-F4F6-4A63-9E42-D941D5A4C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74" y="321336"/>
            <a:ext cx="8317358" cy="64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55" tIns="43327" rIns="86655" bIns="433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Выделение грантов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городским округам и муниципальным районам Республики Дагестан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3FD7C5C-E138-49DD-9028-9E88355468AA}"/>
              </a:ext>
            </a:extLst>
          </p:cNvPr>
          <p:cNvSpPr/>
          <p:nvPr/>
        </p:nvSpPr>
        <p:spPr>
          <a:xfrm>
            <a:off x="4371137" y="2734397"/>
            <a:ext cx="1716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округа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94895EE-FF8C-4FA5-BEC9-D4B44464D8EB}"/>
              </a:ext>
            </a:extLst>
          </p:cNvPr>
          <p:cNvSpPr/>
          <p:nvPr/>
        </p:nvSpPr>
        <p:spPr>
          <a:xfrm>
            <a:off x="4352029" y="4592285"/>
            <a:ext cx="1735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равнинная округа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2">
            <a:extLst>
              <a:ext uri="{FF2B5EF4-FFF2-40B4-BE49-F238E27FC236}">
                <a16:creationId xmlns:a16="http://schemas.microsoft.com/office/drawing/2014/main" id="{9A59720D-CC57-450C-AD45-640E84D2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9223" y="6474619"/>
            <a:ext cx="542484" cy="383381"/>
          </a:xfrm>
        </p:spPr>
        <p:txBody>
          <a:bodyPr/>
          <a:lstStyle/>
          <a:p>
            <a:fld id="{B19B0651-EE4F-4900-A07F-96A6BFA9D0F0}" type="slidenum">
              <a:rPr lang="ru-RU" smtClean="0"/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4022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4698FC6-D192-4834-8B04-52D151404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43221"/>
              </p:ext>
            </p:extLst>
          </p:nvPr>
        </p:nvGraphicFramePr>
        <p:xfrm>
          <a:off x="714375" y="4879738"/>
          <a:ext cx="9010649" cy="13050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86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грантов (</a:t>
                      </a:r>
                      <a:r>
                        <a:rPr kumimoji="0" lang="ru-RU" sz="1400" b="1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4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10">
                <a:tc>
                  <a:txBody>
                    <a:bodyPr/>
                    <a:lstStyle/>
                    <a:p>
                      <a:pPr marL="0" indent="173038"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Лакский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10">
                <a:tc>
                  <a:txBody>
                    <a:bodyPr/>
                    <a:lstStyle/>
                    <a:p>
                      <a:pPr marL="0" indent="173038" algn="ctr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Шамильский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10">
                <a:tc>
                  <a:txBody>
                    <a:bodyPr/>
                    <a:lstStyle/>
                    <a:p>
                      <a:pPr marL="0" indent="173038"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Рутульский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1159EFA-E3F0-4C42-807B-FF191C018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0076"/>
              </p:ext>
            </p:extLst>
          </p:nvPr>
        </p:nvGraphicFramePr>
        <p:xfrm>
          <a:off x="733426" y="2811948"/>
          <a:ext cx="9001124" cy="1354084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505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грантов (</a:t>
                      </a:r>
                      <a:r>
                        <a:rPr kumimoji="0" lang="ru-RU" sz="14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538">
                <a:tc>
                  <a:txBody>
                    <a:bodyPr/>
                    <a:lstStyle/>
                    <a:p>
                      <a:pPr marL="0" indent="173038" algn="ctr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Левашинский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538">
                <a:tc>
                  <a:txBody>
                    <a:bodyPr/>
                    <a:lstStyle/>
                    <a:p>
                      <a:pPr marL="0" indent="173038" algn="ctr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Хунзахский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538">
                <a:tc>
                  <a:txBody>
                    <a:bodyPr/>
                    <a:lstStyle/>
                    <a:p>
                      <a:pPr marL="0" indent="173038" algn="ctr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053E5C3-2BD6-43C9-8722-702A2E743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71253"/>
              </p:ext>
            </p:extLst>
          </p:nvPr>
        </p:nvGraphicFramePr>
        <p:xfrm>
          <a:off x="771525" y="726039"/>
          <a:ext cx="9020175" cy="1380242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4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грантов (</a:t>
                      </a:r>
                      <a:r>
                        <a:rPr kumimoji="0" lang="ru-RU" sz="14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4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764" marR="10764" marT="1000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62">
                <a:tc>
                  <a:txBody>
                    <a:bodyPr/>
                    <a:lstStyle/>
                    <a:p>
                      <a:pPr marL="0" indent="173038"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Казбековский 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62">
                <a:tc>
                  <a:txBody>
                    <a:bodyPr/>
                    <a:lstStyle/>
                    <a:p>
                      <a:pPr marL="0" indent="173038" algn="ctr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Кайтагский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62">
                <a:tc>
                  <a:txBody>
                    <a:bodyPr/>
                    <a:lstStyle/>
                    <a:p>
                      <a:pPr marL="0" indent="173038"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Сулейман-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04" marR="9204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604-CB38-41F4-9D9B-8A456C21DF9F}"/>
              </a:ext>
            </a:extLst>
          </p:cNvPr>
          <p:cNvSpPr/>
          <p:nvPr/>
        </p:nvSpPr>
        <p:spPr>
          <a:xfrm>
            <a:off x="4406351" y="311746"/>
            <a:ext cx="1608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предгорная зона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2A45C6-0B7E-40CC-9931-CF069F7BA939}"/>
              </a:ext>
            </a:extLst>
          </p:cNvPr>
          <p:cNvSpPr/>
          <p:nvPr/>
        </p:nvSpPr>
        <p:spPr>
          <a:xfrm>
            <a:off x="4609387" y="2410337"/>
            <a:ext cx="1202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горная зона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B3732E-09D9-446D-82C5-25DA7694D100}"/>
              </a:ext>
            </a:extLst>
          </p:cNvPr>
          <p:cNvSpPr/>
          <p:nvPr/>
        </p:nvSpPr>
        <p:spPr>
          <a:xfrm>
            <a:off x="4192896" y="4478127"/>
            <a:ext cx="1822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высокогорная зона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9BAEE882-41DD-48FE-B862-49CB7DEA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458" y="6474619"/>
            <a:ext cx="542484" cy="383381"/>
          </a:xfrm>
        </p:spPr>
        <p:txBody>
          <a:bodyPr/>
          <a:lstStyle/>
          <a:p>
            <a:fld id="{B19B0651-EE4F-4900-A07F-96A6BFA9D0F0}" type="slidenum">
              <a:rPr lang="ru-RU" smtClean="0"/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03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1A2F3EC-DD33-454D-A492-B51F9352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4" y="252790"/>
            <a:ext cx="2082800" cy="3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8" rIns="86554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  ВВЕДЕНИЕ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392C1CC-DEB9-4853-829B-A2A7A039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4" y="595977"/>
            <a:ext cx="9630152" cy="591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716" tIns="32360" rIns="64716" bIns="32360">
            <a:spAutoFit/>
          </a:bodyPr>
          <a:lstStyle>
            <a:lvl1pPr indent="465138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266700" algn="just" eaLnBrk="1" hangingPunct="1">
              <a:lnSpc>
                <a:spcPct val="90000"/>
              </a:lnSpc>
            </a:pPr>
            <a:r>
              <a:rPr lang="ru-RU" altLang="ru-RU" sz="1400" dirty="0">
                <a:cs typeface="Times New Roman" panose="02020603050405020304" pitchFamily="18" charset="0"/>
              </a:rPr>
              <a:t>Сводный  доклад  о результатах мониторинга эффективности деятельности органов местного самоуправления  городских округов и муниципальных районов Республики Дагестан по итогам 201</a:t>
            </a:r>
            <a:r>
              <a:rPr lang="en-US" altLang="ru-RU" sz="1400" dirty="0">
                <a:cs typeface="Times New Roman" panose="02020603050405020304" pitchFamily="18" charset="0"/>
              </a:rPr>
              <a:t>9</a:t>
            </a:r>
            <a:r>
              <a:rPr lang="ru-RU" altLang="ru-RU" sz="1400" dirty="0">
                <a:cs typeface="Times New Roman" panose="02020603050405020304" pitchFamily="18" charset="0"/>
              </a:rPr>
              <a:t> года (далее -  Сводный доклад Республики Дагестан) подготовлен во исполнение Указа Президента Российской Федерации</a:t>
            </a:r>
            <a:r>
              <a:rPr lang="en-US" altLang="ru-RU" sz="1400" dirty="0"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cs typeface="Times New Roman" panose="02020603050405020304" pitchFamily="18" charset="0"/>
              </a:rPr>
              <a:t>от 28 апреля 2008 года № 607 «Об оценке эффективности деятельности органов местного самоуправления городских округов и муниципальных районов»  и  постановления Правительства Российской Федерации от 17 декабря 2012 года  № 1317  «О мерах по реализации Указа Президента Российской Федерации от 28 апреля 2008 г. </a:t>
            </a:r>
            <a:r>
              <a:rPr lang="ru-RU" alt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№ 607 «Об оценке эффективности деятельности органов местного самоуправления городских округов и муниципальных районов» и подпункта «и» пункта  2  Указа Президента Российской Федерации от 7 мая 2012 года №  601 «Об основных направлениях совершенствования системы государственного управления».</a:t>
            </a:r>
          </a:p>
          <a:p>
            <a:pPr marL="285750" indent="-285750" algn="ctr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ru-RU" altLang="ru-RU" sz="14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indent="0" algn="ctr"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Нормативные правовые акты, регламентирующие работу по оценке эффективности</a:t>
            </a:r>
          </a:p>
          <a:p>
            <a:pPr indent="0" algn="ctr" eaLnBrk="1" hangingPunct="1">
              <a:lnSpc>
                <a:spcPct val="90000"/>
              </a:lnSpc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деятельности органов местного самоуправления в Республике Дагестан:</a:t>
            </a:r>
          </a:p>
          <a:p>
            <a:pPr indent="0" algn="just" eaLnBrk="1" hangingPunct="1">
              <a:lnSpc>
                <a:spcPct val="90000"/>
              </a:lnSpc>
            </a:pPr>
            <a:endParaRPr lang="ru-RU" altLang="ru-RU" sz="14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200" dirty="0">
                <a:cs typeface="Times New Roman" panose="02020603050405020304" pitchFamily="18" charset="0"/>
              </a:rPr>
              <a:t>Указ Президента Республики Дагестан от  9 июля 2008 г. № 120 «О мерах по реализации в Республике Дагестан Указа Президента Российской Федерации от 28 апреля 2008 г. № 607 «Об оценке эффективности деятельности органов местного самоуправления городских округов и муниципальных районов»;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200" dirty="0">
                <a:cs typeface="Times New Roman" panose="02020603050405020304" pitchFamily="18" charset="0"/>
              </a:rPr>
              <a:t>Указ Президента Республики Дагестан  от 5 мая 2009 г. № 90 «Об утверждении Порядка выделения за счет бюджетных ассигнований из республиканского бюджета Республики Дагестан грантов городским округам и муниципальным районам в целях поощрения достижения наилучших значений показателей деятельности органов  местного  самоуправления городских     округов и   муниципальных  районов  Республики Дагестан»;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200" dirty="0">
                <a:cs typeface="Times New Roman" panose="02020603050405020304" pitchFamily="18" charset="0"/>
              </a:rPr>
              <a:t>Указ Президента Республики Дагестан  от 29 апреля 2009 г. № 80  «Об утверждении Порядка  организации проведения социологических опросов для определения уровня оценки населением результатов деятельности органов местного самоуправления городских округов и муниципальных районов Республики Дагестан»</a:t>
            </a:r>
            <a:r>
              <a:rPr lang="ru-RU" alt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200" dirty="0">
                <a:cs typeface="Times New Roman" panose="02020603050405020304" pitchFamily="18" charset="0"/>
              </a:rPr>
              <a:t>постановление Правительства Республики Дагестан от 12 апреля 2013 г. № 199 «Об организации в Республике Дагестан работы по осуществлению мониторинга  и оценки эффективности деятельности органов местного самоуправления городских округов и муниципальных районов  Республики Дагестан».</a:t>
            </a:r>
          </a:p>
          <a:p>
            <a:pPr indent="266700"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ru-RU" altLang="ru-RU" sz="1200" dirty="0">
                <a:cs typeface="Times New Roman" panose="02020603050405020304" pitchFamily="18" charset="0"/>
              </a:rPr>
              <a:t>Ответственным органом исполнительной власти Республики Дагестан за подготовку Сводного доклада, оценки эффективности  деятельности   органов  местного самоуправления городских округов и муниципальных районов Республики Дагестан </a:t>
            </a:r>
            <a:r>
              <a:rPr lang="ru-RU" alt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(далее - ОМСУ) </a:t>
            </a:r>
            <a:r>
              <a:rPr lang="ru-RU" altLang="ru-RU" sz="1200" dirty="0">
                <a:cs typeface="Times New Roman" panose="02020603050405020304" pitchFamily="18" charset="0"/>
              </a:rPr>
              <a:t>и проведение социологических опросов для определения уровня удовлетворенности  населения  деятельностью ОМСУ является Министерство экономики и территориального развития Республики Дагестан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AEF4A6-A5A8-4769-B2F5-9426C4B2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6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6D86BB7-0522-445D-A482-87120EBB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0" y="774369"/>
            <a:ext cx="964907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47" tIns="49423" rIns="98847" bIns="49423"/>
          <a:lstStyle>
            <a:lvl1pPr indent="4524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350" dirty="0">
                <a:cs typeface="Times New Roman" panose="02020603050405020304" pitchFamily="18" charset="0"/>
              </a:rPr>
              <a:t>Сводный доклад Республики Дагестан  подготовлен Министерством экономики  и территориального  развития  Республики Дагестан на  основе  докладов  глав  местных администраций  городских округов и муниципальных районов  Республики Дагестан о достигнутых значениях показателей для оценки эффективности деятельности органов местного самоуправления, а также данных, полученных в ходе проведения социологических  опросов населения.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350" dirty="0">
                <a:cs typeface="Times New Roman" panose="02020603050405020304" pitchFamily="18" charset="0"/>
              </a:rPr>
              <a:t>В целях уточнения  значений  показателей эффективности, представленных органами  местного самоуправления, значения показателей проходят обязательную процедуру согласования </a:t>
            </a:r>
            <a:r>
              <a:rPr lang="en-US" altLang="ru-RU" sz="1350" dirty="0">
                <a:cs typeface="Times New Roman" panose="02020603050405020304" pitchFamily="18" charset="0"/>
              </a:rPr>
              <a:t>c</a:t>
            </a:r>
            <a:r>
              <a:rPr lang="ru-RU" altLang="ru-RU" sz="1350" dirty="0">
                <a:cs typeface="Times New Roman" panose="02020603050405020304" pitchFamily="18" charset="0"/>
              </a:rPr>
              <a:t> отраслевыми министерствами и ведомствами  Республики Дагестан.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350" dirty="0">
                <a:cs typeface="Times New Roman" panose="02020603050405020304" pitchFamily="18" charset="0"/>
              </a:rPr>
              <a:t>Целью проведения мониторинга и оценки эффективности деятельности органов местного самоуправления городских округов и муниципальных районов является определение зон, требующих приоритетного внимания ОМСУ, перечня мероприятий по повышению результативности их деятельности,  выявление внутренних ресурсов (финансовые, материально-технические, кадровые и другие) для повышения качества и объема предоставляемых населению услуг.</a:t>
            </a:r>
            <a:endParaRPr lang="en-US" altLang="ru-RU" sz="1350" dirty="0">
              <a:cs typeface="Times New Roman" panose="02020603050405020304" pitchFamily="18" charset="0"/>
            </a:endParaRP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350" dirty="0">
                <a:cs typeface="Times New Roman" panose="02020603050405020304" pitchFamily="18" charset="0"/>
              </a:rPr>
              <a:t>Мониторинг эффективности деятельности ОМСУ создает предпосылки для системного исследования результативности управления муниципальными образованиями, принятия  мер по дальнейшему совершенствованию муниципального управления, а также для поощрения муниципальных образований, достигших наилучших значений показателей.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350" dirty="0">
                <a:cs typeface="Times New Roman" panose="02020603050405020304" pitchFamily="18" charset="0"/>
              </a:rPr>
              <a:t>Мониторинг и оценка эффективности деятельности ОМСУ осуществлены по  10 городских округам,  41 муниципальному району и одному  участку в составе муниципального района. При этом, в целях обеспечения равных условий оценки эффективности деятельности, муниципальные образования Республики Дагестан с учетом природно-климатических условий,   географического расположения и уровня экономического развития разделены на зональные группы: городские округа, муниципальные районы  высокогорной зоны,  горной зоны, предгорной зоны, равнинной зоны.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350" dirty="0">
                <a:cs typeface="Times New Roman" panose="02020603050405020304" pitchFamily="18" charset="0"/>
              </a:rPr>
              <a:t>Гранты за 2020 год  выделяются 15 муниципальным образованиям, достигшим наилучших значений  показателей по результатам комплексной оценки  эффективности деятельности  ОМСУ отдельно по каждой зональной группе (с 1 по 3 место).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350" dirty="0">
                <a:cs typeface="Times New Roman" panose="02020603050405020304" pitchFamily="18" charset="0"/>
              </a:rPr>
              <a:t>Общий объем средств, предусмотренных в республиканском бюджете Республики Дагестан на предоставление грантов, делится на равные части по количеству зональных групп в соответствии с утвержденной  зональной классификацией.</a:t>
            </a:r>
          </a:p>
          <a:p>
            <a:pPr marL="285750" indent="-285750" algn="just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350" dirty="0">
                <a:cs typeface="Times New Roman" panose="02020603050405020304" pitchFamily="18" charset="0"/>
              </a:rPr>
              <a:t>По итогам 2020 года гранты присуждаются муниципальным образованиям, достигшим  наилучших значений показателей  по результатам комплексной оценки эффективности их деятельности за 2017 - 2020 годы,  которая рассчитывается на основании сводного индекса значения показателя эффективности  деятельности  и  сводного  индекса значения показателя оценки населением деятельности  ОМСУ.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D63AD1-000C-46E2-B55F-423E1EB72F8B}"/>
              </a:ext>
            </a:extLst>
          </p:cNvPr>
          <p:cNvSpPr/>
          <p:nvPr/>
        </p:nvSpPr>
        <p:spPr>
          <a:xfrm>
            <a:off x="341980" y="288082"/>
            <a:ext cx="964907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ОБ ОРГАНИЗАЦИИ В РЕСПУБЛИКЕ ДАГЕСТАН РАБОТЫ ПО ОЦЕНКЕ ЭФФЕКТИВНОСТИ ДЕЯТЕЛЬНОСТИ ОРГАНОВ МЕСТНОГО САМОУПРАВЛЕНИЯ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CA2991-A3F9-45D5-974D-CA4293D7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1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340BD98-C9CF-4F44-9DFC-6B1A0B9F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24" y="288082"/>
            <a:ext cx="9302189" cy="83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8" rIns="86554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I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en-US" alt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РЕЗУЛЬТАТЫ МОНИТОРИНГА ЭФФЕКТИВНОСТИ ДЕЯТЕЛЬНОСТИ ОРГАНОВ МЕСТНОГО САМОУПРАВЛЕНИЯ ГОРОДСКИХ ОКРУГОВ И МУНИЦИПАЛЬНЫХ РАЙОНОВ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5C569A8-93B7-4975-9172-2D1E5A65B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348795"/>
              </p:ext>
            </p:extLst>
          </p:nvPr>
        </p:nvGraphicFramePr>
        <p:xfrm>
          <a:off x="1235012" y="1800250"/>
          <a:ext cx="3634843" cy="447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E587F37-1E9F-4F27-A8B0-0204C7383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469197"/>
              </p:ext>
            </p:extLst>
          </p:nvPr>
        </p:nvGraphicFramePr>
        <p:xfrm>
          <a:off x="5636639" y="1800250"/>
          <a:ext cx="3323680" cy="447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E07D8C-A785-4C53-B53D-2A6B14C6D7B5}"/>
              </a:ext>
            </a:extLst>
          </p:cNvPr>
          <p:cNvSpPr/>
          <p:nvPr/>
        </p:nvSpPr>
        <p:spPr>
          <a:xfrm>
            <a:off x="1782142" y="112110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МО и ГР по комплексной оценке по итогам 2020 года: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7EC687-1F81-40E8-A8BD-640C9A31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1145-0349-42FD-AE85-D0AD7769E4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06397"/>
      </p:ext>
    </p:extLst>
  </p:cSld>
  <p:clrMapOvr>
    <a:masterClrMapping/>
  </p:clrMapOvr>
</p:sld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6216</TotalTime>
  <Words>15044</Words>
  <Application>Microsoft Office PowerPoint</Application>
  <PresentationFormat>Произвольный</PresentationFormat>
  <Paragraphs>1679</Paragraphs>
  <Slides>64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1" baseType="lpstr"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ЭКОНОМИЧЕСКОЕ РАЗВИТИЕ</vt:lpstr>
      <vt:lpstr>РАЗВИТИЕ МАЛОГО И СРЕДНЕГО ПРЕДПРИНИМАТЕЛЬСТВА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ДЕТЕЙ В ВОЗРАСТЕ ОТ 1 ДО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– 6 ЛЕТ</vt:lpstr>
      <vt:lpstr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 ДЕТЕЙ В ВОЗРАСТЕ 1 - 6 ЛЕТ (%)</vt:lpstr>
      <vt:lpstr>Презентация PowerPoint</vt:lpstr>
      <vt:lpstr>Доля  муниципальных общеобразовательных учреждений,  соответствующих современным требованиям обучения, в общем количестве муниципальных  общеобразовательных учреждений  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детей в возрасте от 5 – 18 лет, получающих услуги по дополнительному  образованию в организациях различной организационно – правовой формы и формы собственности,  в общей численности детей данной возрастной группы </vt:lpstr>
      <vt:lpstr>Презентация PowerPoint</vt:lpstr>
      <vt:lpstr>Презентация PowerPoint</vt:lpstr>
      <vt:lpstr>Презентация PowerPoint</vt:lpstr>
      <vt:lpstr>6. ЖИЛИЩНОЕ СТРОИТЕЛЬСТВО И ОБЕСПЕЧЕНИЕ ГРАЖДАН ЖИЛЬЕМ</vt:lpstr>
      <vt:lpstr>Презентация PowerPoint</vt:lpstr>
      <vt:lpstr>Презентация PowerPoint</vt:lpstr>
      <vt:lpstr>Площадь жилых помещений, приходящаяся на одного жителя,  введенная в действие за год</vt:lpstr>
      <vt:lpstr>Площадь земельных участков,  предоставленных для строительства,  в расчете на 10 тыс. человек населения</vt:lpstr>
      <vt:lpstr>ПЛОЩАДЬ ЗЕМЕЛЬНЫХ УЧАСТКОВ, ПРЕДОСТАВЛЕННЫХ ДЛЯ ЖИЛИЩНОГО СТРОИТЕЛЬСТВА,  ИНДИВИДУАЛЬНОГО СТРОИТЕЛЬСТВА И КОМПЛЕКСНОГО ОСВОЕНИЯ  В РАСЧЕТЕ НА 10 ТЫС. ЧЕЛОВЕК НАСЕЛЕНИЯ</vt:lpstr>
      <vt:lpstr>Презентация PowerPoint</vt:lpstr>
      <vt:lpstr>Презентация PowerPoint</vt:lpstr>
      <vt:lpstr>Презентация PowerPoint</vt:lpstr>
      <vt:lpstr>ДОЛЯ  НАЛОГОВЫХ И НЕНАЛОГОВЫХ  ДОХОДОВ  МЕСТНОГО БЮДЖЕТА В  ОБЩЕМ ОБЪЕМЕ  ДОХОДОВ  БЮДЖЕТА МУНИЦИПАЛЬНОГО ОБРАЗОВАНИЯ   </vt:lpstr>
      <vt:lpstr>Презентация PowerPoint</vt:lpstr>
      <vt:lpstr>НАЛОГОВЫЕ И НЕНАЛОГОВЫЕ ДОХОДЫ КОНСОЛИДИРОВАННОГО БЮДЖЕТА 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Мамацаева Мадина Магомедовна</dc:creator>
  <cp:lastModifiedBy>Мамацаева Мадина Магомедовна</cp:lastModifiedBy>
  <cp:revision>246</cp:revision>
  <cp:lastPrinted>2021-09-20T11:02:19Z</cp:lastPrinted>
  <dcterms:created xsi:type="dcterms:W3CDTF">2021-08-02T09:18:14Z</dcterms:created>
  <dcterms:modified xsi:type="dcterms:W3CDTF">2021-09-20T14:18:25Z</dcterms:modified>
</cp:coreProperties>
</file>